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58" r:id="rId2"/>
    <p:sldId id="259"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Cracken, Padraic" initials="MP" lastIdx="1" clrIdx="0">
    <p:extLst>
      <p:ext uri="{19B8F6BF-5375-455C-9EA6-DF929625EA0E}">
        <p15:presenceInfo xmlns:p15="http://schemas.microsoft.com/office/powerpoint/2012/main" userId="S-1-5-21-2846529219-722310574-864431724-130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8"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B7D20C-6DA8-491D-B0FB-93949D6E6AF9}" type="datetimeFigureOut">
              <a:rPr lang="en-US" smtClean="0"/>
              <a:t>6/1/2017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B27F06B-DD1A-41D2-B66A-12145D446E9B}" type="slidenum">
              <a:rPr lang="en-US" smtClean="0"/>
              <a:t>‹#›</a:t>
            </a:fld>
            <a:endParaRPr lang="en-US"/>
          </a:p>
        </p:txBody>
      </p:sp>
    </p:spTree>
    <p:extLst>
      <p:ext uri="{BB962C8B-B14F-4D97-AF65-F5344CB8AC3E}">
        <p14:creationId xmlns:p14="http://schemas.microsoft.com/office/powerpoint/2010/main" val="173690900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333AB25-877B-4E03-BB74-FBBB664F8395}" type="datetimeFigureOut">
              <a:rPr lang="en-US" smtClean="0"/>
              <a:t>6/1/2017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630E9E8-C413-4625-863F-B8D90D358A27}" type="slidenum">
              <a:rPr lang="en-US" smtClean="0"/>
              <a:t>‹#›</a:t>
            </a:fld>
            <a:endParaRPr lang="en-US"/>
          </a:p>
        </p:txBody>
      </p:sp>
    </p:spTree>
    <p:extLst>
      <p:ext uri="{BB962C8B-B14F-4D97-AF65-F5344CB8AC3E}">
        <p14:creationId xmlns:p14="http://schemas.microsoft.com/office/powerpoint/2010/main" val="53490829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121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66BC8E-B905-4F37-8903-FC4A8421F18E}"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3834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BBEA3-05AA-4163-9E65-88509D26D092}"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22640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A11905-F6EF-4148-A2EC-E66762885D47}"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6940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E9058-126A-4AF4-8D63-49EFF1E99CE4}"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56823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B3C4DC-4481-467B-9016-D2C099C272EB}"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928342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107D57-C8A5-4FBF-81E4-B298794DDF4C}"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06085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105080-0F59-45A1-8836-308E6521C8FF}" type="datetime1">
              <a:rPr lang="en-US" smtClean="0"/>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37675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5ECC4F-B9DD-4E7F-9A00-84D7C14D67C7}" type="datetime1">
              <a:rPr lang="en-US" smtClean="0"/>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72240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7F7F5-4B13-4B5D-93C7-4657A88F1569}" type="datetime1">
              <a:rPr lang="en-US" smtClean="0"/>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250477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16942-9CAD-427E-A8B2-0277127A7C53}"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81233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B5C4C-35D1-49F9-85AE-70195BC097C8}"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1C0B2-CA5D-422A-AEBF-8AC9DBC7DEEB}" type="slidenum">
              <a:rPr lang="en-US" smtClean="0"/>
              <a:t>‹#›</a:t>
            </a:fld>
            <a:endParaRPr lang="en-US"/>
          </a:p>
        </p:txBody>
      </p:sp>
    </p:spTree>
    <p:extLst>
      <p:ext uri="{BB962C8B-B14F-4D97-AF65-F5344CB8AC3E}">
        <p14:creationId xmlns:p14="http://schemas.microsoft.com/office/powerpoint/2010/main" val="122452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F886B-7744-4D64-92EF-CD409DE1A6C0}" type="datetime1">
              <a:rPr lang="en-US" smtClean="0"/>
              <a:t>6/1/2017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0B2-CA5D-422A-AEBF-8AC9DBC7DEEB}" type="slidenum">
              <a:rPr lang="en-US" smtClean="0"/>
              <a:t>‹#›</a:t>
            </a:fld>
            <a:endParaRPr lang="en-US"/>
          </a:p>
        </p:txBody>
      </p:sp>
    </p:spTree>
    <p:extLst>
      <p:ext uri="{BB962C8B-B14F-4D97-AF65-F5344CB8AC3E}">
        <p14:creationId xmlns:p14="http://schemas.microsoft.com/office/powerpoint/2010/main" val="4239993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0"/>
            <a:ext cx="9248273" cy="6858000"/>
          </a:xfrm>
          <a:prstGeom prst="rect">
            <a:avLst/>
          </a:prstGeom>
        </p:spPr>
      </p:pic>
      <p:sp>
        <p:nvSpPr>
          <p:cNvPr id="3" name="Oval 2"/>
          <p:cNvSpPr/>
          <p:nvPr/>
        </p:nvSpPr>
        <p:spPr>
          <a:xfrm>
            <a:off x="4229479" y="1756610"/>
            <a:ext cx="2927684" cy="257475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734805" y="3609689"/>
            <a:ext cx="1917032" cy="5053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48273" y="366623"/>
            <a:ext cx="2724539" cy="6124754"/>
          </a:xfrm>
          <a:prstGeom prst="rect">
            <a:avLst/>
          </a:prstGeom>
          <a:noFill/>
          <a:ln w="12700">
            <a:solidFill>
              <a:srgbClr val="FF0000"/>
            </a:solidFill>
          </a:ln>
        </p:spPr>
        <p:txBody>
          <a:bodyPr wrap="square" rtlCol="0">
            <a:spAutoFit/>
          </a:bodyPr>
          <a:lstStyle/>
          <a:p>
            <a:pPr algn="ctr"/>
            <a:r>
              <a:rPr lang="en-US" sz="1400" dirty="0" smtClean="0">
                <a:solidFill>
                  <a:srgbClr val="FF0000"/>
                </a:solidFill>
              </a:rPr>
              <a:t>The major changes to the K-12 funding formula in the 2017 Legislature are related to the elimination of two district general fund sources of </a:t>
            </a:r>
            <a:r>
              <a:rPr lang="en-US" sz="1400" dirty="0" err="1" smtClean="0">
                <a:solidFill>
                  <a:srgbClr val="FF0000"/>
                </a:solidFill>
              </a:rPr>
              <a:t>nonlevy</a:t>
            </a:r>
            <a:r>
              <a:rPr lang="en-US" sz="1400" dirty="0" smtClean="0">
                <a:solidFill>
                  <a:srgbClr val="FF0000"/>
                </a:solidFill>
              </a:rPr>
              <a:t> revenue:</a:t>
            </a:r>
          </a:p>
          <a:p>
            <a:pPr marL="342900" indent="-342900">
              <a:buFont typeface="+mj-lt"/>
              <a:buAutoNum type="arabicPeriod"/>
            </a:pPr>
            <a:r>
              <a:rPr lang="en-US" sz="1400" dirty="0" smtClean="0">
                <a:solidFill>
                  <a:srgbClr val="FF0000"/>
                </a:solidFill>
              </a:rPr>
              <a:t>general fund block grants; and</a:t>
            </a:r>
          </a:p>
          <a:p>
            <a:pPr marL="342900" indent="-342900">
              <a:buFont typeface="+mj-lt"/>
              <a:buAutoNum type="arabicPeriod"/>
            </a:pPr>
            <a:r>
              <a:rPr lang="en-US" sz="1400" dirty="0">
                <a:solidFill>
                  <a:srgbClr val="FF0000"/>
                </a:solidFill>
              </a:rPr>
              <a:t>t</a:t>
            </a:r>
            <a:r>
              <a:rPr lang="en-US" sz="1400" dirty="0" smtClean="0">
                <a:solidFill>
                  <a:srgbClr val="FF0000"/>
                </a:solidFill>
              </a:rPr>
              <a:t>he natural resource development K-12 funding payment (NRD)</a:t>
            </a:r>
          </a:p>
          <a:p>
            <a:pPr algn="ctr"/>
            <a:r>
              <a:rPr lang="en-US" sz="1400" dirty="0">
                <a:solidFill>
                  <a:srgbClr val="FF0000"/>
                </a:solidFill>
              </a:rPr>
              <a:t>a</a:t>
            </a:r>
            <a:r>
              <a:rPr lang="en-US" sz="1400" dirty="0" smtClean="0">
                <a:solidFill>
                  <a:srgbClr val="FF0000"/>
                </a:solidFill>
              </a:rPr>
              <a:t>nd increases to state-funded Guaranteed Tax Base Aid (GTB).</a:t>
            </a:r>
          </a:p>
          <a:p>
            <a:pPr algn="ctr"/>
            <a:endParaRPr lang="en-US" sz="1400" dirty="0">
              <a:solidFill>
                <a:srgbClr val="FF0000"/>
              </a:solidFill>
            </a:endParaRPr>
          </a:p>
          <a:p>
            <a:pPr algn="ctr"/>
            <a:r>
              <a:rPr lang="en-US" sz="1400" dirty="0" smtClean="0">
                <a:solidFill>
                  <a:srgbClr val="FF0000"/>
                </a:solidFill>
              </a:rPr>
              <a:t>These changes will affect property taxes in varying ways and to varying degrees in all Montana school districts over the next several years.</a:t>
            </a:r>
          </a:p>
          <a:p>
            <a:pPr algn="ctr"/>
            <a:endParaRPr lang="en-US" sz="1400" dirty="0">
              <a:solidFill>
                <a:srgbClr val="FF0000"/>
              </a:solidFill>
            </a:endParaRPr>
          </a:p>
          <a:p>
            <a:pPr algn="ctr"/>
            <a:r>
              <a:rPr lang="en-US" sz="1400" dirty="0" smtClean="0">
                <a:solidFill>
                  <a:srgbClr val="FF0000"/>
                </a:solidFill>
              </a:rPr>
              <a:t>On the next slide we’ll examine the circled areas in greater detail. Note that the dollar amounts on this slide reflect FY 2016 and that the next slide will reflect FY 2017 and future years, fund balance re-appropriated will be excluded, and the diagonal line splitting GTB and local taxes will be reoriented vertically.</a:t>
            </a:r>
            <a:endParaRPr lang="en-US" sz="1400" dirty="0">
              <a:solidFill>
                <a:srgbClr val="FF0000"/>
              </a:solidFill>
            </a:endParaRPr>
          </a:p>
        </p:txBody>
      </p:sp>
    </p:spTree>
    <p:extLst>
      <p:ext uri="{BB962C8B-B14F-4D97-AF65-F5344CB8AC3E}">
        <p14:creationId xmlns:p14="http://schemas.microsoft.com/office/powerpoint/2010/main" val="304341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147" y="794739"/>
            <a:ext cx="3545306" cy="204536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810126" y="2118213"/>
            <a:ext cx="3553327" cy="802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703842" y="777546"/>
            <a:ext cx="1" cy="1323474"/>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829305" y="2140933"/>
            <a:ext cx="2534148" cy="738664"/>
          </a:xfrm>
          <a:prstGeom prst="rect">
            <a:avLst/>
          </a:prstGeom>
          <a:noFill/>
        </p:spPr>
        <p:txBody>
          <a:bodyPr wrap="square" rtlCol="0">
            <a:spAutoFit/>
          </a:bodyPr>
          <a:lstStyle/>
          <a:p>
            <a:r>
              <a:rPr lang="en-US" sz="1400" dirty="0" smtClean="0"/>
              <a:t>$70 million including:</a:t>
            </a:r>
          </a:p>
          <a:p>
            <a:pPr marL="285750" indent="-285750">
              <a:buFont typeface="Arial" panose="020B0604020202020204" pitchFamily="34" charset="0"/>
              <a:buChar char="•"/>
            </a:pPr>
            <a:r>
              <a:rPr lang="en-US" sz="1400" dirty="0" smtClean="0"/>
              <a:t>$54 million in block grants</a:t>
            </a:r>
          </a:p>
          <a:p>
            <a:pPr marL="285750" indent="-285750">
              <a:buFont typeface="Arial" panose="020B0604020202020204" pitchFamily="34" charset="0"/>
              <a:buChar char="•"/>
            </a:pPr>
            <a:r>
              <a:rPr lang="en-US" sz="1400" dirty="0" smtClean="0"/>
              <a:t>$8 million in NRD payment</a:t>
            </a:r>
            <a:endParaRPr lang="en-US" sz="1400" dirty="0"/>
          </a:p>
        </p:txBody>
      </p:sp>
      <p:sp>
        <p:nvSpPr>
          <p:cNvPr id="10" name="TextBox 9"/>
          <p:cNvSpPr txBox="1"/>
          <p:nvPr/>
        </p:nvSpPr>
        <p:spPr>
          <a:xfrm>
            <a:off x="871605" y="951995"/>
            <a:ext cx="1481254" cy="646331"/>
          </a:xfrm>
          <a:prstGeom prst="rect">
            <a:avLst/>
          </a:prstGeom>
          <a:noFill/>
        </p:spPr>
        <p:txBody>
          <a:bodyPr wrap="square" rtlCol="0">
            <a:spAutoFit/>
          </a:bodyPr>
          <a:lstStyle/>
          <a:p>
            <a:pPr algn="ctr"/>
            <a:r>
              <a:rPr lang="en-US" dirty="0" smtClean="0"/>
              <a:t>GTB Aid</a:t>
            </a:r>
          </a:p>
          <a:p>
            <a:pPr algn="ctr"/>
            <a:r>
              <a:rPr lang="en-US" dirty="0" smtClean="0"/>
              <a:t>$163 million</a:t>
            </a:r>
            <a:endParaRPr lang="en-US" dirty="0"/>
          </a:p>
        </p:txBody>
      </p:sp>
      <p:sp>
        <p:nvSpPr>
          <p:cNvPr id="11" name="TextBox 10"/>
          <p:cNvSpPr txBox="1"/>
          <p:nvPr/>
        </p:nvSpPr>
        <p:spPr>
          <a:xfrm>
            <a:off x="2737993" y="951995"/>
            <a:ext cx="1532022" cy="646331"/>
          </a:xfrm>
          <a:prstGeom prst="rect">
            <a:avLst/>
          </a:prstGeom>
          <a:noFill/>
        </p:spPr>
        <p:txBody>
          <a:bodyPr wrap="square" rtlCol="0">
            <a:spAutoFit/>
          </a:bodyPr>
          <a:lstStyle/>
          <a:p>
            <a:pPr algn="ctr"/>
            <a:r>
              <a:rPr lang="en-US" dirty="0" smtClean="0"/>
              <a:t>Local Prop Tax</a:t>
            </a:r>
          </a:p>
          <a:p>
            <a:pPr algn="ctr"/>
            <a:r>
              <a:rPr lang="en-US" dirty="0" smtClean="0"/>
              <a:t>$134 million</a:t>
            </a:r>
            <a:endParaRPr lang="en-US" dirty="0"/>
          </a:p>
        </p:txBody>
      </p:sp>
      <p:sp>
        <p:nvSpPr>
          <p:cNvPr id="14" name="TextBox 13"/>
          <p:cNvSpPr txBox="1"/>
          <p:nvPr/>
        </p:nvSpPr>
        <p:spPr>
          <a:xfrm>
            <a:off x="4835645" y="901041"/>
            <a:ext cx="2594581" cy="1815882"/>
          </a:xfrm>
          <a:prstGeom prst="rect">
            <a:avLst/>
          </a:prstGeom>
          <a:noFill/>
          <a:ln w="19050">
            <a:solidFill>
              <a:srgbClr val="FF0000"/>
            </a:solidFill>
          </a:ln>
        </p:spPr>
        <p:txBody>
          <a:bodyPr wrap="square" rtlCol="0">
            <a:spAutoFit/>
          </a:bodyPr>
          <a:lstStyle/>
          <a:p>
            <a:pPr algn="ctr"/>
            <a:r>
              <a:rPr lang="en-US" sz="1600" dirty="0" smtClean="0">
                <a:solidFill>
                  <a:srgbClr val="FF0000"/>
                </a:solidFill>
              </a:rPr>
              <a:t>The elimination of block grants and the NRD payment in 2018 decreases </a:t>
            </a:r>
            <a:r>
              <a:rPr lang="en-US" sz="1600" dirty="0" err="1" smtClean="0">
                <a:solidFill>
                  <a:srgbClr val="FF0000"/>
                </a:solidFill>
              </a:rPr>
              <a:t>nonlevy</a:t>
            </a:r>
            <a:r>
              <a:rPr lang="en-US" sz="1600" dirty="0" smtClean="0">
                <a:solidFill>
                  <a:srgbClr val="FF0000"/>
                </a:solidFill>
              </a:rPr>
              <a:t> revenue significantly and results in increases in both GTB and local property taxes (BASE mills).</a:t>
            </a:r>
            <a:endParaRPr lang="en-US" sz="1600" dirty="0">
              <a:solidFill>
                <a:srgbClr val="FF0000"/>
              </a:solidFill>
            </a:endParaRPr>
          </a:p>
        </p:txBody>
      </p:sp>
      <p:sp>
        <p:nvSpPr>
          <p:cNvPr id="21" name="Rectangle 20"/>
          <p:cNvSpPr/>
          <p:nvPr/>
        </p:nvSpPr>
        <p:spPr>
          <a:xfrm>
            <a:off x="7676147" y="794739"/>
            <a:ext cx="3545306" cy="204536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7704221" y="2635390"/>
            <a:ext cx="3545306"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9643310" y="786334"/>
            <a:ext cx="2" cy="184065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734927" y="2563035"/>
            <a:ext cx="1780673" cy="307777"/>
          </a:xfrm>
          <a:prstGeom prst="rect">
            <a:avLst/>
          </a:prstGeom>
          <a:noFill/>
        </p:spPr>
        <p:txBody>
          <a:bodyPr wrap="square" rtlCol="0">
            <a:spAutoFit/>
          </a:bodyPr>
          <a:lstStyle/>
          <a:p>
            <a:r>
              <a:rPr lang="en-US" sz="1400" dirty="0" err="1" smtClean="0"/>
              <a:t>Nonlevy</a:t>
            </a:r>
            <a:r>
              <a:rPr lang="en-US" sz="1400" dirty="0" smtClean="0"/>
              <a:t> revenue</a:t>
            </a:r>
            <a:endParaRPr lang="en-US" sz="1400" dirty="0"/>
          </a:p>
        </p:txBody>
      </p:sp>
      <p:sp>
        <p:nvSpPr>
          <p:cNvPr id="25" name="TextBox 24"/>
          <p:cNvSpPr txBox="1"/>
          <p:nvPr/>
        </p:nvSpPr>
        <p:spPr>
          <a:xfrm>
            <a:off x="7959616" y="858903"/>
            <a:ext cx="1382803" cy="1200329"/>
          </a:xfrm>
          <a:prstGeom prst="rect">
            <a:avLst/>
          </a:prstGeom>
          <a:noFill/>
        </p:spPr>
        <p:txBody>
          <a:bodyPr wrap="square" rtlCol="0">
            <a:spAutoFit/>
          </a:bodyPr>
          <a:lstStyle/>
          <a:p>
            <a:pPr algn="ctr"/>
            <a:r>
              <a:rPr lang="en-US" dirty="0" smtClean="0"/>
              <a:t>GTB Aid</a:t>
            </a:r>
          </a:p>
          <a:p>
            <a:pPr algn="ctr"/>
            <a:r>
              <a:rPr lang="en-US" dirty="0" smtClean="0"/>
              <a:t>will increase to about</a:t>
            </a:r>
          </a:p>
          <a:p>
            <a:pPr algn="ctr"/>
            <a:r>
              <a:rPr lang="en-US" dirty="0" smtClean="0"/>
              <a:t>$195 million</a:t>
            </a:r>
            <a:endParaRPr lang="en-US" dirty="0"/>
          </a:p>
        </p:txBody>
      </p:sp>
      <p:sp>
        <p:nvSpPr>
          <p:cNvPr id="26" name="TextBox 25"/>
          <p:cNvSpPr txBox="1"/>
          <p:nvPr/>
        </p:nvSpPr>
        <p:spPr>
          <a:xfrm>
            <a:off x="9666371" y="858903"/>
            <a:ext cx="1532022" cy="1200329"/>
          </a:xfrm>
          <a:prstGeom prst="rect">
            <a:avLst/>
          </a:prstGeom>
          <a:noFill/>
        </p:spPr>
        <p:txBody>
          <a:bodyPr wrap="square" rtlCol="0">
            <a:spAutoFit/>
          </a:bodyPr>
          <a:lstStyle/>
          <a:p>
            <a:r>
              <a:rPr lang="en-US" dirty="0" smtClean="0"/>
              <a:t>Local Prop Tax</a:t>
            </a:r>
          </a:p>
          <a:p>
            <a:pPr algn="ctr"/>
            <a:r>
              <a:rPr lang="en-US" dirty="0"/>
              <a:t>w</a:t>
            </a:r>
            <a:r>
              <a:rPr lang="en-US" dirty="0" smtClean="0"/>
              <a:t>ill increase to about</a:t>
            </a:r>
          </a:p>
          <a:p>
            <a:pPr algn="ctr"/>
            <a:r>
              <a:rPr lang="en-US" dirty="0" smtClean="0"/>
              <a:t>$166 million</a:t>
            </a:r>
            <a:endParaRPr lang="en-US" dirty="0"/>
          </a:p>
        </p:txBody>
      </p:sp>
      <p:sp>
        <p:nvSpPr>
          <p:cNvPr id="36" name="TextBox 35"/>
          <p:cNvSpPr txBox="1"/>
          <p:nvPr/>
        </p:nvSpPr>
        <p:spPr>
          <a:xfrm>
            <a:off x="3142345" y="3346547"/>
            <a:ext cx="4306505" cy="2554545"/>
          </a:xfrm>
          <a:prstGeom prst="rect">
            <a:avLst/>
          </a:prstGeom>
          <a:noFill/>
          <a:ln w="19050">
            <a:solidFill>
              <a:srgbClr val="FF0000"/>
            </a:solidFill>
          </a:ln>
        </p:spPr>
        <p:txBody>
          <a:bodyPr wrap="square" rtlCol="0">
            <a:spAutoFit/>
          </a:bodyPr>
          <a:lstStyle/>
          <a:p>
            <a:pPr algn="ctr"/>
            <a:r>
              <a:rPr lang="en-US" sz="1600" dirty="0" smtClean="0">
                <a:solidFill>
                  <a:srgbClr val="FF0000"/>
                </a:solidFill>
              </a:rPr>
              <a:t>But as the state funding that previously went to districts as block grants is redistributed by increasing the GTB multiplier over the next few years, GTB aid will increase and local property taxes (BASE mills) will generally decrease. More districts will be eligible for more GTB aid. However, some wealthy districts will still not be eligible for GTB aid and will pay more in BASE taxes than before. This is the result of distributing more state aid through equalizing GTB aid.</a:t>
            </a:r>
            <a:endParaRPr lang="en-US" sz="1600" dirty="0">
              <a:solidFill>
                <a:srgbClr val="FF0000"/>
              </a:solidFill>
            </a:endParaRPr>
          </a:p>
        </p:txBody>
      </p:sp>
      <p:sp>
        <p:nvSpPr>
          <p:cNvPr id="37" name="Rectangle 36"/>
          <p:cNvSpPr/>
          <p:nvPr/>
        </p:nvSpPr>
        <p:spPr>
          <a:xfrm>
            <a:off x="7676147" y="3628115"/>
            <a:ext cx="3545306" cy="204536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7700209" y="5443609"/>
            <a:ext cx="3521243"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10199770" y="3645181"/>
            <a:ext cx="8020" cy="179842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754979" y="5405430"/>
            <a:ext cx="1780673" cy="307777"/>
          </a:xfrm>
          <a:prstGeom prst="rect">
            <a:avLst/>
          </a:prstGeom>
          <a:noFill/>
        </p:spPr>
        <p:txBody>
          <a:bodyPr wrap="square" rtlCol="0">
            <a:spAutoFit/>
          </a:bodyPr>
          <a:lstStyle/>
          <a:p>
            <a:r>
              <a:rPr lang="en-US" sz="1400" dirty="0" err="1" smtClean="0"/>
              <a:t>Nonlevy</a:t>
            </a:r>
            <a:r>
              <a:rPr lang="en-US" sz="1400" dirty="0" smtClean="0"/>
              <a:t> revenue</a:t>
            </a:r>
            <a:endParaRPr lang="en-US" sz="1400" dirty="0"/>
          </a:p>
        </p:txBody>
      </p:sp>
      <p:sp>
        <p:nvSpPr>
          <p:cNvPr id="41" name="TextBox 40"/>
          <p:cNvSpPr txBox="1"/>
          <p:nvPr/>
        </p:nvSpPr>
        <p:spPr>
          <a:xfrm>
            <a:off x="7700208" y="3912070"/>
            <a:ext cx="1717507" cy="954107"/>
          </a:xfrm>
          <a:prstGeom prst="rect">
            <a:avLst/>
          </a:prstGeom>
          <a:noFill/>
        </p:spPr>
        <p:txBody>
          <a:bodyPr wrap="square" rtlCol="0">
            <a:spAutoFit/>
          </a:bodyPr>
          <a:lstStyle/>
          <a:p>
            <a:pPr algn="ctr"/>
            <a:r>
              <a:rPr lang="en-US" sz="1400" dirty="0" smtClean="0"/>
              <a:t>GTB Aid:</a:t>
            </a:r>
          </a:p>
          <a:p>
            <a:pPr algn="ctr"/>
            <a:r>
              <a:rPr lang="en-US" sz="1400" dirty="0" smtClean="0"/>
              <a:t>2019 - $216 </a:t>
            </a:r>
          </a:p>
          <a:p>
            <a:pPr algn="ctr"/>
            <a:r>
              <a:rPr lang="en-US" sz="1400" dirty="0" smtClean="0"/>
              <a:t>2020 - $224</a:t>
            </a:r>
          </a:p>
          <a:p>
            <a:pPr algn="ctr"/>
            <a:r>
              <a:rPr lang="en-US" sz="1400" dirty="0" smtClean="0"/>
              <a:t>2021 - $234</a:t>
            </a:r>
            <a:endParaRPr lang="en-US" sz="1400" dirty="0"/>
          </a:p>
        </p:txBody>
      </p:sp>
      <p:sp>
        <p:nvSpPr>
          <p:cNvPr id="42" name="TextBox 41"/>
          <p:cNvSpPr txBox="1"/>
          <p:nvPr/>
        </p:nvSpPr>
        <p:spPr>
          <a:xfrm>
            <a:off x="10140778" y="3698590"/>
            <a:ext cx="1104735" cy="1169551"/>
          </a:xfrm>
          <a:prstGeom prst="rect">
            <a:avLst/>
          </a:prstGeom>
          <a:noFill/>
        </p:spPr>
        <p:txBody>
          <a:bodyPr wrap="square" rtlCol="0">
            <a:spAutoFit/>
          </a:bodyPr>
          <a:lstStyle/>
          <a:p>
            <a:pPr algn="ctr"/>
            <a:r>
              <a:rPr lang="en-US" sz="1400" dirty="0" smtClean="0"/>
              <a:t>Local Prop Tax:</a:t>
            </a:r>
          </a:p>
          <a:p>
            <a:pPr algn="ctr"/>
            <a:r>
              <a:rPr lang="en-US" sz="1400" dirty="0" smtClean="0"/>
              <a:t>2019 - $153</a:t>
            </a:r>
          </a:p>
          <a:p>
            <a:pPr algn="ctr"/>
            <a:r>
              <a:rPr lang="en-US" sz="1400" dirty="0" smtClean="0"/>
              <a:t>2020 - $149</a:t>
            </a:r>
          </a:p>
          <a:p>
            <a:pPr algn="ctr"/>
            <a:r>
              <a:rPr lang="en-US" sz="1400" dirty="0" smtClean="0"/>
              <a:t>2021 - $148</a:t>
            </a:r>
          </a:p>
        </p:txBody>
      </p:sp>
      <p:sp>
        <p:nvSpPr>
          <p:cNvPr id="43" name="TextBox 42"/>
          <p:cNvSpPr txBox="1"/>
          <p:nvPr/>
        </p:nvSpPr>
        <p:spPr>
          <a:xfrm>
            <a:off x="1620814" y="371538"/>
            <a:ext cx="1931947" cy="369332"/>
          </a:xfrm>
          <a:prstGeom prst="rect">
            <a:avLst/>
          </a:prstGeom>
          <a:noFill/>
        </p:spPr>
        <p:txBody>
          <a:bodyPr wrap="square" rtlCol="0">
            <a:spAutoFit/>
          </a:bodyPr>
          <a:lstStyle/>
          <a:p>
            <a:pPr algn="ctr"/>
            <a:r>
              <a:rPr lang="en-US" dirty="0" smtClean="0"/>
              <a:t>2017 (GTB 193%)</a:t>
            </a:r>
            <a:endParaRPr lang="en-US" dirty="0"/>
          </a:p>
        </p:txBody>
      </p:sp>
      <p:sp>
        <p:nvSpPr>
          <p:cNvPr id="44" name="TextBox 43"/>
          <p:cNvSpPr txBox="1"/>
          <p:nvPr/>
        </p:nvSpPr>
        <p:spPr>
          <a:xfrm>
            <a:off x="8651018" y="371538"/>
            <a:ext cx="1931947" cy="369332"/>
          </a:xfrm>
          <a:prstGeom prst="rect">
            <a:avLst/>
          </a:prstGeom>
          <a:noFill/>
        </p:spPr>
        <p:txBody>
          <a:bodyPr wrap="square" rtlCol="0">
            <a:spAutoFit/>
          </a:bodyPr>
          <a:lstStyle/>
          <a:p>
            <a:pPr algn="ctr"/>
            <a:r>
              <a:rPr lang="en-US" dirty="0" smtClean="0"/>
              <a:t>2018 (GTB 193%)</a:t>
            </a:r>
            <a:endParaRPr lang="en-US" dirty="0"/>
          </a:p>
        </p:txBody>
      </p:sp>
      <p:sp>
        <p:nvSpPr>
          <p:cNvPr id="45" name="TextBox 44"/>
          <p:cNvSpPr txBox="1"/>
          <p:nvPr/>
        </p:nvSpPr>
        <p:spPr>
          <a:xfrm>
            <a:off x="7452361" y="2939357"/>
            <a:ext cx="3950208" cy="646331"/>
          </a:xfrm>
          <a:prstGeom prst="rect">
            <a:avLst/>
          </a:prstGeom>
          <a:noFill/>
        </p:spPr>
        <p:txBody>
          <a:bodyPr wrap="square" rtlCol="0">
            <a:spAutoFit/>
          </a:bodyPr>
          <a:lstStyle/>
          <a:p>
            <a:pPr algn="ctr"/>
            <a:r>
              <a:rPr lang="en-US" dirty="0" smtClean="0"/>
              <a:t>2019 (GTB 216%)</a:t>
            </a:r>
          </a:p>
          <a:p>
            <a:pPr algn="ctr"/>
            <a:r>
              <a:rPr lang="en-US" dirty="0" smtClean="0"/>
              <a:t>2020 (GTB 224%), 2021… (GTB 232%)</a:t>
            </a:r>
            <a:endParaRPr lang="en-US" dirty="0"/>
          </a:p>
        </p:txBody>
      </p:sp>
      <p:cxnSp>
        <p:nvCxnSpPr>
          <p:cNvPr id="5" name="Straight Arrow Connector 4"/>
          <p:cNvCxnSpPr/>
          <p:nvPr/>
        </p:nvCxnSpPr>
        <p:spPr>
          <a:xfrm>
            <a:off x="8651018" y="2036635"/>
            <a:ext cx="0" cy="388659"/>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0455441" y="2040508"/>
            <a:ext cx="0" cy="388659"/>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9424736" y="4071857"/>
            <a:ext cx="573256"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417716" y="4922947"/>
            <a:ext cx="573256" cy="4102"/>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65094" y="3497215"/>
            <a:ext cx="2183479" cy="2062103"/>
          </a:xfrm>
          <a:prstGeom prst="rect">
            <a:avLst/>
          </a:prstGeom>
          <a:noFill/>
          <a:ln w="19050">
            <a:solidFill>
              <a:srgbClr val="FF0000"/>
            </a:solidFill>
          </a:ln>
        </p:spPr>
        <p:txBody>
          <a:bodyPr wrap="square" rtlCol="0">
            <a:spAutoFit/>
          </a:bodyPr>
          <a:lstStyle/>
          <a:p>
            <a:pPr algn="ctr"/>
            <a:r>
              <a:rPr lang="en-US" sz="1600" dirty="0" smtClean="0">
                <a:solidFill>
                  <a:srgbClr val="FF0000"/>
                </a:solidFill>
              </a:rPr>
              <a:t>The share of GTB and local taxes varies from district to district based on local property tax wealth. Wealthier districts receive less or no GTB Aid; poorer districts receive more.</a:t>
            </a:r>
            <a:endParaRPr lang="en-US" sz="1600" dirty="0">
              <a:solidFill>
                <a:srgbClr val="FF0000"/>
              </a:solidFill>
            </a:endParaRPr>
          </a:p>
        </p:txBody>
      </p:sp>
      <p:sp>
        <p:nvSpPr>
          <p:cNvPr id="3" name="TextBox 2"/>
          <p:cNvSpPr txBox="1"/>
          <p:nvPr/>
        </p:nvSpPr>
        <p:spPr>
          <a:xfrm>
            <a:off x="730660" y="2193703"/>
            <a:ext cx="1043370" cy="523220"/>
          </a:xfrm>
          <a:prstGeom prst="rect">
            <a:avLst/>
          </a:prstGeom>
          <a:noFill/>
        </p:spPr>
        <p:txBody>
          <a:bodyPr wrap="square" rtlCol="0">
            <a:spAutoFit/>
          </a:bodyPr>
          <a:lstStyle/>
          <a:p>
            <a:pPr algn="ctr"/>
            <a:r>
              <a:rPr lang="en-US" sz="1400" dirty="0" err="1"/>
              <a:t>Nonlevy</a:t>
            </a:r>
            <a:r>
              <a:rPr lang="en-US" sz="1400" dirty="0"/>
              <a:t> revenue</a:t>
            </a:r>
          </a:p>
        </p:txBody>
      </p:sp>
      <p:cxnSp>
        <p:nvCxnSpPr>
          <p:cNvPr id="18" name="Elbow Connector 17"/>
          <p:cNvCxnSpPr/>
          <p:nvPr/>
        </p:nvCxnSpPr>
        <p:spPr>
          <a:xfrm rot="5400000" flipH="1" flipV="1">
            <a:off x="1369720" y="2042696"/>
            <a:ext cx="1590965" cy="1016736"/>
          </a:xfrm>
          <a:prstGeom prst="bentConnector3">
            <a:avLst>
              <a:gd name="adj1" fmla="val 100290"/>
            </a:avLst>
          </a:prstGeom>
          <a:ln>
            <a:solidFill>
              <a:srgbClr val="FF0000"/>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177084" y="5095506"/>
            <a:ext cx="1255298" cy="276999"/>
          </a:xfrm>
          <a:prstGeom prst="rect">
            <a:avLst/>
          </a:prstGeom>
          <a:noFill/>
        </p:spPr>
        <p:txBody>
          <a:bodyPr wrap="square" rtlCol="0">
            <a:spAutoFit/>
          </a:bodyPr>
          <a:lstStyle/>
          <a:p>
            <a:r>
              <a:rPr lang="en-US" sz="1200" dirty="0" smtClean="0"/>
              <a:t>(in $ millions)</a:t>
            </a:r>
            <a:endParaRPr lang="en-US" sz="1200" dirty="0"/>
          </a:p>
        </p:txBody>
      </p:sp>
      <p:sp>
        <p:nvSpPr>
          <p:cNvPr id="34" name="TextBox 33"/>
          <p:cNvSpPr txBox="1"/>
          <p:nvPr/>
        </p:nvSpPr>
        <p:spPr>
          <a:xfrm>
            <a:off x="8023464" y="5856830"/>
            <a:ext cx="2949336" cy="707886"/>
          </a:xfrm>
          <a:prstGeom prst="rect">
            <a:avLst/>
          </a:prstGeom>
          <a:noFill/>
          <a:ln w="19050">
            <a:solidFill>
              <a:schemeClr val="accent1">
                <a:lumMod val="50000"/>
              </a:schemeClr>
            </a:solidFill>
          </a:ln>
        </p:spPr>
        <p:txBody>
          <a:bodyPr wrap="square" rtlCol="0">
            <a:spAutoFit/>
          </a:bodyPr>
          <a:lstStyle/>
          <a:p>
            <a:pPr algn="ctr"/>
            <a:r>
              <a:rPr lang="en-US" sz="1000" dirty="0" smtClean="0"/>
              <a:t>Data as per model 05-02-17K-12ModelMaster</a:t>
            </a:r>
          </a:p>
          <a:p>
            <a:pPr algn="ctr"/>
            <a:r>
              <a:rPr lang="en-US" sz="1000" dirty="0" smtClean="0"/>
              <a:t>Note—statewide local taxes are not expected to return to 2017 level due to projected ANB increases and inflationary adjustments to entitlement amounts</a:t>
            </a:r>
            <a:endParaRPr lang="en-US" sz="1000" dirty="0"/>
          </a:p>
        </p:txBody>
      </p:sp>
    </p:spTree>
    <p:extLst>
      <p:ext uri="{BB962C8B-B14F-4D97-AF65-F5344CB8AC3E}">
        <p14:creationId xmlns:p14="http://schemas.microsoft.com/office/powerpoint/2010/main" val="415184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par>
                                <p:cTn id="13" presetID="14" presetClass="entr" presetSubtype="1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randombar(horizontal)">
                                      <p:cBhvr>
                                        <p:cTn id="15" dur="500"/>
                                        <p:tgtEl>
                                          <p:spTgt spid="23"/>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randombar(horizontal)">
                                      <p:cBhvr>
                                        <p:cTn id="18" dur="500"/>
                                        <p:tgtEl>
                                          <p:spTgt spid="24"/>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randombar(horizontal)">
                                      <p:cBhvr>
                                        <p:cTn id="21" dur="500"/>
                                        <p:tgtEl>
                                          <p:spTgt spid="25"/>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randombar(horizontal)">
                                      <p:cBhvr>
                                        <p:cTn id="24" dur="500"/>
                                        <p:tgtEl>
                                          <p:spTgt spid="26"/>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randombar(horizontal)">
                                      <p:cBhvr>
                                        <p:cTn id="27" dur="500"/>
                                        <p:tgtEl>
                                          <p:spTgt spid="44"/>
                                        </p:tgtEl>
                                      </p:cBhvr>
                                    </p:animEffect>
                                  </p:childTnLst>
                                </p:cTn>
                              </p:par>
                            </p:childTnLst>
                          </p:cTn>
                        </p:par>
                        <p:par>
                          <p:cTn id="28" fill="hold">
                            <p:stCondLst>
                              <p:cond delay="500"/>
                            </p:stCondLst>
                            <p:childTnLst>
                              <p:par>
                                <p:cTn id="29" presetID="47"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1000"/>
                                        <p:tgtEl>
                                          <p:spTgt spid="22"/>
                                        </p:tgtEl>
                                      </p:cBhvr>
                                    </p:animEffect>
                                    <p:anim calcmode="lin" valueType="num">
                                      <p:cBhvr>
                                        <p:cTn id="37" dur="1000" fill="hold"/>
                                        <p:tgtEl>
                                          <p:spTgt spid="22"/>
                                        </p:tgtEl>
                                        <p:attrNameLst>
                                          <p:attrName>ppt_x</p:attrName>
                                        </p:attrNameLst>
                                      </p:cBhvr>
                                      <p:tavLst>
                                        <p:tav tm="0">
                                          <p:val>
                                            <p:strVal val="#ppt_x"/>
                                          </p:val>
                                        </p:tav>
                                        <p:tav tm="100000">
                                          <p:val>
                                            <p:strVal val="#ppt_x"/>
                                          </p:val>
                                        </p:tav>
                                      </p:tavLst>
                                    </p:anim>
                                    <p:anim calcmode="lin" valueType="num">
                                      <p:cBhvr>
                                        <p:cTn id="38" dur="1000" fill="hold"/>
                                        <p:tgtEl>
                                          <p:spTgt spid="22"/>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1000"/>
                                        <p:tgtEl>
                                          <p:spTgt spid="37"/>
                                        </p:tgtEl>
                                      </p:cBhvr>
                                    </p:animEffect>
                                    <p:anim calcmode="lin" valueType="num">
                                      <p:cBhvr>
                                        <p:cTn id="56" dur="1000" fill="hold"/>
                                        <p:tgtEl>
                                          <p:spTgt spid="37"/>
                                        </p:tgtEl>
                                        <p:attrNameLst>
                                          <p:attrName>ppt_x</p:attrName>
                                        </p:attrNameLst>
                                      </p:cBhvr>
                                      <p:tavLst>
                                        <p:tav tm="0">
                                          <p:val>
                                            <p:strVal val="#ppt_x"/>
                                          </p:val>
                                        </p:tav>
                                        <p:tav tm="100000">
                                          <p:val>
                                            <p:strVal val="#ppt_x"/>
                                          </p:val>
                                        </p:tav>
                                      </p:tavLst>
                                    </p:anim>
                                    <p:anim calcmode="lin" valueType="num">
                                      <p:cBhvr>
                                        <p:cTn id="57" dur="1000" fill="hold"/>
                                        <p:tgtEl>
                                          <p:spTgt spid="37"/>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fade">
                                      <p:cBhvr>
                                        <p:cTn id="60" dur="1000"/>
                                        <p:tgtEl>
                                          <p:spTgt spid="38"/>
                                        </p:tgtEl>
                                      </p:cBhvr>
                                    </p:animEffect>
                                    <p:anim calcmode="lin" valueType="num">
                                      <p:cBhvr>
                                        <p:cTn id="61" dur="1000" fill="hold"/>
                                        <p:tgtEl>
                                          <p:spTgt spid="38"/>
                                        </p:tgtEl>
                                        <p:attrNameLst>
                                          <p:attrName>ppt_x</p:attrName>
                                        </p:attrNameLst>
                                      </p:cBhvr>
                                      <p:tavLst>
                                        <p:tav tm="0">
                                          <p:val>
                                            <p:strVal val="#ppt_x"/>
                                          </p:val>
                                        </p:tav>
                                        <p:tav tm="100000">
                                          <p:val>
                                            <p:strVal val="#ppt_x"/>
                                          </p:val>
                                        </p:tav>
                                      </p:tavLst>
                                    </p:anim>
                                    <p:anim calcmode="lin" valueType="num">
                                      <p:cBhvr>
                                        <p:cTn id="62" dur="1000" fill="hold"/>
                                        <p:tgtEl>
                                          <p:spTgt spid="38"/>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fade">
                                      <p:cBhvr>
                                        <p:cTn id="65" dur="1000"/>
                                        <p:tgtEl>
                                          <p:spTgt spid="40"/>
                                        </p:tgtEl>
                                      </p:cBhvr>
                                    </p:animEffect>
                                    <p:anim calcmode="lin" valueType="num">
                                      <p:cBhvr>
                                        <p:cTn id="66" dur="1000" fill="hold"/>
                                        <p:tgtEl>
                                          <p:spTgt spid="40"/>
                                        </p:tgtEl>
                                        <p:attrNameLst>
                                          <p:attrName>ppt_x</p:attrName>
                                        </p:attrNameLst>
                                      </p:cBhvr>
                                      <p:tavLst>
                                        <p:tav tm="0">
                                          <p:val>
                                            <p:strVal val="#ppt_x"/>
                                          </p:val>
                                        </p:tav>
                                        <p:tav tm="100000">
                                          <p:val>
                                            <p:strVal val="#ppt_x"/>
                                          </p:val>
                                        </p:tav>
                                      </p:tavLst>
                                    </p:anim>
                                    <p:anim calcmode="lin" valueType="num">
                                      <p:cBhvr>
                                        <p:cTn id="67" dur="1000" fill="hold"/>
                                        <p:tgtEl>
                                          <p:spTgt spid="4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41"/>
                                        </p:tgtEl>
                                        <p:attrNameLst>
                                          <p:attrName>style.visibility</p:attrName>
                                        </p:attrNameLst>
                                      </p:cBhvr>
                                      <p:to>
                                        <p:strVal val="visible"/>
                                      </p:to>
                                    </p:set>
                                    <p:animEffect transition="in" filter="fade">
                                      <p:cBhvr>
                                        <p:cTn id="70" dur="1000"/>
                                        <p:tgtEl>
                                          <p:spTgt spid="41"/>
                                        </p:tgtEl>
                                      </p:cBhvr>
                                    </p:animEffect>
                                    <p:anim calcmode="lin" valueType="num">
                                      <p:cBhvr>
                                        <p:cTn id="71" dur="1000" fill="hold"/>
                                        <p:tgtEl>
                                          <p:spTgt spid="41"/>
                                        </p:tgtEl>
                                        <p:attrNameLst>
                                          <p:attrName>ppt_x</p:attrName>
                                        </p:attrNameLst>
                                      </p:cBhvr>
                                      <p:tavLst>
                                        <p:tav tm="0">
                                          <p:val>
                                            <p:strVal val="#ppt_x"/>
                                          </p:val>
                                        </p:tav>
                                        <p:tav tm="100000">
                                          <p:val>
                                            <p:strVal val="#ppt_x"/>
                                          </p:val>
                                        </p:tav>
                                      </p:tavLst>
                                    </p:anim>
                                    <p:anim calcmode="lin" valueType="num">
                                      <p:cBhvr>
                                        <p:cTn id="72" dur="1000" fill="hold"/>
                                        <p:tgtEl>
                                          <p:spTgt spid="41"/>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fade">
                                      <p:cBhvr>
                                        <p:cTn id="75" dur="1000"/>
                                        <p:tgtEl>
                                          <p:spTgt spid="42"/>
                                        </p:tgtEl>
                                      </p:cBhvr>
                                    </p:animEffect>
                                    <p:anim calcmode="lin" valueType="num">
                                      <p:cBhvr>
                                        <p:cTn id="76" dur="1000" fill="hold"/>
                                        <p:tgtEl>
                                          <p:spTgt spid="42"/>
                                        </p:tgtEl>
                                        <p:attrNameLst>
                                          <p:attrName>ppt_x</p:attrName>
                                        </p:attrNameLst>
                                      </p:cBhvr>
                                      <p:tavLst>
                                        <p:tav tm="0">
                                          <p:val>
                                            <p:strVal val="#ppt_x"/>
                                          </p:val>
                                        </p:tav>
                                        <p:tav tm="100000">
                                          <p:val>
                                            <p:strVal val="#ppt_x"/>
                                          </p:val>
                                        </p:tav>
                                      </p:tavLst>
                                    </p:anim>
                                    <p:anim calcmode="lin" valueType="num">
                                      <p:cBhvr>
                                        <p:cTn id="77" dur="1000" fill="hold"/>
                                        <p:tgtEl>
                                          <p:spTgt spid="42"/>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fade">
                                      <p:cBhvr>
                                        <p:cTn id="80" dur="1000"/>
                                        <p:tgtEl>
                                          <p:spTgt spid="45"/>
                                        </p:tgtEl>
                                      </p:cBhvr>
                                    </p:animEffect>
                                    <p:anim calcmode="lin" valueType="num">
                                      <p:cBhvr>
                                        <p:cTn id="81" dur="1000" fill="hold"/>
                                        <p:tgtEl>
                                          <p:spTgt spid="45"/>
                                        </p:tgtEl>
                                        <p:attrNameLst>
                                          <p:attrName>ppt_x</p:attrName>
                                        </p:attrNameLst>
                                      </p:cBhvr>
                                      <p:tavLst>
                                        <p:tav tm="0">
                                          <p:val>
                                            <p:strVal val="#ppt_x"/>
                                          </p:val>
                                        </p:tav>
                                        <p:tav tm="100000">
                                          <p:val>
                                            <p:strVal val="#ppt_x"/>
                                          </p:val>
                                        </p:tav>
                                      </p:tavLst>
                                    </p:anim>
                                    <p:anim calcmode="lin" valueType="num">
                                      <p:cBhvr>
                                        <p:cTn id="82" dur="1000" fill="hold"/>
                                        <p:tgtEl>
                                          <p:spTgt spid="45"/>
                                        </p:tgtEl>
                                        <p:attrNameLst>
                                          <p:attrName>ppt_y</p:attrName>
                                        </p:attrNameLst>
                                      </p:cBhvr>
                                      <p:tavLst>
                                        <p:tav tm="0">
                                          <p:val>
                                            <p:strVal val="#ppt_y+.1"/>
                                          </p:val>
                                        </p:tav>
                                        <p:tav tm="100000">
                                          <p:val>
                                            <p:strVal val="#ppt_y"/>
                                          </p:val>
                                        </p:tav>
                                      </p:tavLst>
                                    </p:anim>
                                  </p:childTnLst>
                                </p:cTn>
                              </p:par>
                            </p:childTnLst>
                          </p:cTn>
                        </p:par>
                        <p:par>
                          <p:cTn id="83" fill="hold">
                            <p:stCondLst>
                              <p:cond delay="1000"/>
                            </p:stCondLst>
                            <p:childTnLst>
                              <p:par>
                                <p:cTn id="84" presetID="31" presetClass="entr" presetSubtype="0" fill="hold"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90"/>
                                          </p:val>
                                        </p:tav>
                                        <p:tav tm="100000">
                                          <p:val>
                                            <p:fltVal val="0"/>
                                          </p:val>
                                        </p:tav>
                                      </p:tavLst>
                                    </p:anim>
                                    <p:animEffect transition="in" filter="fade">
                                      <p:cBhvr>
                                        <p:cTn id="89" dur="1000"/>
                                        <p:tgtEl>
                                          <p:spTgt spid="29"/>
                                        </p:tgtEl>
                                      </p:cBhvr>
                                    </p:animEffect>
                                  </p:childTnLst>
                                </p:cTn>
                              </p:par>
                              <p:par>
                                <p:cTn id="90" presetID="31" presetClass="entr" presetSubtype="0" fill="hold" nodeType="withEffect">
                                  <p:stCondLst>
                                    <p:cond delay="0"/>
                                  </p:stCondLst>
                                  <p:childTnLst>
                                    <p:set>
                                      <p:cBhvr>
                                        <p:cTn id="91" dur="1" fill="hold">
                                          <p:stCondLst>
                                            <p:cond delay="0"/>
                                          </p:stCondLst>
                                        </p:cTn>
                                        <p:tgtEl>
                                          <p:spTgt spid="30"/>
                                        </p:tgtEl>
                                        <p:attrNameLst>
                                          <p:attrName>style.visibility</p:attrName>
                                        </p:attrNameLst>
                                      </p:cBhvr>
                                      <p:to>
                                        <p:strVal val="visible"/>
                                      </p:to>
                                    </p:set>
                                    <p:anim calcmode="lin" valueType="num">
                                      <p:cBhvr>
                                        <p:cTn id="92" dur="1000" fill="hold"/>
                                        <p:tgtEl>
                                          <p:spTgt spid="30"/>
                                        </p:tgtEl>
                                        <p:attrNameLst>
                                          <p:attrName>ppt_w</p:attrName>
                                        </p:attrNameLst>
                                      </p:cBhvr>
                                      <p:tavLst>
                                        <p:tav tm="0">
                                          <p:val>
                                            <p:fltVal val="0"/>
                                          </p:val>
                                        </p:tav>
                                        <p:tav tm="100000">
                                          <p:val>
                                            <p:strVal val="#ppt_w"/>
                                          </p:val>
                                        </p:tav>
                                      </p:tavLst>
                                    </p:anim>
                                    <p:anim calcmode="lin" valueType="num">
                                      <p:cBhvr>
                                        <p:cTn id="93" dur="1000" fill="hold"/>
                                        <p:tgtEl>
                                          <p:spTgt spid="30"/>
                                        </p:tgtEl>
                                        <p:attrNameLst>
                                          <p:attrName>ppt_h</p:attrName>
                                        </p:attrNameLst>
                                      </p:cBhvr>
                                      <p:tavLst>
                                        <p:tav tm="0">
                                          <p:val>
                                            <p:fltVal val="0"/>
                                          </p:val>
                                        </p:tav>
                                        <p:tav tm="100000">
                                          <p:val>
                                            <p:strVal val="#ppt_h"/>
                                          </p:val>
                                        </p:tav>
                                      </p:tavLst>
                                    </p:anim>
                                    <p:anim calcmode="lin" valueType="num">
                                      <p:cBhvr>
                                        <p:cTn id="94" dur="1000" fill="hold"/>
                                        <p:tgtEl>
                                          <p:spTgt spid="30"/>
                                        </p:tgtEl>
                                        <p:attrNameLst>
                                          <p:attrName>style.rotation</p:attrName>
                                        </p:attrNameLst>
                                      </p:cBhvr>
                                      <p:tavLst>
                                        <p:tav tm="0">
                                          <p:val>
                                            <p:fltVal val="90"/>
                                          </p:val>
                                        </p:tav>
                                        <p:tav tm="100000">
                                          <p:val>
                                            <p:fltVal val="0"/>
                                          </p:val>
                                        </p:tav>
                                      </p:tavLst>
                                    </p:anim>
                                    <p:animEffect transition="in" filter="fade">
                                      <p:cBhvr>
                                        <p:cTn id="95" dur="1000"/>
                                        <p:tgtEl>
                                          <p:spTgt spid="30"/>
                                        </p:tgtEl>
                                      </p:cBhvr>
                                    </p:animEffect>
                                  </p:childTnLst>
                                </p:cTn>
                              </p:par>
                              <p:par>
                                <p:cTn id="96" presetID="31" presetClass="entr" presetSubtype="0" fill="hold" nodeType="withEffect">
                                  <p:stCondLst>
                                    <p:cond delay="0"/>
                                  </p:stCondLst>
                                  <p:childTnLst>
                                    <p:set>
                                      <p:cBhvr>
                                        <p:cTn id="97" dur="1" fill="hold">
                                          <p:stCondLst>
                                            <p:cond delay="0"/>
                                          </p:stCondLst>
                                        </p:cTn>
                                        <p:tgtEl>
                                          <p:spTgt spid="39"/>
                                        </p:tgtEl>
                                        <p:attrNameLst>
                                          <p:attrName>style.visibility</p:attrName>
                                        </p:attrNameLst>
                                      </p:cBhvr>
                                      <p:to>
                                        <p:strVal val="visible"/>
                                      </p:to>
                                    </p:set>
                                    <p:anim calcmode="lin" valueType="num">
                                      <p:cBhvr>
                                        <p:cTn id="98" dur="1000" fill="hold"/>
                                        <p:tgtEl>
                                          <p:spTgt spid="39"/>
                                        </p:tgtEl>
                                        <p:attrNameLst>
                                          <p:attrName>ppt_w</p:attrName>
                                        </p:attrNameLst>
                                      </p:cBhvr>
                                      <p:tavLst>
                                        <p:tav tm="0">
                                          <p:val>
                                            <p:fltVal val="0"/>
                                          </p:val>
                                        </p:tav>
                                        <p:tav tm="100000">
                                          <p:val>
                                            <p:strVal val="#ppt_w"/>
                                          </p:val>
                                        </p:tav>
                                      </p:tavLst>
                                    </p:anim>
                                    <p:anim calcmode="lin" valueType="num">
                                      <p:cBhvr>
                                        <p:cTn id="99" dur="1000" fill="hold"/>
                                        <p:tgtEl>
                                          <p:spTgt spid="39"/>
                                        </p:tgtEl>
                                        <p:attrNameLst>
                                          <p:attrName>ppt_h</p:attrName>
                                        </p:attrNameLst>
                                      </p:cBhvr>
                                      <p:tavLst>
                                        <p:tav tm="0">
                                          <p:val>
                                            <p:fltVal val="0"/>
                                          </p:val>
                                        </p:tav>
                                        <p:tav tm="100000">
                                          <p:val>
                                            <p:strVal val="#ppt_h"/>
                                          </p:val>
                                        </p:tav>
                                      </p:tavLst>
                                    </p:anim>
                                    <p:anim calcmode="lin" valueType="num">
                                      <p:cBhvr>
                                        <p:cTn id="100" dur="1000" fill="hold"/>
                                        <p:tgtEl>
                                          <p:spTgt spid="39"/>
                                        </p:tgtEl>
                                        <p:attrNameLst>
                                          <p:attrName>style.rotation</p:attrName>
                                        </p:attrNameLst>
                                      </p:cBhvr>
                                      <p:tavLst>
                                        <p:tav tm="0">
                                          <p:val>
                                            <p:fltVal val="90"/>
                                          </p:val>
                                        </p:tav>
                                        <p:tav tm="100000">
                                          <p:val>
                                            <p:fltVal val="0"/>
                                          </p:val>
                                        </p:tav>
                                      </p:tavLst>
                                    </p:anim>
                                    <p:animEffect transition="in" filter="fade">
                                      <p:cBhvr>
                                        <p:cTn id="101" dur="1000"/>
                                        <p:tgtEl>
                                          <p:spTgt spid="39"/>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8"/>
                                        </p:tgtEl>
                                        <p:attrNameLst>
                                          <p:attrName>style.visibility</p:attrName>
                                        </p:attrNameLst>
                                      </p:cBhvr>
                                      <p:to>
                                        <p:strVal val="visible"/>
                                      </p:to>
                                    </p:set>
                                    <p:animEffect transition="in" filter="fade">
                                      <p:cBhvr>
                                        <p:cTn id="104" dur="500"/>
                                        <p:tgtEl>
                                          <p:spTgt spid="8"/>
                                        </p:tgtEl>
                                      </p:cBhvr>
                                    </p:animEffect>
                                  </p:childTnLst>
                                </p:cTn>
                              </p:par>
                            </p:childTnLst>
                          </p:cTn>
                        </p:par>
                        <p:par>
                          <p:cTn id="105" fill="hold">
                            <p:stCondLst>
                              <p:cond delay="2000"/>
                            </p:stCondLst>
                            <p:childTnLst>
                              <p:par>
                                <p:cTn id="106" presetID="14" presetClass="entr" presetSubtype="10" fill="hold" grpId="0" nodeType="afterEffect">
                                  <p:stCondLst>
                                    <p:cond delay="0"/>
                                  </p:stCondLst>
                                  <p:childTnLst>
                                    <p:set>
                                      <p:cBhvr>
                                        <p:cTn id="107" dur="1" fill="hold">
                                          <p:stCondLst>
                                            <p:cond delay="0"/>
                                          </p:stCondLst>
                                        </p:cTn>
                                        <p:tgtEl>
                                          <p:spTgt spid="34"/>
                                        </p:tgtEl>
                                        <p:attrNameLst>
                                          <p:attrName>style.visibility</p:attrName>
                                        </p:attrNameLst>
                                      </p:cBhvr>
                                      <p:to>
                                        <p:strVal val="visible"/>
                                      </p:to>
                                    </p:set>
                                    <p:animEffect transition="in" filter="randombar(horizontal)">
                                      <p:cBhvr>
                                        <p:cTn id="10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1" grpId="0" animBg="1"/>
      <p:bldP spid="24" grpId="0"/>
      <p:bldP spid="25" grpId="0"/>
      <p:bldP spid="26" grpId="0"/>
      <p:bldP spid="36" grpId="0" animBg="1"/>
      <p:bldP spid="37" grpId="0" animBg="1"/>
      <p:bldP spid="40" grpId="0"/>
      <p:bldP spid="41" grpId="0"/>
      <p:bldP spid="42" grpId="0"/>
      <p:bldP spid="44" grpId="0"/>
      <p:bldP spid="45" grpId="0"/>
      <p:bldP spid="8" grpId="0"/>
      <p:bldP spid="3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TotalTime>
  <Words>430</Words>
  <Application>Microsoft Office PowerPoint</Application>
  <PresentationFormat>Widescreen</PresentationFormat>
  <Paragraphs>42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Montana Legislative Branch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McCracken, Padraic</dc:creator>
  <cp:lastModifiedBy>McCracken, Padraic</cp:lastModifiedBy>
  <cp:revision>40</cp:revision>
  <cp:lastPrinted>2017-05-16T15:07:10Z</cp:lastPrinted>
  <dcterms:created xsi:type="dcterms:W3CDTF">2017-04-12T17:58:42Z</dcterms:created>
  <dcterms:modified xsi:type="dcterms:W3CDTF">2017-06-01T16:53:56Z</dcterms:modified>
</cp:coreProperties>
</file>