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38"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FF1CC91-3D2D-4C74-9DE1-C8975A0130D6}" type="datetimeFigureOut">
              <a:rPr lang="en-US" smtClean="0"/>
              <a:t>6/1/2017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F478206-1BB6-41A3-9E63-47606DC1D65B}" type="slidenum">
              <a:rPr lang="en-US" smtClean="0"/>
              <a:t>‹#›</a:t>
            </a:fld>
            <a:endParaRPr lang="en-US"/>
          </a:p>
        </p:txBody>
      </p:sp>
    </p:spTree>
    <p:extLst>
      <p:ext uri="{BB962C8B-B14F-4D97-AF65-F5344CB8AC3E}">
        <p14:creationId xmlns:p14="http://schemas.microsoft.com/office/powerpoint/2010/main" val="372759609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6D8489B-48AB-417A-8FC3-DBF5C05B3356}" type="datetimeFigureOut">
              <a:rPr lang="en-US" smtClean="0"/>
              <a:t>6/1/2017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E00D1FD-B257-4751-BFF0-7AC1C42E9B7D}" type="slidenum">
              <a:rPr lang="en-US" smtClean="0"/>
              <a:t>‹#›</a:t>
            </a:fld>
            <a:endParaRPr lang="en-US"/>
          </a:p>
        </p:txBody>
      </p:sp>
    </p:spTree>
    <p:extLst>
      <p:ext uri="{BB962C8B-B14F-4D97-AF65-F5344CB8AC3E}">
        <p14:creationId xmlns:p14="http://schemas.microsoft.com/office/powerpoint/2010/main" val="340117347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9595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0DCD59-4E4B-4D7D-8F87-8BFBD88EBA93}"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73836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C2F1E-A69B-48D5-891D-395AC8345B09}"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264094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2E58E-F5CA-4515-8EC1-0A64C3011781}"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304235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64093E-1C38-4FF3-A47F-3D4FB534B695}"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1656436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C0C8CF-145B-4475-8171-E88FBACD3EDC}" type="datetime1">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879242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95F82-7230-493D-9450-BA11BB717E19}" type="datetime1">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15466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3B19F3-5933-4F79-8609-5AEEF2EB90D3}" type="datetime1">
              <a:rPr lang="en-US" smtClean="0"/>
              <a:t>6/1/2017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426327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C8FECF-52AD-4CC4-9CD5-EEDDF75D2C41}" type="datetime1">
              <a:rPr lang="en-US" smtClean="0"/>
              <a:t>6/1/2017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111320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D0435-5864-40FE-924D-9399C8A41F66}" type="datetime1">
              <a:rPr lang="en-US" smtClean="0"/>
              <a:t>6/1/2017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292996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C2B49-C65F-4377-811C-9D35A66204C7}" type="datetime1">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173410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3E346-EA73-4714-A422-F5586662C11E}" type="datetime1">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CE0CF-720A-43F1-B7D8-2762B4A7AD66}" type="slidenum">
              <a:rPr lang="en-US" smtClean="0"/>
              <a:t>‹#›</a:t>
            </a:fld>
            <a:endParaRPr lang="en-US"/>
          </a:p>
        </p:txBody>
      </p:sp>
    </p:spTree>
    <p:extLst>
      <p:ext uri="{BB962C8B-B14F-4D97-AF65-F5344CB8AC3E}">
        <p14:creationId xmlns:p14="http://schemas.microsoft.com/office/powerpoint/2010/main" val="366456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F227F-0F17-409B-99A2-10A1B344CFF7}" type="datetime1">
              <a:rPr lang="en-US" smtClean="0"/>
              <a:t>6/1/2017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CE0CF-720A-43F1-B7D8-2762B4A7AD66}" type="slidenum">
              <a:rPr lang="en-US" smtClean="0"/>
              <a:t>‹#›</a:t>
            </a:fld>
            <a:endParaRPr lang="en-US"/>
          </a:p>
        </p:txBody>
      </p:sp>
    </p:spTree>
    <p:extLst>
      <p:ext uri="{BB962C8B-B14F-4D97-AF65-F5344CB8AC3E}">
        <p14:creationId xmlns:p14="http://schemas.microsoft.com/office/powerpoint/2010/main" val="60285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gif"/><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C:\Users\cl0160\AppData\Local\Temp\Temporary Internet Files\Content.IE5\3G6PSVTC\bucket_clipart[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9993" y="4057018"/>
            <a:ext cx="1809750"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rot="13863138" flipH="1" flipV="1">
            <a:off x="3681910" y="994973"/>
            <a:ext cx="4603837" cy="369332"/>
          </a:xfrm>
          <a:prstGeom prst="rect">
            <a:avLst/>
          </a:prstGeom>
          <a:noFill/>
        </p:spPr>
        <p:txBody>
          <a:bodyPr wrap="square" rtlCol="0">
            <a:spAutoFit/>
          </a:bodyPr>
          <a:lstStyle/>
          <a:p>
            <a:endParaRPr lang="en-US" dirty="0"/>
          </a:p>
        </p:txBody>
      </p:sp>
      <p:sp>
        <p:nvSpPr>
          <p:cNvPr id="6" name="TextBox 5"/>
          <p:cNvSpPr txBox="1"/>
          <p:nvPr/>
        </p:nvSpPr>
        <p:spPr>
          <a:xfrm>
            <a:off x="1242738" y="105884"/>
            <a:ext cx="9070589" cy="338554"/>
          </a:xfrm>
          <a:prstGeom prst="rect">
            <a:avLst/>
          </a:prstGeom>
          <a:noFill/>
        </p:spPr>
        <p:txBody>
          <a:bodyPr wrap="square" rtlCol="0">
            <a:spAutoFit/>
          </a:bodyPr>
          <a:lstStyle/>
          <a:p>
            <a:r>
              <a:rPr lang="en-US" sz="1600" dirty="0" smtClean="0"/>
              <a:t>School facility needs have received a lot of attention lately, including in the 2017 Legislature. Here’s a recap.</a:t>
            </a:r>
            <a:endParaRPr lang="en-US" sz="1600" dirty="0"/>
          </a:p>
        </p:txBody>
      </p:sp>
      <p:pic>
        <p:nvPicPr>
          <p:cNvPr id="7" name="Picture 4" descr="C:\Users\cl0160\AppData\Local\Temp\Temporary Internet Files\Content.IE5\3G6PSVTC\bucket_clipart[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917" y="4057018"/>
            <a:ext cx="18097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cl0160\AppData\Local\Temp\Temporary Internet Files\Content.IE5\F3SRUJY4\tap[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04670">
            <a:off x="2073869" y="5202412"/>
            <a:ext cx="605597" cy="6657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25647" y="2143379"/>
            <a:ext cx="10909997" cy="584775"/>
          </a:xfrm>
          <a:prstGeom prst="rect">
            <a:avLst/>
          </a:prstGeom>
          <a:noFill/>
        </p:spPr>
        <p:txBody>
          <a:bodyPr wrap="square" rtlCol="0">
            <a:spAutoFit/>
          </a:bodyPr>
          <a:lstStyle/>
          <a:p>
            <a:pPr algn="ctr"/>
            <a:r>
              <a:rPr lang="en-US" sz="1600" dirty="0" smtClean="0"/>
              <a:t>With the enactment and interaction of a number of bills, there are now two main buckets for state money to support Tier 2 and Tier 3 school district facility needs through two main programs—</a:t>
            </a:r>
            <a:r>
              <a:rPr lang="en-US" sz="1600" b="1" dirty="0" smtClean="0"/>
              <a:t>school major maintenance aid </a:t>
            </a:r>
            <a:r>
              <a:rPr lang="en-US" sz="1600" dirty="0" smtClean="0"/>
              <a:t>and </a:t>
            </a:r>
            <a:r>
              <a:rPr lang="en-US" sz="1600" b="1" dirty="0" smtClean="0"/>
              <a:t>debt service assistance</a:t>
            </a:r>
            <a:endParaRPr lang="en-US" sz="1600" b="1" dirty="0"/>
          </a:p>
        </p:txBody>
      </p:sp>
      <p:sp>
        <p:nvSpPr>
          <p:cNvPr id="10" name="TextBox 9"/>
          <p:cNvSpPr txBox="1"/>
          <p:nvPr/>
        </p:nvSpPr>
        <p:spPr>
          <a:xfrm>
            <a:off x="525647" y="489019"/>
            <a:ext cx="10909997" cy="1569660"/>
          </a:xfrm>
          <a:prstGeom prst="rect">
            <a:avLst/>
          </a:prstGeom>
          <a:noFill/>
          <a:ln w="12700">
            <a:solidFill>
              <a:srgbClr val="FF0000"/>
            </a:solidFill>
          </a:ln>
        </p:spPr>
        <p:txBody>
          <a:bodyPr wrap="square" rtlCol="0">
            <a:spAutoFit/>
          </a:bodyPr>
          <a:lstStyle/>
          <a:p>
            <a:r>
              <a:rPr lang="en-US" sz="1200" dirty="0" smtClean="0">
                <a:solidFill>
                  <a:srgbClr val="FF0000"/>
                </a:solidFill>
              </a:rPr>
              <a:t>First, it might help to review one of the 2015-2016 School Funding Interim Commission’s findings. The </a:t>
            </a:r>
            <a:r>
              <a:rPr lang="en-US" sz="1200" dirty="0">
                <a:solidFill>
                  <a:srgbClr val="FF0000"/>
                </a:solidFill>
              </a:rPr>
              <a:t>commission identified three “tiers” related to facility needs:</a:t>
            </a:r>
          </a:p>
          <a:p>
            <a:r>
              <a:rPr lang="en-US" sz="1200" dirty="0" smtClean="0">
                <a:solidFill>
                  <a:srgbClr val="FF0000"/>
                </a:solidFill>
              </a:rPr>
              <a:t>Tier </a:t>
            </a:r>
            <a:r>
              <a:rPr lang="en-US" sz="1200" dirty="0">
                <a:solidFill>
                  <a:srgbClr val="FF0000"/>
                </a:solidFill>
              </a:rPr>
              <a:t>1—Operations and regular maintenance (O&amp;M) – basically the normal costs of heating, cleaning, and running a building (the state and district share a large portion of these costs via the district general fund);</a:t>
            </a:r>
          </a:p>
          <a:p>
            <a:r>
              <a:rPr lang="en-US" sz="1200" dirty="0" smtClean="0">
                <a:solidFill>
                  <a:srgbClr val="FF0000"/>
                </a:solidFill>
              </a:rPr>
              <a:t>Tier </a:t>
            </a:r>
            <a:r>
              <a:rPr lang="en-US" sz="1200" dirty="0">
                <a:solidFill>
                  <a:srgbClr val="FF0000"/>
                </a:solidFill>
              </a:rPr>
              <a:t>2—Major maintenance – those larger, periodic investments, like replacing a roof or boiler, resurfacing floors, fixing or replacing windows (this was an area of funding concern due to unpredictable </a:t>
            </a:r>
            <a:r>
              <a:rPr lang="en-US" sz="1200" dirty="0" smtClean="0">
                <a:solidFill>
                  <a:srgbClr val="FF0000"/>
                </a:solidFill>
              </a:rPr>
              <a:t>state support of </a:t>
            </a:r>
            <a:r>
              <a:rPr lang="en-US" sz="1200" dirty="0">
                <a:solidFill>
                  <a:srgbClr val="FF0000"/>
                </a:solidFill>
              </a:rPr>
              <a:t>the </a:t>
            </a:r>
            <a:r>
              <a:rPr lang="en-US" sz="1200" dirty="0" smtClean="0">
                <a:solidFill>
                  <a:srgbClr val="FF0000"/>
                </a:solidFill>
              </a:rPr>
              <a:t>QSFGP* </a:t>
            </a:r>
            <a:r>
              <a:rPr lang="en-US" sz="1200" dirty="0">
                <a:solidFill>
                  <a:srgbClr val="FF0000"/>
                </a:solidFill>
              </a:rPr>
              <a:t>and lack of </a:t>
            </a:r>
            <a:r>
              <a:rPr lang="en-US" sz="1200" dirty="0" smtClean="0">
                <a:solidFill>
                  <a:srgbClr val="FF0000"/>
                </a:solidFill>
              </a:rPr>
              <a:t>district commitment </a:t>
            </a:r>
            <a:r>
              <a:rPr lang="en-US" sz="1200" dirty="0">
                <a:solidFill>
                  <a:srgbClr val="FF0000"/>
                </a:solidFill>
              </a:rPr>
              <a:t>evidenced by just over a quarter of districts utilizing building reserve funds); and</a:t>
            </a:r>
          </a:p>
          <a:p>
            <a:r>
              <a:rPr lang="en-US" sz="1200" dirty="0" smtClean="0">
                <a:solidFill>
                  <a:srgbClr val="FF0000"/>
                </a:solidFill>
              </a:rPr>
              <a:t>Tier </a:t>
            </a:r>
            <a:r>
              <a:rPr lang="en-US" sz="1200" dirty="0">
                <a:solidFill>
                  <a:srgbClr val="FF0000"/>
                </a:solidFill>
              </a:rPr>
              <a:t>3—New construction including additions and major renovations (district bond levies are the main funding vehicle for this and state support of poorer districts through the facility reimbursement </a:t>
            </a:r>
            <a:r>
              <a:rPr lang="en-US" sz="1200" dirty="0" smtClean="0">
                <a:solidFill>
                  <a:srgbClr val="FF0000"/>
                </a:solidFill>
              </a:rPr>
              <a:t>program [now renamed debt service assistance] </a:t>
            </a:r>
            <a:r>
              <a:rPr lang="en-US" sz="1200" dirty="0">
                <a:solidFill>
                  <a:srgbClr val="FF0000"/>
                </a:solidFill>
              </a:rPr>
              <a:t>has eroded over the last decade</a:t>
            </a:r>
            <a:r>
              <a:rPr lang="en-US" sz="1200" dirty="0" smtClean="0">
                <a:solidFill>
                  <a:srgbClr val="FF0000"/>
                </a:solidFill>
              </a:rPr>
              <a:t>).</a:t>
            </a:r>
          </a:p>
          <a:p>
            <a:pPr algn="r"/>
            <a:r>
              <a:rPr lang="en-US" sz="1200" dirty="0" smtClean="0">
                <a:solidFill>
                  <a:srgbClr val="FF0000"/>
                </a:solidFill>
              </a:rPr>
              <a:t>* Quality Schools Facility Grant Program; repealed in SB 307 (Jones, 2017)</a:t>
            </a:r>
            <a:endParaRPr lang="en-US" sz="1200" dirty="0">
              <a:solidFill>
                <a:srgbClr val="FF0000"/>
              </a:solidFill>
            </a:endParaRPr>
          </a:p>
        </p:txBody>
      </p:sp>
      <p:sp>
        <p:nvSpPr>
          <p:cNvPr id="11" name="TextBox 10"/>
          <p:cNvSpPr txBox="1"/>
          <p:nvPr/>
        </p:nvSpPr>
        <p:spPr>
          <a:xfrm>
            <a:off x="8067616" y="2718994"/>
            <a:ext cx="2422359" cy="954107"/>
          </a:xfrm>
          <a:prstGeom prst="rect">
            <a:avLst/>
          </a:prstGeom>
          <a:noFill/>
        </p:spPr>
        <p:txBody>
          <a:bodyPr wrap="square" rtlCol="0">
            <a:spAutoFit/>
          </a:bodyPr>
          <a:lstStyle/>
          <a:p>
            <a:pPr algn="ctr"/>
            <a:r>
              <a:rPr lang="en-US" sz="1400" dirty="0" smtClean="0"/>
              <a:t>Tier 3</a:t>
            </a:r>
          </a:p>
          <a:p>
            <a:pPr algn="ctr"/>
            <a:r>
              <a:rPr lang="en-US" sz="1400" dirty="0" smtClean="0"/>
              <a:t>School Facility and Technology Account (20-9-516)</a:t>
            </a:r>
          </a:p>
          <a:p>
            <a:pPr algn="ctr"/>
            <a:endParaRPr lang="en-US" sz="1400" dirty="0"/>
          </a:p>
        </p:txBody>
      </p:sp>
      <p:pic>
        <p:nvPicPr>
          <p:cNvPr id="12" name="Picture 11" descr="C:\Users\cl0160\AppData\Local\Temp\Temporary Internet Files\Content.IE5\F3SRUJY4\tap[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04670">
            <a:off x="10069052" y="4683410"/>
            <a:ext cx="605597" cy="66574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0597581" y="5112599"/>
            <a:ext cx="1635651" cy="523220"/>
          </a:xfrm>
          <a:prstGeom prst="rect">
            <a:avLst/>
          </a:prstGeom>
          <a:noFill/>
        </p:spPr>
        <p:txBody>
          <a:bodyPr wrap="square" rtlCol="0">
            <a:spAutoFit/>
          </a:bodyPr>
          <a:lstStyle/>
          <a:p>
            <a:r>
              <a:rPr lang="en-US" sz="1400" dirty="0" smtClean="0"/>
              <a:t>$1 million for tech</a:t>
            </a:r>
          </a:p>
          <a:p>
            <a:r>
              <a:rPr lang="en-US" sz="1400" dirty="0" smtClean="0"/>
              <a:t>(statutory approp)</a:t>
            </a:r>
            <a:endParaRPr lang="en-US" sz="1400" dirty="0"/>
          </a:p>
        </p:txBody>
      </p:sp>
      <p:sp>
        <p:nvSpPr>
          <p:cNvPr id="14" name="TextBox 13"/>
          <p:cNvSpPr txBox="1"/>
          <p:nvPr/>
        </p:nvSpPr>
        <p:spPr>
          <a:xfrm>
            <a:off x="9615637" y="5838031"/>
            <a:ext cx="2449966" cy="954107"/>
          </a:xfrm>
          <a:prstGeom prst="rect">
            <a:avLst/>
          </a:prstGeom>
          <a:noFill/>
        </p:spPr>
        <p:txBody>
          <a:bodyPr wrap="square" rtlCol="0">
            <a:spAutoFit/>
          </a:bodyPr>
          <a:lstStyle/>
          <a:p>
            <a:r>
              <a:rPr lang="en-US" sz="1400" dirty="0" smtClean="0"/>
              <a:t>Remainder for </a:t>
            </a:r>
            <a:r>
              <a:rPr lang="en-US" sz="1400" b="1" dirty="0" smtClean="0"/>
              <a:t>debt service assistance</a:t>
            </a:r>
            <a:r>
              <a:rPr lang="en-US" sz="1400" dirty="0" smtClean="0"/>
              <a:t> to support lower-wealth </a:t>
            </a:r>
            <a:r>
              <a:rPr lang="en-US" sz="1400" dirty="0"/>
              <a:t>districts in repaying </a:t>
            </a:r>
            <a:r>
              <a:rPr lang="en-US" sz="1400" dirty="0" smtClean="0"/>
              <a:t>construction bonds </a:t>
            </a:r>
            <a:endParaRPr lang="en-US" sz="1400" dirty="0"/>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80557" y="3376446"/>
            <a:ext cx="631527" cy="612953"/>
          </a:xfrm>
          <a:prstGeom prst="rect">
            <a:avLst/>
          </a:prstGeom>
        </p:spPr>
      </p:pic>
      <p:pic>
        <p:nvPicPr>
          <p:cNvPr id="16" name="Pictur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29943" y="3401861"/>
            <a:ext cx="566770" cy="542480"/>
          </a:xfrm>
          <a:prstGeom prst="rect">
            <a:avLst/>
          </a:prstGeom>
        </p:spPr>
      </p:pic>
      <p:sp>
        <p:nvSpPr>
          <p:cNvPr id="17" name="TextBox 16"/>
          <p:cNvSpPr txBox="1"/>
          <p:nvPr/>
        </p:nvSpPr>
        <p:spPr>
          <a:xfrm>
            <a:off x="8709621" y="3376446"/>
            <a:ext cx="1320322" cy="553998"/>
          </a:xfrm>
          <a:prstGeom prst="rect">
            <a:avLst/>
          </a:prstGeom>
          <a:noFill/>
        </p:spPr>
        <p:txBody>
          <a:bodyPr wrap="square" rtlCol="0">
            <a:spAutoFit/>
          </a:bodyPr>
          <a:lstStyle/>
          <a:p>
            <a:r>
              <a:rPr lang="en-US" sz="1000" dirty="0" smtClean="0"/>
              <a:t>Revenue from:</a:t>
            </a:r>
          </a:p>
          <a:p>
            <a:pPr marL="171450" indent="-171450">
              <a:buFont typeface="Arial" panose="020B0604020202020204" pitchFamily="34" charset="0"/>
              <a:buChar char="•"/>
            </a:pPr>
            <a:r>
              <a:rPr lang="en-US" sz="1000" dirty="0" smtClean="0"/>
              <a:t>Timber harvests</a:t>
            </a:r>
          </a:p>
          <a:p>
            <a:pPr marL="171450" indent="-171450">
              <a:buFont typeface="Arial" panose="020B0604020202020204" pitchFamily="34" charset="0"/>
              <a:buChar char="•"/>
            </a:pPr>
            <a:r>
              <a:rPr lang="en-US" sz="1000" dirty="0" smtClean="0"/>
              <a:t>Riverbed rents (?)</a:t>
            </a:r>
            <a:endParaRPr lang="en-US" sz="1000" dirty="0"/>
          </a:p>
        </p:txBody>
      </p:sp>
      <p:sp>
        <p:nvSpPr>
          <p:cNvPr id="18" name="TextBox 17"/>
          <p:cNvSpPr txBox="1"/>
          <p:nvPr/>
        </p:nvSpPr>
        <p:spPr>
          <a:xfrm>
            <a:off x="419486" y="2683158"/>
            <a:ext cx="2422359" cy="954107"/>
          </a:xfrm>
          <a:prstGeom prst="rect">
            <a:avLst/>
          </a:prstGeom>
          <a:noFill/>
        </p:spPr>
        <p:txBody>
          <a:bodyPr wrap="square" rtlCol="0">
            <a:spAutoFit/>
          </a:bodyPr>
          <a:lstStyle/>
          <a:p>
            <a:pPr algn="ctr"/>
            <a:r>
              <a:rPr lang="en-US" sz="1400" dirty="0" smtClean="0"/>
              <a:t>Tier 2</a:t>
            </a:r>
          </a:p>
          <a:p>
            <a:pPr algn="ctr"/>
            <a:r>
              <a:rPr lang="en-US" sz="1400" dirty="0" smtClean="0"/>
              <a:t>New School Major Maintenance Aid Account</a:t>
            </a:r>
          </a:p>
          <a:p>
            <a:pPr algn="ctr"/>
            <a:endParaRPr lang="en-US" sz="1400" dirty="0"/>
          </a:p>
        </p:txBody>
      </p:sp>
      <p:sp>
        <p:nvSpPr>
          <p:cNvPr id="19" name="TextBox 18"/>
          <p:cNvSpPr txBox="1"/>
          <p:nvPr/>
        </p:nvSpPr>
        <p:spPr>
          <a:xfrm>
            <a:off x="754938" y="3312799"/>
            <a:ext cx="1809751" cy="707886"/>
          </a:xfrm>
          <a:prstGeom prst="rect">
            <a:avLst/>
          </a:prstGeom>
          <a:noFill/>
        </p:spPr>
        <p:txBody>
          <a:bodyPr wrap="square" rtlCol="0">
            <a:spAutoFit/>
          </a:bodyPr>
          <a:lstStyle/>
          <a:p>
            <a:r>
              <a:rPr lang="en-US" sz="1000" dirty="0" smtClean="0"/>
              <a:t>Revenue from:</a:t>
            </a:r>
          </a:p>
          <a:p>
            <a:pPr marL="171450" indent="-171450">
              <a:buFont typeface="Arial" panose="020B0604020202020204" pitchFamily="34" charset="0"/>
              <a:buChar char="•"/>
            </a:pPr>
            <a:r>
              <a:rPr lang="en-US" sz="1000" dirty="0" smtClean="0"/>
              <a:t>New NRD for facilities</a:t>
            </a:r>
          </a:p>
          <a:p>
            <a:pPr marL="171450" indent="-171450">
              <a:buFont typeface="Arial" panose="020B0604020202020204" pitchFamily="34" charset="0"/>
              <a:buChar char="•"/>
            </a:pPr>
            <a:r>
              <a:rPr lang="en-US" sz="1000" dirty="0" smtClean="0"/>
              <a:t>Earnings off new </a:t>
            </a:r>
            <a:r>
              <a:rPr lang="en-US" sz="1000" dirty="0" err="1" smtClean="0"/>
              <a:t>subtrust</a:t>
            </a:r>
            <a:r>
              <a:rPr lang="en-US" sz="1000" dirty="0" smtClean="0"/>
              <a:t> of coal tax trust fund (SB 260)</a:t>
            </a:r>
            <a:endParaRPr lang="en-US" sz="1000" dirty="0"/>
          </a:p>
        </p:txBody>
      </p:sp>
      <p:pic>
        <p:nvPicPr>
          <p:cNvPr id="20" name="Picture 1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4283" y="3320762"/>
            <a:ext cx="493596" cy="593502"/>
          </a:xfrm>
          <a:prstGeom prst="rect">
            <a:avLst/>
          </a:prstGeom>
        </p:spPr>
      </p:pic>
      <p:pic>
        <p:nvPicPr>
          <p:cNvPr id="21" name="Picture 2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74670" y="3385682"/>
            <a:ext cx="937852" cy="635004"/>
          </a:xfrm>
          <a:prstGeom prst="rect">
            <a:avLst/>
          </a:prstGeom>
        </p:spPr>
      </p:pic>
      <p:sp>
        <p:nvSpPr>
          <p:cNvPr id="22" name="TextBox 21"/>
          <p:cNvSpPr txBox="1"/>
          <p:nvPr/>
        </p:nvSpPr>
        <p:spPr>
          <a:xfrm>
            <a:off x="1786666" y="5838031"/>
            <a:ext cx="2313860" cy="954107"/>
          </a:xfrm>
          <a:prstGeom prst="rect">
            <a:avLst/>
          </a:prstGeom>
          <a:noFill/>
        </p:spPr>
        <p:txBody>
          <a:bodyPr wrap="square" rtlCol="0">
            <a:spAutoFit/>
          </a:bodyPr>
          <a:lstStyle/>
          <a:p>
            <a:r>
              <a:rPr lang="en-US" sz="1400" dirty="0" smtClean="0"/>
              <a:t>State </a:t>
            </a:r>
            <a:r>
              <a:rPr lang="en-US" sz="1400" b="1" dirty="0"/>
              <a:t>school major maintenance </a:t>
            </a:r>
            <a:r>
              <a:rPr lang="en-US" sz="1400" b="1" dirty="0" smtClean="0"/>
              <a:t>aid </a:t>
            </a:r>
            <a:r>
              <a:rPr lang="en-US" sz="1400" dirty="0" smtClean="0"/>
              <a:t>in support of new permissive levy in SB 307 (see next slide)</a:t>
            </a:r>
            <a:endParaRPr lang="en-US" sz="1400" dirty="0"/>
          </a:p>
        </p:txBody>
      </p:sp>
      <p:sp>
        <p:nvSpPr>
          <p:cNvPr id="23" name="TextBox 22"/>
          <p:cNvSpPr txBox="1"/>
          <p:nvPr/>
        </p:nvSpPr>
        <p:spPr>
          <a:xfrm>
            <a:off x="4023985" y="2962232"/>
            <a:ext cx="3617261" cy="3539430"/>
          </a:xfrm>
          <a:prstGeom prst="rect">
            <a:avLst/>
          </a:prstGeom>
          <a:noFill/>
          <a:ln w="12700">
            <a:solidFill>
              <a:srgbClr val="FF0000"/>
            </a:solidFill>
          </a:ln>
        </p:spPr>
        <p:txBody>
          <a:bodyPr wrap="square" rtlCol="0">
            <a:spAutoFit/>
          </a:bodyPr>
          <a:lstStyle/>
          <a:p>
            <a:r>
              <a:rPr lang="en-US" sz="1400" dirty="0" smtClean="0">
                <a:solidFill>
                  <a:srgbClr val="FF0000"/>
                </a:solidFill>
              </a:rPr>
              <a:t>For the current biennium, the revenue streams for both buckets are not likely to be sufficient to fully fund both programs.</a:t>
            </a:r>
          </a:p>
          <a:p>
            <a:pPr marL="285750" indent="-285750">
              <a:buFont typeface="Arial" panose="020B0604020202020204" pitchFamily="34" charset="0"/>
              <a:buChar char="•"/>
            </a:pPr>
            <a:r>
              <a:rPr lang="en-US" sz="1400" dirty="0" smtClean="0">
                <a:solidFill>
                  <a:srgbClr val="FF0000"/>
                </a:solidFill>
              </a:rPr>
              <a:t>FY 2018—there is no appropriation for major maintenance and revenue for debt service assistance is shaky</a:t>
            </a:r>
          </a:p>
          <a:p>
            <a:pPr marL="285750" indent="-285750">
              <a:buFont typeface="Arial" panose="020B0604020202020204" pitchFamily="34" charset="0"/>
              <a:buChar char="•"/>
            </a:pPr>
            <a:r>
              <a:rPr lang="en-US" sz="1400" dirty="0" smtClean="0">
                <a:solidFill>
                  <a:srgbClr val="FF0000"/>
                </a:solidFill>
              </a:rPr>
              <a:t>FY 2019—the new NRD kicks in at $5.8 million plus up to $2.0 million from the new </a:t>
            </a:r>
            <a:r>
              <a:rPr lang="en-US" sz="1400" dirty="0" err="1" smtClean="0">
                <a:solidFill>
                  <a:srgbClr val="FF0000"/>
                </a:solidFill>
              </a:rPr>
              <a:t>subtrust</a:t>
            </a:r>
            <a:r>
              <a:rPr lang="en-US" sz="1400" dirty="0" smtClean="0">
                <a:solidFill>
                  <a:srgbClr val="FF0000"/>
                </a:solidFill>
              </a:rPr>
              <a:t> is appropriated for major maintenance; revenue for debt service assistance remains shaky, but there is a mutual spillover provision between the buckets meaning that if one has more revenue than needed to fully fund its program and the other bucket is running low for its program, revenue is transferred </a:t>
            </a:r>
            <a:endParaRPr lang="en-US" sz="1400" dirty="0">
              <a:solidFill>
                <a:srgbClr val="FF0000"/>
              </a:solidFill>
            </a:endParaRPr>
          </a:p>
        </p:txBody>
      </p:sp>
      <p:pic>
        <p:nvPicPr>
          <p:cNvPr id="4" name="Picture 3" descr="C:\Users\cl0160\AppData\Local\Temp\Temporary Internet Files\Content.IE5\F3SRUJY4\tap[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04670">
            <a:off x="9924302" y="5189123"/>
            <a:ext cx="605597" cy="71878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998852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par>
                                <p:cTn id="27" presetID="10"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10" presetClass="entr" presetSubtype="0"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500"/>
                                        <p:tgtEl>
                                          <p:spTgt spid="3"/>
                                        </p:tgtEl>
                                      </p:cBhvr>
                                    </p:animEffect>
                                  </p:childTnLst>
                                </p:cTn>
                              </p:par>
                              <p:par>
                                <p:cTn id="41" presetID="10" presetClass="entr" presetSubtype="0" fill="hold" nodeType="with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500"/>
                                        <p:tgtEl>
                                          <p:spTgt spid="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par>
                                <p:cTn id="56" presetID="10" presetClass="entr" presetSubtype="0" fill="hold" nodeType="with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500"/>
                                        <p:tgtEl>
                                          <p:spTgt spid="15"/>
                                        </p:tgtEl>
                                      </p:cBhvr>
                                    </p:animEffect>
                                  </p:childTnLst>
                                </p:cTn>
                              </p:par>
                              <p:par>
                                <p:cTn id="59" presetID="10" presetClass="entr" presetSubtype="0" fill="hold"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500"/>
                                        <p:tgtEl>
                                          <p:spTgt spid="1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500"/>
                                        <p:tgtEl>
                                          <p:spTgt spid="17"/>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3" grpId="0"/>
      <p:bldP spid="14" grpId="0"/>
      <p:bldP spid="17" grpId="0"/>
      <p:bldP spid="18" grpId="0"/>
      <p:bldP spid="19" grpId="0"/>
      <p:bldP spid="22" grpId="0"/>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646" y="2124120"/>
            <a:ext cx="1203615" cy="2308324"/>
          </a:xfrm>
          <a:prstGeom prst="rect">
            <a:avLst/>
          </a:prstGeom>
          <a:noFill/>
        </p:spPr>
        <p:txBody>
          <a:bodyPr wrap="square" rtlCol="0">
            <a:spAutoFit/>
          </a:bodyPr>
          <a:lstStyle/>
          <a:p>
            <a:pPr algn="ctr"/>
            <a:r>
              <a:rPr lang="en-US" sz="1200" dirty="0"/>
              <a:t>School districts are given the authority to raise </a:t>
            </a:r>
            <a:r>
              <a:rPr lang="en-US" sz="1200" u="sng" dirty="0"/>
              <a:t>up to</a:t>
            </a:r>
            <a:r>
              <a:rPr lang="en-US" sz="1200" dirty="0"/>
              <a:t> $15K + $100/ANB annually—this amount or “box” is intended to be filled by both local effort and state support.</a:t>
            </a:r>
          </a:p>
        </p:txBody>
      </p:sp>
      <p:sp>
        <p:nvSpPr>
          <p:cNvPr id="3" name="Rectangle 2"/>
          <p:cNvSpPr/>
          <p:nvPr/>
        </p:nvSpPr>
        <p:spPr>
          <a:xfrm>
            <a:off x="1292361" y="2176744"/>
            <a:ext cx="2343145" cy="217195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327563" y="2216453"/>
            <a:ext cx="1245859" cy="2092881"/>
          </a:xfrm>
          <a:prstGeom prst="rect">
            <a:avLst/>
          </a:prstGeom>
          <a:noFill/>
          <a:ln w="25400">
            <a:solidFill>
              <a:srgbClr val="FFC000"/>
            </a:solidFill>
          </a:ln>
        </p:spPr>
        <p:txBody>
          <a:bodyPr wrap="square" rtlCol="0">
            <a:spAutoFit/>
          </a:bodyPr>
          <a:lstStyle/>
          <a:p>
            <a:pPr algn="ctr"/>
            <a:endParaRPr lang="en-US" sz="1000" dirty="0" smtClean="0"/>
          </a:p>
          <a:p>
            <a:pPr algn="ctr"/>
            <a:r>
              <a:rPr lang="en-US" sz="1200" dirty="0" smtClean="0"/>
              <a:t>Local effort </a:t>
            </a:r>
            <a:r>
              <a:rPr lang="en-US" sz="1200" dirty="0"/>
              <a:t>means:</a:t>
            </a:r>
          </a:p>
          <a:p>
            <a:pPr marL="173038" indent="-173038">
              <a:buFont typeface="+mj-lt"/>
              <a:buAutoNum type="arabicPeriod"/>
            </a:pPr>
            <a:r>
              <a:rPr lang="en-US" sz="1200" dirty="0" smtClean="0"/>
              <a:t>First, a levy not to exceed 10 mills; </a:t>
            </a:r>
            <a:r>
              <a:rPr lang="en-US" sz="1200" dirty="0"/>
              <a:t>then</a:t>
            </a:r>
          </a:p>
          <a:p>
            <a:pPr marL="173038" indent="-173038">
              <a:buFont typeface="+mj-lt"/>
              <a:buAutoNum type="arabicPeriod"/>
            </a:pPr>
            <a:r>
              <a:rPr lang="en-US" sz="1200" dirty="0" err="1" smtClean="0"/>
              <a:t>Nonlevy</a:t>
            </a:r>
            <a:r>
              <a:rPr lang="en-US" sz="1200" dirty="0" smtClean="0"/>
              <a:t> revenue deposits and  transfers from other funds</a:t>
            </a:r>
            <a:endParaRPr lang="en-US" sz="1200" dirty="0"/>
          </a:p>
        </p:txBody>
      </p:sp>
      <p:sp>
        <p:nvSpPr>
          <p:cNvPr id="5" name="Rectangle 4"/>
          <p:cNvSpPr/>
          <p:nvPr/>
        </p:nvSpPr>
        <p:spPr>
          <a:xfrm>
            <a:off x="2605072" y="2225041"/>
            <a:ext cx="991922" cy="2090900"/>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586117" y="2670615"/>
            <a:ext cx="1050809" cy="1569660"/>
          </a:xfrm>
          <a:prstGeom prst="rect">
            <a:avLst/>
          </a:prstGeom>
          <a:noFill/>
        </p:spPr>
        <p:txBody>
          <a:bodyPr wrap="square" rtlCol="0">
            <a:spAutoFit/>
          </a:bodyPr>
          <a:lstStyle/>
          <a:p>
            <a:pPr algn="ctr"/>
            <a:r>
              <a:rPr lang="en-US" sz="1200" dirty="0"/>
              <a:t>State support per dollar of local effort based on district property wealth and tax effort</a:t>
            </a:r>
          </a:p>
        </p:txBody>
      </p:sp>
      <p:sp>
        <p:nvSpPr>
          <p:cNvPr id="23" name="Rectangle 22"/>
          <p:cNvSpPr/>
          <p:nvPr/>
        </p:nvSpPr>
        <p:spPr>
          <a:xfrm>
            <a:off x="9335462" y="927984"/>
            <a:ext cx="2343145" cy="213919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9384456" y="1469706"/>
            <a:ext cx="2255657" cy="1569660"/>
          </a:xfrm>
          <a:prstGeom prst="rect">
            <a:avLst/>
          </a:prstGeom>
          <a:noFill/>
          <a:ln w="25400">
            <a:solidFill>
              <a:srgbClr val="FFC000"/>
            </a:solidFill>
          </a:ln>
        </p:spPr>
        <p:txBody>
          <a:bodyPr wrap="square" rtlCol="0">
            <a:spAutoFit/>
          </a:bodyPr>
          <a:lstStyle/>
          <a:p>
            <a:pPr algn="ctr"/>
            <a:r>
              <a:rPr lang="en-US" sz="1200" dirty="0"/>
              <a:t>2</a:t>
            </a:r>
            <a:r>
              <a:rPr lang="en-US" sz="1200" dirty="0" smtClean="0"/>
              <a:t> </a:t>
            </a:r>
            <a:r>
              <a:rPr lang="en-US" sz="1200" dirty="0"/>
              <a:t>mills at </a:t>
            </a:r>
            <a:r>
              <a:rPr lang="en-US" sz="1200" dirty="0" smtClean="0"/>
              <a:t>$25,000/mill</a:t>
            </a:r>
            <a:endParaRPr lang="en-US" sz="1200" dirty="0"/>
          </a:p>
          <a:p>
            <a:pPr algn="ctr"/>
            <a:r>
              <a:rPr lang="en-US" sz="1200" dirty="0"/>
              <a:t>will raise the $50,000.</a:t>
            </a:r>
          </a:p>
          <a:p>
            <a:pPr algn="ctr"/>
            <a:r>
              <a:rPr lang="en-US" sz="1200" dirty="0"/>
              <a:t>If the district’s mill value was </a:t>
            </a:r>
            <a:r>
              <a:rPr lang="en-US" sz="1200" dirty="0" smtClean="0"/>
              <a:t>$10,000 </a:t>
            </a:r>
            <a:r>
              <a:rPr lang="en-US" sz="1200" dirty="0"/>
              <a:t>it would take </a:t>
            </a:r>
            <a:r>
              <a:rPr lang="en-US" sz="1200" dirty="0" smtClean="0"/>
              <a:t>5 </a:t>
            </a:r>
            <a:r>
              <a:rPr lang="en-US" sz="1200" dirty="0"/>
              <a:t>mills.</a:t>
            </a:r>
          </a:p>
          <a:p>
            <a:pPr algn="ctr"/>
            <a:r>
              <a:rPr lang="en-US" sz="1200" dirty="0"/>
              <a:t>If a mill was only worth $2,000 in this district, the district would only be able to raise $20,000 due to the 10 mill </a:t>
            </a:r>
            <a:r>
              <a:rPr lang="en-US" sz="1200" dirty="0" smtClean="0"/>
              <a:t>limit.</a:t>
            </a:r>
            <a:endParaRPr lang="en-US" sz="1200" dirty="0"/>
          </a:p>
        </p:txBody>
      </p:sp>
      <p:sp>
        <p:nvSpPr>
          <p:cNvPr id="27" name="Rectangle 26"/>
          <p:cNvSpPr/>
          <p:nvPr/>
        </p:nvSpPr>
        <p:spPr>
          <a:xfrm>
            <a:off x="4211760" y="4267650"/>
            <a:ext cx="2343145" cy="213919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4260734" y="4315941"/>
            <a:ext cx="1448579" cy="2031325"/>
          </a:xfrm>
          <a:prstGeom prst="rect">
            <a:avLst/>
          </a:prstGeom>
          <a:noFill/>
          <a:ln w="25400">
            <a:solidFill>
              <a:srgbClr val="FFC000"/>
            </a:solidFill>
          </a:ln>
        </p:spPr>
        <p:txBody>
          <a:bodyPr wrap="square" rtlCol="0">
            <a:spAutoFit/>
          </a:bodyPr>
          <a:lstStyle/>
          <a:p>
            <a:pPr algn="ctr"/>
            <a:endParaRPr lang="en-US" sz="1000" dirty="0" smtClean="0"/>
          </a:p>
          <a:p>
            <a:pPr algn="ctr"/>
            <a:r>
              <a:rPr lang="en-US" sz="1200" dirty="0" smtClean="0"/>
              <a:t>The idea here is that if a district does not have local “skin in the game” in terms of supporting a near-MAX general fund budget, they need to show more local effort here.</a:t>
            </a:r>
          </a:p>
          <a:p>
            <a:pPr algn="ctr"/>
            <a:endParaRPr lang="en-US" sz="800" dirty="0" smtClean="0"/>
          </a:p>
        </p:txBody>
      </p:sp>
      <p:sp>
        <p:nvSpPr>
          <p:cNvPr id="29" name="Rectangle 28"/>
          <p:cNvSpPr/>
          <p:nvPr/>
        </p:nvSpPr>
        <p:spPr>
          <a:xfrm>
            <a:off x="5773682" y="4315941"/>
            <a:ext cx="742716" cy="2040411"/>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5726633" y="4469314"/>
            <a:ext cx="865009" cy="1938992"/>
          </a:xfrm>
          <a:prstGeom prst="rect">
            <a:avLst/>
          </a:prstGeom>
          <a:noFill/>
        </p:spPr>
        <p:txBody>
          <a:bodyPr wrap="square" rtlCol="0">
            <a:spAutoFit/>
          </a:bodyPr>
          <a:lstStyle/>
          <a:p>
            <a:pPr algn="ctr"/>
            <a:r>
              <a:rPr lang="en-US" sz="1200" dirty="0" smtClean="0"/>
              <a:t>State support </a:t>
            </a:r>
            <a:r>
              <a:rPr lang="en-US" sz="1200" dirty="0"/>
              <a:t>calculated above multiplied by % of </a:t>
            </a:r>
            <a:r>
              <a:rPr lang="en-US" sz="1200" dirty="0" smtClean="0"/>
              <a:t>MAX budget if less than 97%.</a:t>
            </a:r>
            <a:endParaRPr lang="en-US" sz="1200" dirty="0"/>
          </a:p>
        </p:txBody>
      </p:sp>
      <p:sp>
        <p:nvSpPr>
          <p:cNvPr id="31" name="TextBox 30"/>
          <p:cNvSpPr txBox="1"/>
          <p:nvPr/>
        </p:nvSpPr>
        <p:spPr>
          <a:xfrm>
            <a:off x="4234316" y="217029"/>
            <a:ext cx="2343145" cy="646331"/>
          </a:xfrm>
          <a:prstGeom prst="rect">
            <a:avLst/>
          </a:prstGeom>
          <a:noFill/>
        </p:spPr>
        <p:txBody>
          <a:bodyPr wrap="square" rtlCol="0">
            <a:spAutoFit/>
          </a:bodyPr>
          <a:lstStyle/>
          <a:p>
            <a:pPr algn="ctr"/>
            <a:r>
              <a:rPr lang="en-US" sz="1200" dirty="0" smtClean="0"/>
              <a:t>First, determine </a:t>
            </a:r>
            <a:r>
              <a:rPr lang="en-US" sz="1200" dirty="0"/>
              <a:t>the ratio of local effort to state support based on district wealth.</a:t>
            </a:r>
          </a:p>
        </p:txBody>
      </p:sp>
      <p:sp>
        <p:nvSpPr>
          <p:cNvPr id="32" name="TextBox 31"/>
          <p:cNvSpPr txBox="1"/>
          <p:nvPr/>
        </p:nvSpPr>
        <p:spPr>
          <a:xfrm>
            <a:off x="4211760" y="3135874"/>
            <a:ext cx="2343145" cy="1015663"/>
          </a:xfrm>
          <a:prstGeom prst="rect">
            <a:avLst/>
          </a:prstGeom>
          <a:noFill/>
        </p:spPr>
        <p:txBody>
          <a:bodyPr wrap="square" rtlCol="0">
            <a:spAutoFit/>
          </a:bodyPr>
          <a:lstStyle/>
          <a:p>
            <a:pPr algn="ctr"/>
            <a:r>
              <a:rPr lang="en-US" sz="1200" dirty="0"/>
              <a:t>Then, if a district’s adopted general fund budget is less than 97% of its MAX budget, the area of state support is decreased and more local effort is required.</a:t>
            </a:r>
          </a:p>
        </p:txBody>
      </p:sp>
      <p:sp>
        <p:nvSpPr>
          <p:cNvPr id="7" name="TextBox 6"/>
          <p:cNvSpPr txBox="1"/>
          <p:nvPr/>
        </p:nvSpPr>
        <p:spPr>
          <a:xfrm>
            <a:off x="371073" y="648439"/>
            <a:ext cx="3585267" cy="1200329"/>
          </a:xfrm>
          <a:prstGeom prst="rect">
            <a:avLst/>
          </a:prstGeom>
          <a:noFill/>
        </p:spPr>
        <p:txBody>
          <a:bodyPr wrap="square" rtlCol="0">
            <a:spAutoFit/>
          </a:bodyPr>
          <a:lstStyle/>
          <a:p>
            <a:pPr algn="ctr"/>
            <a:r>
              <a:rPr lang="en-US" dirty="0"/>
              <a:t>SB 307 School Major Maintenance Program:</a:t>
            </a:r>
          </a:p>
          <a:p>
            <a:pPr algn="ctr"/>
            <a:r>
              <a:rPr lang="en-US" dirty="0"/>
              <a:t>Calculating “the Box” and determining ratio of state </a:t>
            </a:r>
            <a:r>
              <a:rPr lang="en-US" dirty="0" smtClean="0"/>
              <a:t>support*</a:t>
            </a:r>
            <a:endParaRPr lang="en-US" dirty="0"/>
          </a:p>
        </p:txBody>
      </p:sp>
      <p:cxnSp>
        <p:nvCxnSpPr>
          <p:cNvPr id="10" name="Straight Connector 9"/>
          <p:cNvCxnSpPr/>
          <p:nvPr/>
        </p:nvCxnSpPr>
        <p:spPr>
          <a:xfrm>
            <a:off x="9384456" y="1436314"/>
            <a:ext cx="2255657" cy="0"/>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278055" y="5258264"/>
            <a:ext cx="2255657" cy="0"/>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52040" y="4548950"/>
            <a:ext cx="2879232" cy="1015663"/>
          </a:xfrm>
          <a:prstGeom prst="rect">
            <a:avLst/>
          </a:prstGeom>
          <a:noFill/>
        </p:spPr>
        <p:txBody>
          <a:bodyPr wrap="square" rtlCol="0">
            <a:spAutoFit/>
          </a:bodyPr>
          <a:lstStyle/>
          <a:p>
            <a:pPr algn="ctr"/>
            <a:r>
              <a:rPr lang="en-US" sz="1200" dirty="0"/>
              <a:t>A district can determine to fill its “box” to any level (see dotted orange line) with the ratio of local effort to state support remaining the same—to get the “green” the district must put in the “yellow”.</a:t>
            </a:r>
          </a:p>
        </p:txBody>
      </p:sp>
      <p:cxnSp>
        <p:nvCxnSpPr>
          <p:cNvPr id="33" name="Straight Connector 32"/>
          <p:cNvCxnSpPr/>
          <p:nvPr/>
        </p:nvCxnSpPr>
        <p:spPr>
          <a:xfrm>
            <a:off x="1379849" y="2601555"/>
            <a:ext cx="2255657" cy="0"/>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8459549" y="385656"/>
            <a:ext cx="2343145" cy="400110"/>
          </a:xfrm>
          <a:prstGeom prst="rect">
            <a:avLst/>
          </a:prstGeom>
          <a:noFill/>
        </p:spPr>
        <p:txBody>
          <a:bodyPr wrap="square" rtlCol="0">
            <a:spAutoFit/>
          </a:bodyPr>
          <a:lstStyle/>
          <a:p>
            <a:pPr algn="ctr"/>
            <a:r>
              <a:rPr lang="en-US" sz="2000" dirty="0" smtClean="0"/>
              <a:t>Example 1</a:t>
            </a:r>
            <a:endParaRPr lang="en-US" sz="2000" dirty="0"/>
          </a:p>
        </p:txBody>
      </p:sp>
      <p:sp>
        <p:nvSpPr>
          <p:cNvPr id="35" name="TextBox 34"/>
          <p:cNvSpPr txBox="1"/>
          <p:nvPr/>
        </p:nvSpPr>
        <p:spPr>
          <a:xfrm>
            <a:off x="7323221" y="1028091"/>
            <a:ext cx="1879491" cy="1938992"/>
          </a:xfrm>
          <a:prstGeom prst="rect">
            <a:avLst/>
          </a:prstGeom>
          <a:noFill/>
        </p:spPr>
        <p:txBody>
          <a:bodyPr wrap="square" rtlCol="0">
            <a:spAutoFit/>
          </a:bodyPr>
          <a:lstStyle/>
          <a:p>
            <a:pPr algn="ctr"/>
            <a:r>
              <a:rPr lang="en-US" sz="1200" dirty="0"/>
              <a:t>District A has 500 ANB, so its box is $65,000 ($15K + (500 x $100). The district would like to raise $50,000 to replace a boiler but knows there will not be any state support for the year. District A’s mill value is </a:t>
            </a:r>
            <a:r>
              <a:rPr lang="en-US" sz="1200" dirty="0" smtClean="0"/>
              <a:t>$25,000</a:t>
            </a:r>
            <a:r>
              <a:rPr lang="en-US" sz="1200" dirty="0"/>
              <a:t>, so it will levy </a:t>
            </a:r>
            <a:r>
              <a:rPr lang="en-US" sz="1200" dirty="0" smtClean="0"/>
              <a:t>2 </a:t>
            </a:r>
            <a:r>
              <a:rPr lang="en-US" sz="1200" dirty="0"/>
              <a:t>mills to raise the money.</a:t>
            </a:r>
          </a:p>
        </p:txBody>
      </p:sp>
      <p:sp>
        <p:nvSpPr>
          <p:cNvPr id="36" name="Rectangle 35"/>
          <p:cNvSpPr/>
          <p:nvPr/>
        </p:nvSpPr>
        <p:spPr>
          <a:xfrm>
            <a:off x="4211760" y="927984"/>
            <a:ext cx="2343145" cy="213919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4260735" y="976276"/>
            <a:ext cx="1159328" cy="2031325"/>
          </a:xfrm>
          <a:prstGeom prst="rect">
            <a:avLst/>
          </a:prstGeom>
          <a:noFill/>
          <a:ln w="25400">
            <a:solidFill>
              <a:srgbClr val="FFC000"/>
            </a:solidFill>
          </a:ln>
        </p:spPr>
        <p:txBody>
          <a:bodyPr wrap="square" rtlCol="0">
            <a:spAutoFit/>
          </a:bodyPr>
          <a:lstStyle/>
          <a:p>
            <a:pPr algn="ctr"/>
            <a:endParaRPr lang="en-US" sz="1200" dirty="0" smtClean="0"/>
          </a:p>
          <a:p>
            <a:pPr algn="ctr"/>
            <a:r>
              <a:rPr lang="en-US" sz="1200" dirty="0" smtClean="0"/>
              <a:t>Each district’s responsibility to fill the box will vary from about 20% for the poorest districts to about 80% for the wealthiest.</a:t>
            </a:r>
            <a:endParaRPr lang="en-US" sz="1200" dirty="0"/>
          </a:p>
          <a:p>
            <a:endParaRPr lang="en-US" sz="600" dirty="0"/>
          </a:p>
        </p:txBody>
      </p:sp>
      <p:sp>
        <p:nvSpPr>
          <p:cNvPr id="38" name="Rectangle 37"/>
          <p:cNvSpPr/>
          <p:nvPr/>
        </p:nvSpPr>
        <p:spPr>
          <a:xfrm>
            <a:off x="5454701" y="976282"/>
            <a:ext cx="1061691" cy="2042615"/>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5458173" y="1004449"/>
            <a:ext cx="1075539" cy="1938992"/>
          </a:xfrm>
          <a:prstGeom prst="rect">
            <a:avLst/>
          </a:prstGeom>
          <a:noFill/>
        </p:spPr>
        <p:txBody>
          <a:bodyPr wrap="square" rtlCol="0">
            <a:spAutoFit/>
          </a:bodyPr>
          <a:lstStyle/>
          <a:p>
            <a:pPr algn="ctr"/>
            <a:endParaRPr lang="en-US" sz="1200" dirty="0" smtClean="0"/>
          </a:p>
          <a:p>
            <a:pPr algn="ctr"/>
            <a:r>
              <a:rPr lang="en-US" sz="1200" dirty="0" smtClean="0"/>
              <a:t>State </a:t>
            </a:r>
            <a:r>
              <a:rPr lang="en-US" sz="1200" dirty="0"/>
              <a:t>support ranges </a:t>
            </a:r>
            <a:r>
              <a:rPr lang="en-US" sz="1200" dirty="0" smtClean="0"/>
              <a:t>from about </a:t>
            </a:r>
            <a:r>
              <a:rPr lang="en-US" sz="1200" dirty="0"/>
              <a:t>$0.15 to $4.00 per dollar of local effort based on district property tax </a:t>
            </a:r>
            <a:r>
              <a:rPr lang="en-US" sz="1200" dirty="0" smtClean="0"/>
              <a:t>wealth.</a:t>
            </a:r>
            <a:endParaRPr lang="en-US" sz="1200" dirty="0"/>
          </a:p>
        </p:txBody>
      </p:sp>
      <p:cxnSp>
        <p:nvCxnSpPr>
          <p:cNvPr id="40" name="Straight Connector 39"/>
          <p:cNvCxnSpPr/>
          <p:nvPr/>
        </p:nvCxnSpPr>
        <p:spPr>
          <a:xfrm>
            <a:off x="4321804" y="1591440"/>
            <a:ext cx="2255657" cy="0"/>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7325801" y="4302282"/>
            <a:ext cx="1879491" cy="2123658"/>
          </a:xfrm>
          <a:prstGeom prst="rect">
            <a:avLst/>
          </a:prstGeom>
          <a:noFill/>
        </p:spPr>
        <p:txBody>
          <a:bodyPr wrap="square" rtlCol="0">
            <a:spAutoFit/>
          </a:bodyPr>
          <a:lstStyle/>
          <a:p>
            <a:pPr algn="ctr"/>
            <a:r>
              <a:rPr lang="en-US" sz="1200" dirty="0"/>
              <a:t>District B has 100 ANB, so its box is $25,000 ($15K + (100 x $100). The district would like to raise $50,000 to replace a boiler over the next two years and anticipates full state support each year. District B’s mill value is $1,000, so it will levy 6.25 mills to raise the money.</a:t>
            </a:r>
          </a:p>
        </p:txBody>
      </p:sp>
      <p:sp>
        <p:nvSpPr>
          <p:cNvPr id="42" name="Rectangle 41"/>
          <p:cNvSpPr/>
          <p:nvPr/>
        </p:nvSpPr>
        <p:spPr>
          <a:xfrm>
            <a:off x="9335462" y="4267650"/>
            <a:ext cx="2343145" cy="213919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9372199" y="4315943"/>
            <a:ext cx="659580" cy="2040430"/>
          </a:xfrm>
          <a:prstGeom prst="rect">
            <a:avLst/>
          </a:prstGeom>
          <a:noFill/>
          <a:ln w="25400">
            <a:solidFill>
              <a:srgbClr val="FFC000"/>
            </a:solidFill>
          </a:ln>
        </p:spPr>
        <p:txBody>
          <a:bodyPr wrap="square" rtlCol="0">
            <a:spAutoFit/>
          </a:bodyPr>
          <a:lstStyle/>
          <a:p>
            <a:pPr algn="ctr"/>
            <a:r>
              <a:rPr lang="en-US" sz="1151" dirty="0"/>
              <a:t>In order to fill its box, District B will need to levy 6.25 mills raising $6,250.</a:t>
            </a:r>
          </a:p>
        </p:txBody>
      </p:sp>
      <p:sp>
        <p:nvSpPr>
          <p:cNvPr id="44" name="Rectangle 43"/>
          <p:cNvSpPr/>
          <p:nvPr/>
        </p:nvSpPr>
        <p:spPr>
          <a:xfrm>
            <a:off x="10052957" y="4315947"/>
            <a:ext cx="1587139" cy="2042615"/>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10035647" y="4273627"/>
            <a:ext cx="1604455" cy="2123658"/>
          </a:xfrm>
          <a:prstGeom prst="rect">
            <a:avLst/>
          </a:prstGeom>
          <a:noFill/>
        </p:spPr>
        <p:txBody>
          <a:bodyPr wrap="square" rtlCol="0">
            <a:spAutoFit/>
          </a:bodyPr>
          <a:lstStyle/>
          <a:p>
            <a:pPr algn="ctr"/>
            <a:r>
              <a:rPr lang="en-US" sz="1200" dirty="0"/>
              <a:t>D</a:t>
            </a:r>
            <a:r>
              <a:rPr lang="en-US" sz="1200" dirty="0" smtClean="0"/>
              <a:t>istrict </a:t>
            </a:r>
            <a:r>
              <a:rPr lang="en-US" sz="1200" dirty="0"/>
              <a:t>B is relatively poor </a:t>
            </a:r>
            <a:r>
              <a:rPr lang="en-US" sz="1200" dirty="0" smtClean="0"/>
              <a:t>and receives  </a:t>
            </a:r>
            <a:r>
              <a:rPr lang="en-US" sz="1200" dirty="0"/>
              <a:t>state support per dollar of local effort </a:t>
            </a:r>
            <a:r>
              <a:rPr lang="en-US" sz="1200" dirty="0" smtClean="0"/>
              <a:t>of </a:t>
            </a:r>
            <a:r>
              <a:rPr lang="en-US" sz="1200" dirty="0"/>
              <a:t>$3.00</a:t>
            </a:r>
            <a:r>
              <a:rPr lang="en-US" sz="1200" dirty="0" smtClean="0"/>
              <a:t>. (Its subsidy would be higher, but it budgets at BASE—80% of MAX.) With </a:t>
            </a:r>
            <a:r>
              <a:rPr lang="en-US" sz="1200" dirty="0"/>
              <a:t>the district raising $6,250, the state will contribute $18,750.</a:t>
            </a:r>
          </a:p>
        </p:txBody>
      </p:sp>
      <p:cxnSp>
        <p:nvCxnSpPr>
          <p:cNvPr id="46" name="Straight Connector 45"/>
          <p:cNvCxnSpPr/>
          <p:nvPr/>
        </p:nvCxnSpPr>
        <p:spPr>
          <a:xfrm>
            <a:off x="9401764" y="4286845"/>
            <a:ext cx="2255657" cy="0"/>
          </a:xfrm>
          <a:prstGeom prst="line">
            <a:avLst/>
          </a:prstGeom>
          <a:ln w="254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63288" y="5681119"/>
            <a:ext cx="3564314" cy="954107"/>
          </a:xfrm>
          <a:prstGeom prst="rect">
            <a:avLst/>
          </a:prstGeom>
          <a:noFill/>
        </p:spPr>
        <p:txBody>
          <a:bodyPr wrap="square" rtlCol="0">
            <a:spAutoFit/>
          </a:bodyPr>
          <a:lstStyle/>
          <a:p>
            <a:pPr algn="ctr"/>
            <a:r>
              <a:rPr lang="en-US" sz="1400" dirty="0" smtClean="0"/>
              <a:t>* State support is subject to appropriation and proration depending on available revenue. There is no appropriation in FY 18, so districts will be on their own to fill up their box.</a:t>
            </a:r>
            <a:endParaRPr lang="en-US" sz="1400" dirty="0"/>
          </a:p>
        </p:txBody>
      </p:sp>
      <p:cxnSp>
        <p:nvCxnSpPr>
          <p:cNvPr id="14" name="Straight Arrow Connector 13"/>
          <p:cNvCxnSpPr/>
          <p:nvPr/>
        </p:nvCxnSpPr>
        <p:spPr>
          <a:xfrm>
            <a:off x="5271665" y="6223640"/>
            <a:ext cx="370152" cy="620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5294288" y="4399079"/>
            <a:ext cx="370152" cy="620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459549" y="3759954"/>
            <a:ext cx="2343145" cy="400110"/>
          </a:xfrm>
          <a:prstGeom prst="rect">
            <a:avLst/>
          </a:prstGeom>
          <a:noFill/>
        </p:spPr>
        <p:txBody>
          <a:bodyPr wrap="square" rtlCol="0">
            <a:spAutoFit/>
          </a:bodyPr>
          <a:lstStyle/>
          <a:p>
            <a:pPr algn="ctr"/>
            <a:r>
              <a:rPr lang="en-US" sz="2000" dirty="0" smtClean="0"/>
              <a:t>Example 2</a:t>
            </a:r>
            <a:endParaRPr lang="en-US" sz="2000" dirty="0"/>
          </a:p>
        </p:txBody>
      </p:sp>
    </p:spTree>
    <p:custDataLst>
      <p:tags r:id="rId1"/>
    </p:custDataLst>
    <p:extLst>
      <p:ext uri="{BB962C8B-B14F-4D97-AF65-F5344CB8AC3E}">
        <p14:creationId xmlns:p14="http://schemas.microsoft.com/office/powerpoint/2010/main" val="245687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fade">
                                      <p:cBhvr>
                                        <p:cTn id="37" dur="500"/>
                                        <p:tgtEl>
                                          <p:spTgt spid="3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500"/>
                                        <p:tgtEl>
                                          <p:spTgt spid="3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500"/>
                                        <p:tgtEl>
                                          <p:spTgt spid="3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par>
                                <p:cTn id="50" presetID="10" presetClass="entr" presetSubtype="0" fill="hold" nodeType="with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fade">
                                      <p:cBhvr>
                                        <p:cTn id="52" dur="500"/>
                                        <p:tgtEl>
                                          <p:spTgt spid="4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fade">
                                      <p:cBhvr>
                                        <p:cTn id="60" dur="500"/>
                                        <p:tgtEl>
                                          <p:spTgt spid="28"/>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fade">
                                      <p:cBhvr>
                                        <p:cTn id="66" dur="500"/>
                                        <p:tgtEl>
                                          <p:spTgt spid="30"/>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par>
                                <p:cTn id="70" presetID="10" presetClass="entr" presetSubtype="0" fill="hold" nodeType="with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500"/>
                                        <p:tgtEl>
                                          <p:spTgt spid="21"/>
                                        </p:tgtEl>
                                      </p:cBhvr>
                                    </p:animEffect>
                                  </p:childTnLst>
                                </p:cTn>
                              </p:par>
                            </p:childTnLst>
                          </p:cTn>
                        </p:par>
                        <p:par>
                          <p:cTn id="73" fill="hold">
                            <p:stCondLst>
                              <p:cond delay="500"/>
                            </p:stCondLst>
                            <p:childTnLst>
                              <p:par>
                                <p:cTn id="74" presetID="2" presetClass="entr" presetSubtype="8" fill="hold" nodeType="afterEffect">
                                  <p:stCondLst>
                                    <p:cond delay="0"/>
                                  </p:stCondLst>
                                  <p:childTnLst>
                                    <p:set>
                                      <p:cBhvr>
                                        <p:cTn id="75" dur="1" fill="hold">
                                          <p:stCondLst>
                                            <p:cond delay="0"/>
                                          </p:stCondLst>
                                        </p:cTn>
                                        <p:tgtEl>
                                          <p:spTgt spid="47"/>
                                        </p:tgtEl>
                                        <p:attrNameLst>
                                          <p:attrName>style.visibility</p:attrName>
                                        </p:attrNameLst>
                                      </p:cBhvr>
                                      <p:to>
                                        <p:strVal val="visible"/>
                                      </p:to>
                                    </p:set>
                                    <p:anim calcmode="lin" valueType="num">
                                      <p:cBhvr additive="base">
                                        <p:cTn id="76" dur="500" fill="hold"/>
                                        <p:tgtEl>
                                          <p:spTgt spid="47"/>
                                        </p:tgtEl>
                                        <p:attrNameLst>
                                          <p:attrName>ppt_x</p:attrName>
                                        </p:attrNameLst>
                                      </p:cBhvr>
                                      <p:tavLst>
                                        <p:tav tm="0">
                                          <p:val>
                                            <p:strVal val="0-#ppt_w/2"/>
                                          </p:val>
                                        </p:tav>
                                        <p:tav tm="100000">
                                          <p:val>
                                            <p:strVal val="#ppt_x"/>
                                          </p:val>
                                        </p:tav>
                                      </p:tavLst>
                                    </p:anim>
                                    <p:anim calcmode="lin" valueType="num">
                                      <p:cBhvr additive="base">
                                        <p:cTn id="77" dur="500" fill="hold"/>
                                        <p:tgtEl>
                                          <p:spTgt spid="47"/>
                                        </p:tgtEl>
                                        <p:attrNameLst>
                                          <p:attrName>ppt_y</p:attrName>
                                        </p:attrNameLst>
                                      </p:cBhvr>
                                      <p:tavLst>
                                        <p:tav tm="0">
                                          <p:val>
                                            <p:strVal val="#ppt_y"/>
                                          </p:val>
                                        </p:tav>
                                        <p:tav tm="100000">
                                          <p:val>
                                            <p:strVal val="#ppt_y"/>
                                          </p:val>
                                        </p:tav>
                                      </p:tavLst>
                                    </p:anim>
                                  </p:childTnLst>
                                </p:cTn>
                              </p:par>
                              <p:par>
                                <p:cTn id="78" presetID="2" presetClass="entr" presetSubtype="8" fill="hold" nodeType="withEffect">
                                  <p:stCondLst>
                                    <p:cond delay="0"/>
                                  </p:stCondLst>
                                  <p:childTnLst>
                                    <p:set>
                                      <p:cBhvr>
                                        <p:cTn id="79" dur="1" fill="hold">
                                          <p:stCondLst>
                                            <p:cond delay="0"/>
                                          </p:stCondLst>
                                        </p:cTn>
                                        <p:tgtEl>
                                          <p:spTgt spid="14"/>
                                        </p:tgtEl>
                                        <p:attrNameLst>
                                          <p:attrName>style.visibility</p:attrName>
                                        </p:attrNameLst>
                                      </p:cBhvr>
                                      <p:to>
                                        <p:strVal val="visible"/>
                                      </p:to>
                                    </p:set>
                                    <p:anim calcmode="lin" valueType="num">
                                      <p:cBhvr additive="base">
                                        <p:cTn id="80" dur="500" fill="hold"/>
                                        <p:tgtEl>
                                          <p:spTgt spid="14"/>
                                        </p:tgtEl>
                                        <p:attrNameLst>
                                          <p:attrName>ppt_x</p:attrName>
                                        </p:attrNameLst>
                                      </p:cBhvr>
                                      <p:tavLst>
                                        <p:tav tm="0">
                                          <p:val>
                                            <p:strVal val="0-#ppt_w/2"/>
                                          </p:val>
                                        </p:tav>
                                        <p:tav tm="100000">
                                          <p:val>
                                            <p:strVal val="#ppt_x"/>
                                          </p:val>
                                        </p:tav>
                                      </p:tavLst>
                                    </p:anim>
                                    <p:anim calcmode="lin" valueType="num">
                                      <p:cBhvr additive="base">
                                        <p:cTn id="81"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500"/>
                                        <p:tgtEl>
                                          <p:spTgt spid="2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500"/>
                                        <p:tgtEl>
                                          <p:spTgt spid="24"/>
                                        </p:tgtEl>
                                      </p:cBhvr>
                                    </p:animEffect>
                                  </p:childTnLst>
                                </p:cTn>
                              </p:par>
                              <p:par>
                                <p:cTn id="90" presetID="10" presetClass="entr" presetSubtype="0" fill="hold" nodeType="with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fade">
                                      <p:cBhvr>
                                        <p:cTn id="92" dur="500"/>
                                        <p:tgtEl>
                                          <p:spTgt spid="10"/>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fade">
                                      <p:cBhvr>
                                        <p:cTn id="95" dur="500"/>
                                        <p:tgtEl>
                                          <p:spTgt spid="34"/>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500"/>
                                        <p:tgtEl>
                                          <p:spTgt spid="35"/>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41"/>
                                        </p:tgtEl>
                                        <p:attrNameLst>
                                          <p:attrName>style.visibility</p:attrName>
                                        </p:attrNameLst>
                                      </p:cBhvr>
                                      <p:to>
                                        <p:strVal val="visible"/>
                                      </p:to>
                                    </p:set>
                                    <p:animEffect transition="in" filter="fade">
                                      <p:cBhvr>
                                        <p:cTn id="103" dur="500"/>
                                        <p:tgtEl>
                                          <p:spTgt spid="41"/>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fade">
                                      <p:cBhvr>
                                        <p:cTn id="106" dur="500"/>
                                        <p:tgtEl>
                                          <p:spTgt spid="42"/>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animEffect transition="in" filter="fade">
                                      <p:cBhvr>
                                        <p:cTn id="109" dur="500"/>
                                        <p:tgtEl>
                                          <p:spTgt spid="43"/>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4"/>
                                        </p:tgtEl>
                                        <p:attrNameLst>
                                          <p:attrName>style.visibility</p:attrName>
                                        </p:attrNameLst>
                                      </p:cBhvr>
                                      <p:to>
                                        <p:strVal val="visible"/>
                                      </p:to>
                                    </p:set>
                                    <p:animEffect transition="in" filter="fade">
                                      <p:cBhvr>
                                        <p:cTn id="112" dur="500"/>
                                        <p:tgtEl>
                                          <p:spTgt spid="44"/>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45"/>
                                        </p:tgtEl>
                                        <p:attrNameLst>
                                          <p:attrName>style.visibility</p:attrName>
                                        </p:attrNameLst>
                                      </p:cBhvr>
                                      <p:to>
                                        <p:strVal val="visible"/>
                                      </p:to>
                                    </p:set>
                                    <p:animEffect transition="in" filter="fade">
                                      <p:cBhvr>
                                        <p:cTn id="115" dur="500"/>
                                        <p:tgtEl>
                                          <p:spTgt spid="45"/>
                                        </p:tgtEl>
                                      </p:cBhvr>
                                    </p:animEffect>
                                  </p:childTnLst>
                                </p:cTn>
                              </p:par>
                              <p:par>
                                <p:cTn id="116" presetID="10" presetClass="entr" presetSubtype="0" fill="hold" nodeType="withEffect">
                                  <p:stCondLst>
                                    <p:cond delay="0"/>
                                  </p:stCondLst>
                                  <p:childTnLst>
                                    <p:set>
                                      <p:cBhvr>
                                        <p:cTn id="117" dur="1" fill="hold">
                                          <p:stCondLst>
                                            <p:cond delay="0"/>
                                          </p:stCondLst>
                                        </p:cTn>
                                        <p:tgtEl>
                                          <p:spTgt spid="46"/>
                                        </p:tgtEl>
                                        <p:attrNameLst>
                                          <p:attrName>style.visibility</p:attrName>
                                        </p:attrNameLst>
                                      </p:cBhvr>
                                      <p:to>
                                        <p:strVal val="visible"/>
                                      </p:to>
                                    </p:set>
                                    <p:animEffect transition="in" filter="fade">
                                      <p:cBhvr>
                                        <p:cTn id="118" dur="500"/>
                                        <p:tgtEl>
                                          <p:spTgt spid="46"/>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48"/>
                                        </p:tgtEl>
                                        <p:attrNameLst>
                                          <p:attrName>style.visibility</p:attrName>
                                        </p:attrNameLst>
                                      </p:cBhvr>
                                      <p:to>
                                        <p:strVal val="visible"/>
                                      </p:to>
                                    </p:set>
                                    <p:animEffect transition="in" filter="fade">
                                      <p:cBhvr>
                                        <p:cTn id="12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p:bldP spid="23" grpId="0" animBg="1"/>
      <p:bldP spid="24" grpId="0" animBg="1"/>
      <p:bldP spid="27" grpId="0" animBg="1"/>
      <p:bldP spid="28" grpId="0" animBg="1"/>
      <p:bldP spid="29" grpId="0" animBg="1"/>
      <p:bldP spid="30" grpId="0"/>
      <p:bldP spid="31" grpId="0"/>
      <p:bldP spid="32" grpId="0"/>
      <p:bldP spid="11" grpId="0"/>
      <p:bldP spid="34" grpId="0"/>
      <p:bldP spid="35" grpId="0"/>
      <p:bldP spid="36" grpId="0" animBg="1"/>
      <p:bldP spid="37" grpId="0" animBg="1"/>
      <p:bldP spid="38" grpId="0" animBg="1"/>
      <p:bldP spid="39" grpId="0"/>
      <p:bldP spid="41" grpId="0"/>
      <p:bldP spid="42" grpId="0" animBg="1"/>
      <p:bldP spid="43" grpId="0" animBg="1"/>
      <p:bldP spid="44" grpId="0" animBg="1"/>
      <p:bldP spid="45" grpId="0"/>
      <p:bldP spid="9" grpId="0"/>
      <p:bldP spid="4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3.9|16.8|9.2|4|14.7"/>
</p:tagLst>
</file>

<file path=ppt/tags/tag2.xml><?xml version="1.0" encoding="utf-8"?>
<p:tagLst xmlns:a="http://schemas.openxmlformats.org/drawingml/2006/main" xmlns:r="http://schemas.openxmlformats.org/officeDocument/2006/relationships" xmlns:p="http://schemas.openxmlformats.org/presentationml/2006/main">
  <p:tag name="TIMING" val="|2.7|1.7|2.6|3.4|2.6|7|4.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1997</TotalTime>
  <Words>1024</Words>
  <Application>Microsoft Office PowerPoint</Application>
  <PresentationFormat>Widescreen</PresentationFormat>
  <Paragraphs>53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Montana Legislative Branch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McCracken, Padraic</dc:creator>
  <cp:lastModifiedBy>McCracken, Padraic</cp:lastModifiedBy>
  <cp:revision>60</cp:revision>
  <cp:lastPrinted>2017-05-16T15:06:37Z</cp:lastPrinted>
  <dcterms:created xsi:type="dcterms:W3CDTF">2017-01-19T15:13:58Z</dcterms:created>
  <dcterms:modified xsi:type="dcterms:W3CDTF">2017-06-01T16:54:21Z</dcterms:modified>
</cp:coreProperties>
</file>