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media/image68.jpg" ContentType="image/gif"/>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9"/>
  </p:notesMasterIdLst>
  <p:handoutMasterIdLst>
    <p:handoutMasterId r:id="rId70"/>
  </p:handoutMasterIdLst>
  <p:sldIdLst>
    <p:sldId id="256" r:id="rId2"/>
    <p:sldId id="276" r:id="rId3"/>
    <p:sldId id="347" r:id="rId4"/>
    <p:sldId id="363" r:id="rId5"/>
    <p:sldId id="364" r:id="rId6"/>
    <p:sldId id="358" r:id="rId7"/>
    <p:sldId id="342" r:id="rId8"/>
    <p:sldId id="377" r:id="rId9"/>
    <p:sldId id="365" r:id="rId10"/>
    <p:sldId id="349" r:id="rId11"/>
    <p:sldId id="271" r:id="rId12"/>
    <p:sldId id="350" r:id="rId13"/>
    <p:sldId id="351" r:id="rId14"/>
    <p:sldId id="262" r:id="rId15"/>
    <p:sldId id="332" r:id="rId16"/>
    <p:sldId id="331" r:id="rId17"/>
    <p:sldId id="268" r:id="rId18"/>
    <p:sldId id="269" r:id="rId19"/>
    <p:sldId id="266" r:id="rId20"/>
    <p:sldId id="372" r:id="rId21"/>
    <p:sldId id="366" r:id="rId22"/>
    <p:sldId id="264" r:id="rId23"/>
    <p:sldId id="287" r:id="rId24"/>
    <p:sldId id="284" r:id="rId25"/>
    <p:sldId id="285" r:id="rId26"/>
    <p:sldId id="378" r:id="rId27"/>
    <p:sldId id="379" r:id="rId28"/>
    <p:sldId id="309" r:id="rId29"/>
    <p:sldId id="324" r:id="rId30"/>
    <p:sldId id="319" r:id="rId31"/>
    <p:sldId id="327" r:id="rId32"/>
    <p:sldId id="369" r:id="rId33"/>
    <p:sldId id="368" r:id="rId34"/>
    <p:sldId id="370" r:id="rId35"/>
    <p:sldId id="279" r:id="rId36"/>
    <p:sldId id="329" r:id="rId37"/>
    <p:sldId id="344" r:id="rId38"/>
    <p:sldId id="278" r:id="rId39"/>
    <p:sldId id="292" r:id="rId40"/>
    <p:sldId id="352" r:id="rId41"/>
    <p:sldId id="282" r:id="rId42"/>
    <p:sldId id="288" r:id="rId43"/>
    <p:sldId id="289" r:id="rId44"/>
    <p:sldId id="299" r:id="rId45"/>
    <p:sldId id="281" r:id="rId46"/>
    <p:sldId id="294" r:id="rId47"/>
    <p:sldId id="295" r:id="rId48"/>
    <p:sldId id="333" r:id="rId49"/>
    <p:sldId id="357" r:id="rId50"/>
    <p:sldId id="334" r:id="rId51"/>
    <p:sldId id="298" r:id="rId52"/>
    <p:sldId id="296" r:id="rId53"/>
    <p:sldId id="297" r:id="rId54"/>
    <p:sldId id="300" r:id="rId55"/>
    <p:sldId id="291" r:id="rId56"/>
    <p:sldId id="301" r:id="rId57"/>
    <p:sldId id="290" r:id="rId58"/>
    <p:sldId id="302" r:id="rId59"/>
    <p:sldId id="306" r:id="rId60"/>
    <p:sldId id="374" r:id="rId61"/>
    <p:sldId id="375" r:id="rId62"/>
    <p:sldId id="359" r:id="rId63"/>
    <p:sldId id="336" r:id="rId64"/>
    <p:sldId id="360" r:id="rId65"/>
    <p:sldId id="373" r:id="rId66"/>
    <p:sldId id="376" r:id="rId67"/>
    <p:sldId id="305" r:id="rId68"/>
  </p:sldIdLst>
  <p:sldSz cx="9144000" cy="6858000" type="screen4x3"/>
  <p:notesSz cx="7077075" cy="9363075"/>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D"/>
    <a:srgbClr val="ECD4C6"/>
    <a:srgbClr val="C80000"/>
    <a:srgbClr val="FFFFA3"/>
    <a:srgbClr val="FFFFCC"/>
    <a:srgbClr val="E4C1AE"/>
    <a:srgbClr val="FEF6ED"/>
    <a:srgbClr val="F9F6ED"/>
    <a:srgbClr val="C4764A"/>
    <a:srgbClr val="FB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4444" autoAdjust="0"/>
  </p:normalViewPr>
  <p:slideViewPr>
    <p:cSldViewPr>
      <p:cViewPr varScale="1">
        <p:scale>
          <a:sx n="106" d="100"/>
          <a:sy n="106" d="100"/>
        </p:scale>
        <p:origin x="9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20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B8AEF-7463-45CB-A414-F06ECC28FE8A}" type="doc">
      <dgm:prSet loTypeId="urn:microsoft.com/office/officeart/2005/8/layout/cycle8" loCatId="cycle" qsTypeId="urn:microsoft.com/office/officeart/2005/8/quickstyle/3d3" qsCatId="3D" csTypeId="urn:microsoft.com/office/officeart/2005/8/colors/accent2_2" csCatId="accent2" phldr="1"/>
      <dgm:spPr/>
      <dgm:t>
        <a:bodyPr/>
        <a:lstStyle/>
        <a:p>
          <a:endParaRPr lang="en-US"/>
        </a:p>
      </dgm:t>
    </dgm:pt>
    <dgm:pt modelId="{C8DD7CAE-EA6D-4C64-A167-50F44FA7182B}">
      <dgm:prSet phldrT="[Text]" custT="1"/>
      <dgm:spPr/>
      <dgm:t>
        <a:bodyPr/>
        <a:lstStyle/>
        <a:p>
          <a:r>
            <a:rPr lang="en-US" sz="2800" b="1" u="sng" dirty="0"/>
            <a:t>Economic: </a:t>
          </a:r>
          <a:r>
            <a:rPr lang="en-US" sz="2600" dirty="0"/>
            <a:t>The allocation of scarce resources</a:t>
          </a:r>
        </a:p>
      </dgm:t>
    </dgm:pt>
    <dgm:pt modelId="{D42531C0-4BE9-42D2-BDC5-DB296E9ABF33}" type="parTrans" cxnId="{CF444861-651F-46DF-A83C-57128922DFC1}">
      <dgm:prSet/>
      <dgm:spPr/>
      <dgm:t>
        <a:bodyPr/>
        <a:lstStyle/>
        <a:p>
          <a:endParaRPr lang="en-US"/>
        </a:p>
      </dgm:t>
    </dgm:pt>
    <dgm:pt modelId="{8650AB17-69A9-4EB0-AEDC-6D33D81BC38F}" type="sibTrans" cxnId="{CF444861-651F-46DF-A83C-57128922DFC1}">
      <dgm:prSet/>
      <dgm:spPr/>
      <dgm:t>
        <a:bodyPr/>
        <a:lstStyle/>
        <a:p>
          <a:endParaRPr lang="en-US"/>
        </a:p>
      </dgm:t>
    </dgm:pt>
    <dgm:pt modelId="{D35E66DD-7768-4330-B62F-61FF7632190E}">
      <dgm:prSet phldrT="[Text]" custT="1"/>
      <dgm:spPr/>
      <dgm:t>
        <a:bodyPr/>
        <a:lstStyle/>
        <a:p>
          <a:r>
            <a:rPr lang="en-US" sz="2800" b="1" u="sng" dirty="0"/>
            <a:t>Political: </a:t>
          </a:r>
        </a:p>
        <a:p>
          <a:r>
            <a:rPr lang="en-US" sz="2400" dirty="0"/>
            <a:t>Different interests &amp; goals</a:t>
          </a:r>
        </a:p>
      </dgm:t>
    </dgm:pt>
    <dgm:pt modelId="{D24BCD65-4367-4425-8516-34C969EF1124}" type="parTrans" cxnId="{17C69426-E39F-4D72-A9C5-4ED1780756BE}">
      <dgm:prSet/>
      <dgm:spPr/>
      <dgm:t>
        <a:bodyPr/>
        <a:lstStyle/>
        <a:p>
          <a:endParaRPr lang="en-US"/>
        </a:p>
      </dgm:t>
    </dgm:pt>
    <dgm:pt modelId="{C9DEF0B7-A910-41C6-B62A-3D58FE8F3000}" type="sibTrans" cxnId="{17C69426-E39F-4D72-A9C5-4ED1780756BE}">
      <dgm:prSet/>
      <dgm:spPr/>
      <dgm:t>
        <a:bodyPr/>
        <a:lstStyle/>
        <a:p>
          <a:endParaRPr lang="en-US"/>
        </a:p>
      </dgm:t>
    </dgm:pt>
    <dgm:pt modelId="{E778E446-D899-4A6E-B12F-87FCEACB55A2}">
      <dgm:prSet phldrT="[Text]" custT="1"/>
      <dgm:spPr/>
      <dgm:t>
        <a:bodyPr/>
        <a:lstStyle/>
        <a:p>
          <a:r>
            <a:rPr lang="en-US" sz="2800" b="1" u="sng" dirty="0"/>
            <a:t>Technical: </a:t>
          </a:r>
          <a:r>
            <a:rPr lang="en-US" sz="2200" dirty="0"/>
            <a:t>Forecasting the levels of revenues and expenditures</a:t>
          </a:r>
        </a:p>
      </dgm:t>
    </dgm:pt>
    <dgm:pt modelId="{537C25E5-9BB8-4ADB-A5EA-7FC6DBD798B2}" type="parTrans" cxnId="{C3102B29-EEAC-48A3-9AC5-43BA13D3D7AB}">
      <dgm:prSet/>
      <dgm:spPr/>
      <dgm:t>
        <a:bodyPr/>
        <a:lstStyle/>
        <a:p>
          <a:endParaRPr lang="en-US"/>
        </a:p>
      </dgm:t>
    </dgm:pt>
    <dgm:pt modelId="{6440CDF8-99B0-43DA-9805-DD1BA5703F36}" type="sibTrans" cxnId="{C3102B29-EEAC-48A3-9AC5-43BA13D3D7AB}">
      <dgm:prSet/>
      <dgm:spPr/>
      <dgm:t>
        <a:bodyPr/>
        <a:lstStyle/>
        <a:p>
          <a:endParaRPr lang="en-US"/>
        </a:p>
      </dgm:t>
    </dgm:pt>
    <dgm:pt modelId="{897C8B55-0C65-4F46-839C-70AF994C599E}" type="pres">
      <dgm:prSet presAssocID="{47AB8AEF-7463-45CB-A414-F06ECC28FE8A}" presName="compositeShape" presStyleCnt="0">
        <dgm:presLayoutVars>
          <dgm:chMax val="7"/>
          <dgm:dir/>
          <dgm:resizeHandles val="exact"/>
        </dgm:presLayoutVars>
      </dgm:prSet>
      <dgm:spPr/>
    </dgm:pt>
    <dgm:pt modelId="{1270AFCC-6722-4EB7-82F8-8366D4CEC313}" type="pres">
      <dgm:prSet presAssocID="{47AB8AEF-7463-45CB-A414-F06ECC28FE8A}" presName="wedge1" presStyleLbl="node1" presStyleIdx="0" presStyleCnt="3"/>
      <dgm:spPr/>
    </dgm:pt>
    <dgm:pt modelId="{4DC51143-721C-4D08-AD9F-427D56139D27}" type="pres">
      <dgm:prSet presAssocID="{47AB8AEF-7463-45CB-A414-F06ECC28FE8A}" presName="dummy1a" presStyleCnt="0"/>
      <dgm:spPr/>
    </dgm:pt>
    <dgm:pt modelId="{B9D65185-31F2-4C98-999E-FE4D7903568E}" type="pres">
      <dgm:prSet presAssocID="{47AB8AEF-7463-45CB-A414-F06ECC28FE8A}" presName="dummy1b" presStyleCnt="0"/>
      <dgm:spPr/>
    </dgm:pt>
    <dgm:pt modelId="{7ADD6C3C-C9C3-4F95-B122-3B869F4CD6B8}" type="pres">
      <dgm:prSet presAssocID="{47AB8AEF-7463-45CB-A414-F06ECC28FE8A}" presName="wedge1Tx" presStyleLbl="node1" presStyleIdx="0" presStyleCnt="3">
        <dgm:presLayoutVars>
          <dgm:chMax val="0"/>
          <dgm:chPref val="0"/>
          <dgm:bulletEnabled val="1"/>
        </dgm:presLayoutVars>
      </dgm:prSet>
      <dgm:spPr/>
    </dgm:pt>
    <dgm:pt modelId="{C825767E-A2C9-4BB7-A12B-CD55E3FB5002}" type="pres">
      <dgm:prSet presAssocID="{47AB8AEF-7463-45CB-A414-F06ECC28FE8A}" presName="wedge2" presStyleLbl="node1" presStyleIdx="1" presStyleCnt="3"/>
      <dgm:spPr/>
    </dgm:pt>
    <dgm:pt modelId="{D24D8CD3-AC96-4D0E-8FE2-891DE663D5A0}" type="pres">
      <dgm:prSet presAssocID="{47AB8AEF-7463-45CB-A414-F06ECC28FE8A}" presName="dummy2a" presStyleCnt="0"/>
      <dgm:spPr/>
    </dgm:pt>
    <dgm:pt modelId="{4E0DF001-DFD9-43FC-B834-B0E11596D138}" type="pres">
      <dgm:prSet presAssocID="{47AB8AEF-7463-45CB-A414-F06ECC28FE8A}" presName="dummy2b" presStyleCnt="0"/>
      <dgm:spPr/>
    </dgm:pt>
    <dgm:pt modelId="{4F19DE58-7ECE-45E9-9B3C-441EB66C2A2C}" type="pres">
      <dgm:prSet presAssocID="{47AB8AEF-7463-45CB-A414-F06ECC28FE8A}" presName="wedge2Tx" presStyleLbl="node1" presStyleIdx="1" presStyleCnt="3">
        <dgm:presLayoutVars>
          <dgm:chMax val="0"/>
          <dgm:chPref val="0"/>
          <dgm:bulletEnabled val="1"/>
        </dgm:presLayoutVars>
      </dgm:prSet>
      <dgm:spPr/>
    </dgm:pt>
    <dgm:pt modelId="{67B5C427-74D7-41ED-8F2D-3FB53065A0BC}" type="pres">
      <dgm:prSet presAssocID="{47AB8AEF-7463-45CB-A414-F06ECC28FE8A}" presName="wedge3" presStyleLbl="node1" presStyleIdx="2" presStyleCnt="3"/>
      <dgm:spPr/>
    </dgm:pt>
    <dgm:pt modelId="{CA013227-95C2-4892-9A0B-6CF0D6AF3385}" type="pres">
      <dgm:prSet presAssocID="{47AB8AEF-7463-45CB-A414-F06ECC28FE8A}" presName="dummy3a" presStyleCnt="0"/>
      <dgm:spPr/>
    </dgm:pt>
    <dgm:pt modelId="{92E61765-202B-4816-BBAE-2DCEC116C928}" type="pres">
      <dgm:prSet presAssocID="{47AB8AEF-7463-45CB-A414-F06ECC28FE8A}" presName="dummy3b" presStyleCnt="0"/>
      <dgm:spPr/>
    </dgm:pt>
    <dgm:pt modelId="{BC9F762A-D28E-4D9D-8938-85F4E21535FF}" type="pres">
      <dgm:prSet presAssocID="{47AB8AEF-7463-45CB-A414-F06ECC28FE8A}" presName="wedge3Tx" presStyleLbl="node1" presStyleIdx="2" presStyleCnt="3">
        <dgm:presLayoutVars>
          <dgm:chMax val="0"/>
          <dgm:chPref val="0"/>
          <dgm:bulletEnabled val="1"/>
        </dgm:presLayoutVars>
      </dgm:prSet>
      <dgm:spPr/>
    </dgm:pt>
    <dgm:pt modelId="{743C2703-531B-4BCF-AFDF-1F19F99110B2}" type="pres">
      <dgm:prSet presAssocID="{8650AB17-69A9-4EB0-AEDC-6D33D81BC38F}" presName="arrowWedge1" presStyleLbl="fgSibTrans2D1" presStyleIdx="0" presStyleCnt="3"/>
      <dgm:spPr/>
    </dgm:pt>
    <dgm:pt modelId="{15B38A8A-B4B0-4DA1-930E-89F8A0418A84}" type="pres">
      <dgm:prSet presAssocID="{C9DEF0B7-A910-41C6-B62A-3D58FE8F3000}" presName="arrowWedge2" presStyleLbl="fgSibTrans2D1" presStyleIdx="1" presStyleCnt="3"/>
      <dgm:spPr/>
    </dgm:pt>
    <dgm:pt modelId="{2E610E46-C6F9-4018-80BB-859F0D771740}" type="pres">
      <dgm:prSet presAssocID="{6440CDF8-99B0-43DA-9805-DD1BA5703F36}" presName="arrowWedge3" presStyleLbl="fgSibTrans2D1" presStyleIdx="2" presStyleCnt="3"/>
      <dgm:spPr/>
    </dgm:pt>
  </dgm:ptLst>
  <dgm:cxnLst>
    <dgm:cxn modelId="{17C69426-E39F-4D72-A9C5-4ED1780756BE}" srcId="{47AB8AEF-7463-45CB-A414-F06ECC28FE8A}" destId="{D35E66DD-7768-4330-B62F-61FF7632190E}" srcOrd="1" destOrd="0" parTransId="{D24BCD65-4367-4425-8516-34C969EF1124}" sibTransId="{C9DEF0B7-A910-41C6-B62A-3D58FE8F3000}"/>
    <dgm:cxn modelId="{C3102B29-EEAC-48A3-9AC5-43BA13D3D7AB}" srcId="{47AB8AEF-7463-45CB-A414-F06ECC28FE8A}" destId="{E778E446-D899-4A6E-B12F-87FCEACB55A2}" srcOrd="2" destOrd="0" parTransId="{537C25E5-9BB8-4ADB-A5EA-7FC6DBD798B2}" sibTransId="{6440CDF8-99B0-43DA-9805-DD1BA5703F36}"/>
    <dgm:cxn modelId="{59DB602E-6034-4D0B-96CF-36B63B993FBC}" type="presOf" srcId="{47AB8AEF-7463-45CB-A414-F06ECC28FE8A}" destId="{897C8B55-0C65-4F46-839C-70AF994C599E}" srcOrd="0" destOrd="0" presId="urn:microsoft.com/office/officeart/2005/8/layout/cycle8"/>
    <dgm:cxn modelId="{CF444861-651F-46DF-A83C-57128922DFC1}" srcId="{47AB8AEF-7463-45CB-A414-F06ECC28FE8A}" destId="{C8DD7CAE-EA6D-4C64-A167-50F44FA7182B}" srcOrd="0" destOrd="0" parTransId="{D42531C0-4BE9-42D2-BDC5-DB296E9ABF33}" sibTransId="{8650AB17-69A9-4EB0-AEDC-6D33D81BC38F}"/>
    <dgm:cxn modelId="{1770C466-3B1A-4BBA-9D52-D9FBFA79D9BD}" type="presOf" srcId="{D35E66DD-7768-4330-B62F-61FF7632190E}" destId="{C825767E-A2C9-4BB7-A12B-CD55E3FB5002}" srcOrd="0" destOrd="0" presId="urn:microsoft.com/office/officeart/2005/8/layout/cycle8"/>
    <dgm:cxn modelId="{9C695574-F529-40C8-87B8-FFB12167BB29}" type="presOf" srcId="{C8DD7CAE-EA6D-4C64-A167-50F44FA7182B}" destId="{7ADD6C3C-C9C3-4F95-B122-3B869F4CD6B8}" srcOrd="1" destOrd="0" presId="urn:microsoft.com/office/officeart/2005/8/layout/cycle8"/>
    <dgm:cxn modelId="{AE617B55-13D9-4E3A-88FC-048BAAA29EA7}" type="presOf" srcId="{E778E446-D899-4A6E-B12F-87FCEACB55A2}" destId="{BC9F762A-D28E-4D9D-8938-85F4E21535FF}" srcOrd="1" destOrd="0" presId="urn:microsoft.com/office/officeart/2005/8/layout/cycle8"/>
    <dgm:cxn modelId="{2D50087A-7C76-4842-A54E-E478FBC57052}" type="presOf" srcId="{D35E66DD-7768-4330-B62F-61FF7632190E}" destId="{4F19DE58-7ECE-45E9-9B3C-441EB66C2A2C}" srcOrd="1" destOrd="0" presId="urn:microsoft.com/office/officeart/2005/8/layout/cycle8"/>
    <dgm:cxn modelId="{D27B48F6-294E-4BE0-8A7C-893BE31BA5E2}" type="presOf" srcId="{E778E446-D899-4A6E-B12F-87FCEACB55A2}" destId="{67B5C427-74D7-41ED-8F2D-3FB53065A0BC}" srcOrd="0" destOrd="0" presId="urn:microsoft.com/office/officeart/2005/8/layout/cycle8"/>
    <dgm:cxn modelId="{36220AFA-B97F-4D7F-BD1D-5BDC9941466F}" type="presOf" srcId="{C8DD7CAE-EA6D-4C64-A167-50F44FA7182B}" destId="{1270AFCC-6722-4EB7-82F8-8366D4CEC313}" srcOrd="0" destOrd="0" presId="urn:microsoft.com/office/officeart/2005/8/layout/cycle8"/>
    <dgm:cxn modelId="{2230EBF4-AA1D-4082-B8A5-2C95D1FB33D5}" type="presParOf" srcId="{897C8B55-0C65-4F46-839C-70AF994C599E}" destId="{1270AFCC-6722-4EB7-82F8-8366D4CEC313}" srcOrd="0" destOrd="0" presId="urn:microsoft.com/office/officeart/2005/8/layout/cycle8"/>
    <dgm:cxn modelId="{BC4309A2-9A72-49D9-B82C-B1ECE7A29CC6}" type="presParOf" srcId="{897C8B55-0C65-4F46-839C-70AF994C599E}" destId="{4DC51143-721C-4D08-AD9F-427D56139D27}" srcOrd="1" destOrd="0" presId="urn:microsoft.com/office/officeart/2005/8/layout/cycle8"/>
    <dgm:cxn modelId="{F843A0C3-A894-464F-8BD8-3044800369DC}" type="presParOf" srcId="{897C8B55-0C65-4F46-839C-70AF994C599E}" destId="{B9D65185-31F2-4C98-999E-FE4D7903568E}" srcOrd="2" destOrd="0" presId="urn:microsoft.com/office/officeart/2005/8/layout/cycle8"/>
    <dgm:cxn modelId="{E110324F-A785-45A3-BBC0-719F796FA421}" type="presParOf" srcId="{897C8B55-0C65-4F46-839C-70AF994C599E}" destId="{7ADD6C3C-C9C3-4F95-B122-3B869F4CD6B8}" srcOrd="3" destOrd="0" presId="urn:microsoft.com/office/officeart/2005/8/layout/cycle8"/>
    <dgm:cxn modelId="{3EAF8C70-1C0E-4698-B5FD-FB6307B4AF04}" type="presParOf" srcId="{897C8B55-0C65-4F46-839C-70AF994C599E}" destId="{C825767E-A2C9-4BB7-A12B-CD55E3FB5002}" srcOrd="4" destOrd="0" presId="urn:microsoft.com/office/officeart/2005/8/layout/cycle8"/>
    <dgm:cxn modelId="{4447A167-20FF-4FC9-A0BB-7E0006A8581C}" type="presParOf" srcId="{897C8B55-0C65-4F46-839C-70AF994C599E}" destId="{D24D8CD3-AC96-4D0E-8FE2-891DE663D5A0}" srcOrd="5" destOrd="0" presId="urn:microsoft.com/office/officeart/2005/8/layout/cycle8"/>
    <dgm:cxn modelId="{1D96C39C-F54A-428A-B6A0-8B2DFCA79F91}" type="presParOf" srcId="{897C8B55-0C65-4F46-839C-70AF994C599E}" destId="{4E0DF001-DFD9-43FC-B834-B0E11596D138}" srcOrd="6" destOrd="0" presId="urn:microsoft.com/office/officeart/2005/8/layout/cycle8"/>
    <dgm:cxn modelId="{8FD9BA98-2C03-460E-8416-813707A3781E}" type="presParOf" srcId="{897C8B55-0C65-4F46-839C-70AF994C599E}" destId="{4F19DE58-7ECE-45E9-9B3C-441EB66C2A2C}" srcOrd="7" destOrd="0" presId="urn:microsoft.com/office/officeart/2005/8/layout/cycle8"/>
    <dgm:cxn modelId="{580AE42E-6EF4-4781-84D6-EDEFE82B03FB}" type="presParOf" srcId="{897C8B55-0C65-4F46-839C-70AF994C599E}" destId="{67B5C427-74D7-41ED-8F2D-3FB53065A0BC}" srcOrd="8" destOrd="0" presId="urn:microsoft.com/office/officeart/2005/8/layout/cycle8"/>
    <dgm:cxn modelId="{4B95FE3F-290F-49CD-B486-D5E85437F1F9}" type="presParOf" srcId="{897C8B55-0C65-4F46-839C-70AF994C599E}" destId="{CA013227-95C2-4892-9A0B-6CF0D6AF3385}" srcOrd="9" destOrd="0" presId="urn:microsoft.com/office/officeart/2005/8/layout/cycle8"/>
    <dgm:cxn modelId="{57C1D3F9-4272-4C4A-8AB8-4769F0BBF881}" type="presParOf" srcId="{897C8B55-0C65-4F46-839C-70AF994C599E}" destId="{92E61765-202B-4816-BBAE-2DCEC116C928}" srcOrd="10" destOrd="0" presId="urn:microsoft.com/office/officeart/2005/8/layout/cycle8"/>
    <dgm:cxn modelId="{764EEEC6-C8CB-462D-B0AD-DBAE7D6DDE19}" type="presParOf" srcId="{897C8B55-0C65-4F46-839C-70AF994C599E}" destId="{BC9F762A-D28E-4D9D-8938-85F4E21535FF}" srcOrd="11" destOrd="0" presId="urn:microsoft.com/office/officeart/2005/8/layout/cycle8"/>
    <dgm:cxn modelId="{EB3B9CFD-3540-4AA6-B3D1-14EB357586D6}" type="presParOf" srcId="{897C8B55-0C65-4F46-839C-70AF994C599E}" destId="{743C2703-531B-4BCF-AFDF-1F19F99110B2}" srcOrd="12" destOrd="0" presId="urn:microsoft.com/office/officeart/2005/8/layout/cycle8"/>
    <dgm:cxn modelId="{CED38508-1401-49E2-B063-A920AA7A266D}" type="presParOf" srcId="{897C8B55-0C65-4F46-839C-70AF994C599E}" destId="{15B38A8A-B4B0-4DA1-930E-89F8A0418A84}" srcOrd="13" destOrd="0" presId="urn:microsoft.com/office/officeart/2005/8/layout/cycle8"/>
    <dgm:cxn modelId="{6C87C26B-8EAC-4884-9101-853BA050933A}" type="presParOf" srcId="{897C8B55-0C65-4F46-839C-70AF994C599E}" destId="{2E610E46-C6F9-4018-80BB-859F0D77174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2F9E4-3132-4676-B00A-908619315574}" type="doc">
      <dgm:prSet loTypeId="urn:microsoft.com/office/officeart/2005/8/layout/vProcess5" loCatId="process" qsTypeId="urn:microsoft.com/office/officeart/2005/8/quickstyle/3d1" qsCatId="3D" csTypeId="urn:microsoft.com/office/officeart/2005/8/colors/accent2_5" csCatId="accent2" phldr="1"/>
      <dgm:spPr/>
      <dgm:t>
        <a:bodyPr/>
        <a:lstStyle/>
        <a:p>
          <a:endParaRPr lang="en-US"/>
        </a:p>
      </dgm:t>
    </dgm:pt>
    <dgm:pt modelId="{0A8C0AFB-30BD-4E0E-8F44-271224778E92}">
      <dgm:prSet phldrT="[Text]" custT="1"/>
      <dgm:spPr/>
      <dgm:t>
        <a:bodyPr/>
        <a:lstStyle/>
        <a:p>
          <a:r>
            <a:rPr lang="en-US" sz="2800" b="1" u="sng" dirty="0"/>
            <a:t>Adoption:</a:t>
          </a:r>
          <a:r>
            <a:rPr lang="en-US" sz="2800" b="1" u="none" dirty="0"/>
            <a:t>   </a:t>
          </a:r>
          <a:r>
            <a:rPr lang="en-US" sz="2400" dirty="0"/>
            <a:t>Final approval by the Governing Body</a:t>
          </a:r>
        </a:p>
      </dgm:t>
    </dgm:pt>
    <dgm:pt modelId="{11C2B939-39B1-4335-B074-CF21EE53B69A}" type="sibTrans" cxnId="{273E428D-6157-47BD-85D9-652A68F23351}">
      <dgm:prSet/>
      <dgm:spPr/>
      <dgm:t>
        <a:bodyPr/>
        <a:lstStyle/>
        <a:p>
          <a:endParaRPr lang="en-US"/>
        </a:p>
      </dgm:t>
    </dgm:pt>
    <dgm:pt modelId="{26184258-3B13-4C09-B23B-3C629006735B}" type="parTrans" cxnId="{273E428D-6157-47BD-85D9-652A68F23351}">
      <dgm:prSet/>
      <dgm:spPr/>
      <dgm:t>
        <a:bodyPr/>
        <a:lstStyle/>
        <a:p>
          <a:endParaRPr lang="en-US"/>
        </a:p>
      </dgm:t>
    </dgm:pt>
    <dgm:pt modelId="{DD83FA25-241C-4C6E-802F-D3837EDAA29B}">
      <dgm:prSet phldrT="[Text]" custT="1"/>
      <dgm:spPr/>
      <dgm:t>
        <a:bodyPr/>
        <a:lstStyle/>
        <a:p>
          <a:r>
            <a:rPr lang="en-US" sz="2800" b="1" u="sng" dirty="0"/>
            <a:t>Hearings:</a:t>
          </a:r>
          <a:r>
            <a:rPr lang="en-US" sz="2800" dirty="0"/>
            <a:t>   </a:t>
          </a:r>
          <a:r>
            <a:rPr lang="en-US" sz="2400" dirty="0"/>
            <a:t>Include departments, sections and the public to discuss changes in the budget</a:t>
          </a:r>
        </a:p>
      </dgm:t>
    </dgm:pt>
    <dgm:pt modelId="{72A9B904-12D3-45C0-B84E-6FBEE466E037}" type="sibTrans" cxnId="{821E1933-32D6-4ABD-A338-C3A401756495}">
      <dgm:prSet/>
      <dgm:spPr/>
      <dgm:t>
        <a:bodyPr/>
        <a:lstStyle/>
        <a:p>
          <a:endParaRPr lang="en-US"/>
        </a:p>
      </dgm:t>
    </dgm:pt>
    <dgm:pt modelId="{8B7BFDD0-7ED4-41CC-8488-4CE0768C63D5}" type="parTrans" cxnId="{821E1933-32D6-4ABD-A338-C3A401756495}">
      <dgm:prSet/>
      <dgm:spPr/>
      <dgm:t>
        <a:bodyPr/>
        <a:lstStyle/>
        <a:p>
          <a:endParaRPr lang="en-US"/>
        </a:p>
      </dgm:t>
    </dgm:pt>
    <dgm:pt modelId="{3B921582-EFC1-4723-BDFE-AC0147F443FB}">
      <dgm:prSet phldrT="[Text]" custT="1"/>
      <dgm:spPr/>
      <dgm:t>
        <a:bodyPr/>
        <a:lstStyle/>
        <a:p>
          <a:r>
            <a:rPr lang="en-US" sz="2800" b="1" u="sng" dirty="0"/>
            <a:t>Formulation:</a:t>
          </a:r>
          <a:r>
            <a:rPr lang="en-US" sz="2400" dirty="0"/>
            <a:t>  Reflecting on the past, set goals for the future and reconcile the difference by reviewing prior year information &amp; estimating future info</a:t>
          </a:r>
        </a:p>
      </dgm:t>
    </dgm:pt>
    <dgm:pt modelId="{D7E1F556-50EE-4A6E-8C2C-B450A9B0FD91}" type="sibTrans" cxnId="{C665A2DC-A02D-436C-935A-16569005B420}">
      <dgm:prSet/>
      <dgm:spPr/>
      <dgm:t>
        <a:bodyPr/>
        <a:lstStyle/>
        <a:p>
          <a:endParaRPr lang="en-US"/>
        </a:p>
      </dgm:t>
    </dgm:pt>
    <dgm:pt modelId="{0BB7B8EE-B11C-43E2-BF29-6C11145C30DA}" type="parTrans" cxnId="{C665A2DC-A02D-436C-935A-16569005B420}">
      <dgm:prSet/>
      <dgm:spPr/>
      <dgm:t>
        <a:bodyPr/>
        <a:lstStyle/>
        <a:p>
          <a:endParaRPr lang="en-US"/>
        </a:p>
      </dgm:t>
    </dgm:pt>
    <dgm:pt modelId="{5FAF15E4-D653-46BC-B424-1C5B71E7A22B}">
      <dgm:prSet custT="1"/>
      <dgm:spPr/>
      <dgm:t>
        <a:bodyPr/>
        <a:lstStyle/>
        <a:p>
          <a:r>
            <a:rPr lang="en-US" sz="2800" b="1" u="sng" dirty="0"/>
            <a:t>Execution:</a:t>
          </a:r>
          <a:r>
            <a:rPr lang="en-US" sz="2400" dirty="0"/>
            <a:t>   Following the budget to actual comparisons through the year; amending the budget if necessary</a:t>
          </a:r>
        </a:p>
      </dgm:t>
    </dgm:pt>
    <dgm:pt modelId="{4316C256-E4D1-4765-98EE-D421A19A3C4E}" type="parTrans" cxnId="{93906E83-C26F-401A-9C01-82D6C57DF0B5}">
      <dgm:prSet/>
      <dgm:spPr/>
      <dgm:t>
        <a:bodyPr/>
        <a:lstStyle/>
        <a:p>
          <a:endParaRPr lang="en-US"/>
        </a:p>
      </dgm:t>
    </dgm:pt>
    <dgm:pt modelId="{B3C9A9D9-1A55-4EE3-B3CB-E9B4FE941929}" type="sibTrans" cxnId="{93906E83-C26F-401A-9C01-82D6C57DF0B5}">
      <dgm:prSet/>
      <dgm:spPr/>
      <dgm:t>
        <a:bodyPr/>
        <a:lstStyle/>
        <a:p>
          <a:endParaRPr lang="en-US"/>
        </a:p>
      </dgm:t>
    </dgm:pt>
    <dgm:pt modelId="{8B8CE402-FA91-4F78-ABF2-4F5E09683E67}" type="pres">
      <dgm:prSet presAssocID="{4662F9E4-3132-4676-B00A-908619315574}" presName="outerComposite" presStyleCnt="0">
        <dgm:presLayoutVars>
          <dgm:chMax val="5"/>
          <dgm:dir/>
          <dgm:resizeHandles val="exact"/>
        </dgm:presLayoutVars>
      </dgm:prSet>
      <dgm:spPr/>
    </dgm:pt>
    <dgm:pt modelId="{01BC287C-40CB-47C2-8570-838867101727}" type="pres">
      <dgm:prSet presAssocID="{4662F9E4-3132-4676-B00A-908619315574}" presName="dummyMaxCanvas" presStyleCnt="0">
        <dgm:presLayoutVars/>
      </dgm:prSet>
      <dgm:spPr/>
    </dgm:pt>
    <dgm:pt modelId="{475E8A4F-F25F-4632-89BB-EBB8193865EB}" type="pres">
      <dgm:prSet presAssocID="{4662F9E4-3132-4676-B00A-908619315574}" presName="FourNodes_1" presStyleLbl="node1" presStyleIdx="0" presStyleCnt="4">
        <dgm:presLayoutVars>
          <dgm:bulletEnabled val="1"/>
        </dgm:presLayoutVars>
      </dgm:prSet>
      <dgm:spPr/>
    </dgm:pt>
    <dgm:pt modelId="{B1F6A554-E426-44C6-91E3-707E44E41A05}" type="pres">
      <dgm:prSet presAssocID="{4662F9E4-3132-4676-B00A-908619315574}" presName="FourNodes_2" presStyleLbl="node1" presStyleIdx="1" presStyleCnt="4">
        <dgm:presLayoutVars>
          <dgm:bulletEnabled val="1"/>
        </dgm:presLayoutVars>
      </dgm:prSet>
      <dgm:spPr/>
    </dgm:pt>
    <dgm:pt modelId="{2C551B4B-462E-49D1-94AD-D1C9C03A2647}" type="pres">
      <dgm:prSet presAssocID="{4662F9E4-3132-4676-B00A-908619315574}" presName="FourNodes_3" presStyleLbl="node1" presStyleIdx="2" presStyleCnt="4">
        <dgm:presLayoutVars>
          <dgm:bulletEnabled val="1"/>
        </dgm:presLayoutVars>
      </dgm:prSet>
      <dgm:spPr/>
    </dgm:pt>
    <dgm:pt modelId="{2FF13584-4E9C-4CAD-B318-BB3E8052859D}" type="pres">
      <dgm:prSet presAssocID="{4662F9E4-3132-4676-B00A-908619315574}" presName="FourNodes_4" presStyleLbl="node1" presStyleIdx="3" presStyleCnt="4" custLinFactNeighborX="1376" custLinFactNeighborY="-1675">
        <dgm:presLayoutVars>
          <dgm:bulletEnabled val="1"/>
        </dgm:presLayoutVars>
      </dgm:prSet>
      <dgm:spPr/>
    </dgm:pt>
    <dgm:pt modelId="{369E8757-3248-46EA-8636-536914E97873}" type="pres">
      <dgm:prSet presAssocID="{4662F9E4-3132-4676-B00A-908619315574}" presName="FourConn_1-2" presStyleLbl="fgAccFollowNode1" presStyleIdx="0" presStyleCnt="3">
        <dgm:presLayoutVars>
          <dgm:bulletEnabled val="1"/>
        </dgm:presLayoutVars>
      </dgm:prSet>
      <dgm:spPr/>
    </dgm:pt>
    <dgm:pt modelId="{085548BC-5F83-49C3-9BA3-F970E79F0677}" type="pres">
      <dgm:prSet presAssocID="{4662F9E4-3132-4676-B00A-908619315574}" presName="FourConn_2-3" presStyleLbl="fgAccFollowNode1" presStyleIdx="1" presStyleCnt="3">
        <dgm:presLayoutVars>
          <dgm:bulletEnabled val="1"/>
        </dgm:presLayoutVars>
      </dgm:prSet>
      <dgm:spPr/>
    </dgm:pt>
    <dgm:pt modelId="{AF46A72C-B62D-41DB-89D6-4D2EE88E733E}" type="pres">
      <dgm:prSet presAssocID="{4662F9E4-3132-4676-B00A-908619315574}" presName="FourConn_3-4" presStyleLbl="fgAccFollowNode1" presStyleIdx="2" presStyleCnt="3">
        <dgm:presLayoutVars>
          <dgm:bulletEnabled val="1"/>
        </dgm:presLayoutVars>
      </dgm:prSet>
      <dgm:spPr/>
    </dgm:pt>
    <dgm:pt modelId="{FB44B29A-14E0-4B61-A6AE-B4687D39E4E0}" type="pres">
      <dgm:prSet presAssocID="{4662F9E4-3132-4676-B00A-908619315574}" presName="FourNodes_1_text" presStyleLbl="node1" presStyleIdx="3" presStyleCnt="4">
        <dgm:presLayoutVars>
          <dgm:bulletEnabled val="1"/>
        </dgm:presLayoutVars>
      </dgm:prSet>
      <dgm:spPr/>
    </dgm:pt>
    <dgm:pt modelId="{EAE95BA4-CB6B-4D68-97FC-B5CFBE635F77}" type="pres">
      <dgm:prSet presAssocID="{4662F9E4-3132-4676-B00A-908619315574}" presName="FourNodes_2_text" presStyleLbl="node1" presStyleIdx="3" presStyleCnt="4">
        <dgm:presLayoutVars>
          <dgm:bulletEnabled val="1"/>
        </dgm:presLayoutVars>
      </dgm:prSet>
      <dgm:spPr/>
    </dgm:pt>
    <dgm:pt modelId="{02637B89-75B5-4F05-B50E-EC375E4E63BE}" type="pres">
      <dgm:prSet presAssocID="{4662F9E4-3132-4676-B00A-908619315574}" presName="FourNodes_3_text" presStyleLbl="node1" presStyleIdx="3" presStyleCnt="4">
        <dgm:presLayoutVars>
          <dgm:bulletEnabled val="1"/>
        </dgm:presLayoutVars>
      </dgm:prSet>
      <dgm:spPr/>
    </dgm:pt>
    <dgm:pt modelId="{50D92BAC-408D-47FA-BC5F-35A8DD7BB776}" type="pres">
      <dgm:prSet presAssocID="{4662F9E4-3132-4676-B00A-908619315574}" presName="FourNodes_4_text" presStyleLbl="node1" presStyleIdx="3" presStyleCnt="4">
        <dgm:presLayoutVars>
          <dgm:bulletEnabled val="1"/>
        </dgm:presLayoutVars>
      </dgm:prSet>
      <dgm:spPr/>
    </dgm:pt>
  </dgm:ptLst>
  <dgm:cxnLst>
    <dgm:cxn modelId="{5B3B8C09-B277-4317-ACD3-0B77FF2553D3}" type="presOf" srcId="{0A8C0AFB-30BD-4E0E-8F44-271224778E92}" destId="{2C551B4B-462E-49D1-94AD-D1C9C03A2647}" srcOrd="0" destOrd="0" presId="urn:microsoft.com/office/officeart/2005/8/layout/vProcess5"/>
    <dgm:cxn modelId="{3196BF0B-A65E-4585-9EA6-47A32670D8A4}" type="presOf" srcId="{72A9B904-12D3-45C0-B84E-6FBEE466E037}" destId="{085548BC-5F83-49C3-9BA3-F970E79F0677}" srcOrd="0" destOrd="0" presId="urn:microsoft.com/office/officeart/2005/8/layout/vProcess5"/>
    <dgm:cxn modelId="{821E1933-32D6-4ABD-A338-C3A401756495}" srcId="{4662F9E4-3132-4676-B00A-908619315574}" destId="{DD83FA25-241C-4C6E-802F-D3837EDAA29B}" srcOrd="1" destOrd="0" parTransId="{8B7BFDD0-7ED4-41CC-8488-4CE0768C63D5}" sibTransId="{72A9B904-12D3-45C0-B84E-6FBEE466E037}"/>
    <dgm:cxn modelId="{58601234-08D0-4FAB-8E80-92FC77B1FC3F}" type="presOf" srcId="{3B921582-EFC1-4723-BDFE-AC0147F443FB}" destId="{FB44B29A-14E0-4B61-A6AE-B4687D39E4E0}" srcOrd="1" destOrd="0" presId="urn:microsoft.com/office/officeart/2005/8/layout/vProcess5"/>
    <dgm:cxn modelId="{25A17D37-713E-4183-82CA-BD92ACE80316}" type="presOf" srcId="{3B921582-EFC1-4723-BDFE-AC0147F443FB}" destId="{475E8A4F-F25F-4632-89BB-EBB8193865EB}" srcOrd="0" destOrd="0" presId="urn:microsoft.com/office/officeart/2005/8/layout/vProcess5"/>
    <dgm:cxn modelId="{3F0C885C-DA6F-4BF7-BB60-4E4A9EE085EB}" type="presOf" srcId="{5FAF15E4-D653-46BC-B424-1C5B71E7A22B}" destId="{2FF13584-4E9C-4CAD-B318-BB3E8052859D}" srcOrd="0" destOrd="0" presId="urn:microsoft.com/office/officeart/2005/8/layout/vProcess5"/>
    <dgm:cxn modelId="{4A18AB54-D858-4D4C-A7BD-26570E1D1459}" type="presOf" srcId="{11C2B939-39B1-4335-B074-CF21EE53B69A}" destId="{AF46A72C-B62D-41DB-89D6-4D2EE88E733E}" srcOrd="0" destOrd="0" presId="urn:microsoft.com/office/officeart/2005/8/layout/vProcess5"/>
    <dgm:cxn modelId="{9A667A7C-D694-48AA-B442-77DE44E20BFE}" type="presOf" srcId="{DD83FA25-241C-4C6E-802F-D3837EDAA29B}" destId="{B1F6A554-E426-44C6-91E3-707E44E41A05}" srcOrd="0" destOrd="0" presId="urn:microsoft.com/office/officeart/2005/8/layout/vProcess5"/>
    <dgm:cxn modelId="{93906E83-C26F-401A-9C01-82D6C57DF0B5}" srcId="{4662F9E4-3132-4676-B00A-908619315574}" destId="{5FAF15E4-D653-46BC-B424-1C5B71E7A22B}" srcOrd="3" destOrd="0" parTransId="{4316C256-E4D1-4765-98EE-D421A19A3C4E}" sibTransId="{B3C9A9D9-1A55-4EE3-B3CB-E9B4FE941929}"/>
    <dgm:cxn modelId="{273E428D-6157-47BD-85D9-652A68F23351}" srcId="{4662F9E4-3132-4676-B00A-908619315574}" destId="{0A8C0AFB-30BD-4E0E-8F44-271224778E92}" srcOrd="2" destOrd="0" parTransId="{26184258-3B13-4C09-B23B-3C629006735B}" sibTransId="{11C2B939-39B1-4335-B074-CF21EE53B69A}"/>
    <dgm:cxn modelId="{F9583599-3AA6-4932-823B-148ECE3E0F33}" type="presOf" srcId="{D7E1F556-50EE-4A6E-8C2C-B450A9B0FD91}" destId="{369E8757-3248-46EA-8636-536914E97873}" srcOrd="0" destOrd="0" presId="urn:microsoft.com/office/officeart/2005/8/layout/vProcess5"/>
    <dgm:cxn modelId="{B9C4409C-0357-4B16-A781-8E40520CCBD2}" type="presOf" srcId="{0A8C0AFB-30BD-4E0E-8F44-271224778E92}" destId="{02637B89-75B5-4F05-B50E-EC375E4E63BE}" srcOrd="1" destOrd="0" presId="urn:microsoft.com/office/officeart/2005/8/layout/vProcess5"/>
    <dgm:cxn modelId="{ADC824AE-ED2E-43EA-B807-A160C6F8C732}" type="presOf" srcId="{5FAF15E4-D653-46BC-B424-1C5B71E7A22B}" destId="{50D92BAC-408D-47FA-BC5F-35A8DD7BB776}" srcOrd="1" destOrd="0" presId="urn:microsoft.com/office/officeart/2005/8/layout/vProcess5"/>
    <dgm:cxn modelId="{56B43CBB-23A5-4DBA-8995-1E785DB6246D}" type="presOf" srcId="{DD83FA25-241C-4C6E-802F-D3837EDAA29B}" destId="{EAE95BA4-CB6B-4D68-97FC-B5CFBE635F77}" srcOrd="1" destOrd="0" presId="urn:microsoft.com/office/officeart/2005/8/layout/vProcess5"/>
    <dgm:cxn modelId="{C665A2DC-A02D-436C-935A-16569005B420}" srcId="{4662F9E4-3132-4676-B00A-908619315574}" destId="{3B921582-EFC1-4723-BDFE-AC0147F443FB}" srcOrd="0" destOrd="0" parTransId="{0BB7B8EE-B11C-43E2-BF29-6C11145C30DA}" sibTransId="{D7E1F556-50EE-4A6E-8C2C-B450A9B0FD91}"/>
    <dgm:cxn modelId="{342DEADE-4A0E-4B6C-B575-F818A93EAE10}" type="presOf" srcId="{4662F9E4-3132-4676-B00A-908619315574}" destId="{8B8CE402-FA91-4F78-ABF2-4F5E09683E67}" srcOrd="0" destOrd="0" presId="urn:microsoft.com/office/officeart/2005/8/layout/vProcess5"/>
    <dgm:cxn modelId="{5D7026EB-42A6-4126-8D1C-C3BE675AAC97}" type="presParOf" srcId="{8B8CE402-FA91-4F78-ABF2-4F5E09683E67}" destId="{01BC287C-40CB-47C2-8570-838867101727}" srcOrd="0" destOrd="0" presId="urn:microsoft.com/office/officeart/2005/8/layout/vProcess5"/>
    <dgm:cxn modelId="{F68C42F1-524A-46CE-B4F8-7802E50A7BF8}" type="presParOf" srcId="{8B8CE402-FA91-4F78-ABF2-4F5E09683E67}" destId="{475E8A4F-F25F-4632-89BB-EBB8193865EB}" srcOrd="1" destOrd="0" presId="urn:microsoft.com/office/officeart/2005/8/layout/vProcess5"/>
    <dgm:cxn modelId="{B5D75DB3-8974-48A5-A20D-30211479393E}" type="presParOf" srcId="{8B8CE402-FA91-4F78-ABF2-4F5E09683E67}" destId="{B1F6A554-E426-44C6-91E3-707E44E41A05}" srcOrd="2" destOrd="0" presId="urn:microsoft.com/office/officeart/2005/8/layout/vProcess5"/>
    <dgm:cxn modelId="{3D8149FD-F47C-46C3-AD8E-2997CF3AFE68}" type="presParOf" srcId="{8B8CE402-FA91-4F78-ABF2-4F5E09683E67}" destId="{2C551B4B-462E-49D1-94AD-D1C9C03A2647}" srcOrd="3" destOrd="0" presId="urn:microsoft.com/office/officeart/2005/8/layout/vProcess5"/>
    <dgm:cxn modelId="{8DA10E87-465C-4817-A2CC-3282FE89F65D}" type="presParOf" srcId="{8B8CE402-FA91-4F78-ABF2-4F5E09683E67}" destId="{2FF13584-4E9C-4CAD-B318-BB3E8052859D}" srcOrd="4" destOrd="0" presId="urn:microsoft.com/office/officeart/2005/8/layout/vProcess5"/>
    <dgm:cxn modelId="{9A7C5E74-5E40-4A01-BE96-475E20911F34}" type="presParOf" srcId="{8B8CE402-FA91-4F78-ABF2-4F5E09683E67}" destId="{369E8757-3248-46EA-8636-536914E97873}" srcOrd="5" destOrd="0" presId="urn:microsoft.com/office/officeart/2005/8/layout/vProcess5"/>
    <dgm:cxn modelId="{FC996981-70A5-42BA-8C2C-EC3091B9DC80}" type="presParOf" srcId="{8B8CE402-FA91-4F78-ABF2-4F5E09683E67}" destId="{085548BC-5F83-49C3-9BA3-F970E79F0677}" srcOrd="6" destOrd="0" presId="urn:microsoft.com/office/officeart/2005/8/layout/vProcess5"/>
    <dgm:cxn modelId="{CFA5FF3E-DD9A-4C01-B17B-7124F00B5008}" type="presParOf" srcId="{8B8CE402-FA91-4F78-ABF2-4F5E09683E67}" destId="{AF46A72C-B62D-41DB-89D6-4D2EE88E733E}" srcOrd="7" destOrd="0" presId="urn:microsoft.com/office/officeart/2005/8/layout/vProcess5"/>
    <dgm:cxn modelId="{8765E519-9968-4A0F-9DF8-13C5DA5B1B3E}" type="presParOf" srcId="{8B8CE402-FA91-4F78-ABF2-4F5E09683E67}" destId="{FB44B29A-14E0-4B61-A6AE-B4687D39E4E0}" srcOrd="8" destOrd="0" presId="urn:microsoft.com/office/officeart/2005/8/layout/vProcess5"/>
    <dgm:cxn modelId="{D501E97C-5B50-4A44-85E9-2D5BB79000D3}" type="presParOf" srcId="{8B8CE402-FA91-4F78-ABF2-4F5E09683E67}" destId="{EAE95BA4-CB6B-4D68-97FC-B5CFBE635F77}" srcOrd="9" destOrd="0" presId="urn:microsoft.com/office/officeart/2005/8/layout/vProcess5"/>
    <dgm:cxn modelId="{18979449-BE30-41EE-98A9-B2ADB2B356F9}" type="presParOf" srcId="{8B8CE402-FA91-4F78-ABF2-4F5E09683E67}" destId="{02637B89-75B5-4F05-B50E-EC375E4E63BE}" srcOrd="10" destOrd="0" presId="urn:microsoft.com/office/officeart/2005/8/layout/vProcess5"/>
    <dgm:cxn modelId="{84818181-6C0D-467B-917C-06F3A6CAA0DF}" type="presParOf" srcId="{8B8CE402-FA91-4F78-ABF2-4F5E09683E67}" destId="{50D92BAC-408D-47FA-BC5F-35A8DD7BB77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90160-D328-4B69-A035-90D3C82FA0A6}" type="doc">
      <dgm:prSet loTypeId="urn:microsoft.com/office/officeart/2005/8/layout/pList2#6" loCatId="list" qsTypeId="urn:microsoft.com/office/officeart/2005/8/quickstyle/simple4" qsCatId="simple" csTypeId="urn:microsoft.com/office/officeart/2005/8/colors/accent2_2" csCatId="accent2" phldr="1"/>
      <dgm:spPr/>
    </dgm:pt>
    <dgm:pt modelId="{476E4177-EF8D-419E-AB8A-93E66CC82482}">
      <dgm:prSet phldrT="[Text]" custT="1">
        <dgm:style>
          <a:lnRef idx="1">
            <a:schemeClr val="dk1"/>
          </a:lnRef>
          <a:fillRef idx="2">
            <a:schemeClr val="dk1"/>
          </a:fillRef>
          <a:effectRef idx="1">
            <a:schemeClr val="dk1"/>
          </a:effectRef>
          <a:fontRef idx="minor">
            <a:schemeClr val="dk1"/>
          </a:fontRef>
        </dgm:style>
      </dgm:prSet>
      <dgm:spPr>
        <a:noFill/>
        <a:ln w="19050">
          <a:solidFill>
            <a:schemeClr val="accent3">
              <a:lumMod val="75000"/>
            </a:schemeClr>
          </a:solidFill>
        </a:ln>
        <a:scene3d>
          <a:camera prst="orthographicFront"/>
          <a:lightRig rig="threePt" dir="t"/>
        </a:scene3d>
        <a:sp3d>
          <a:bevelT/>
        </a:sp3d>
      </dgm:spPr>
      <dgm:t>
        <a:bodyPr lIns="73152" tIns="274320" rIns="73152"/>
        <a:lstStyle/>
        <a:p>
          <a:pPr algn="ctr"/>
          <a:endParaRPr lang="en-US" sz="1600" dirty="0">
            <a:solidFill>
              <a:schemeClr val="tx2"/>
            </a:solidFill>
            <a:latin typeface="+mn-lt"/>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DB2F8126-3FA4-4BAF-9D1C-62541C287A06}">
      <dgm:prSet custT="1">
        <dgm:style>
          <a:lnRef idx="1">
            <a:schemeClr val="dk1"/>
          </a:lnRef>
          <a:fillRef idx="2">
            <a:schemeClr val="dk1"/>
          </a:fillRef>
          <a:effectRef idx="1">
            <a:schemeClr val="dk1"/>
          </a:effectRef>
          <a:fontRef idx="minor">
            <a:schemeClr val="dk1"/>
          </a:fontRef>
        </dgm:style>
      </dgm:prSet>
      <dgm:spPr>
        <a:noFill/>
        <a:ln w="19050">
          <a:solidFill>
            <a:schemeClr val="accent3">
              <a:lumMod val="75000"/>
            </a:schemeClr>
          </a:solidFill>
        </a:ln>
      </dgm:spPr>
      <dgm:t>
        <a:bodyPr/>
        <a:lstStyle/>
        <a:p>
          <a:pPr marL="0" lvl="0" algn="ctr" defTabSz="355600">
            <a:lnSpc>
              <a:spcPct val="90000"/>
            </a:lnSpc>
            <a:spcBef>
              <a:spcPct val="0"/>
            </a:spcBef>
            <a:spcAft>
              <a:spcPts val="1200"/>
            </a:spcAft>
            <a:buNone/>
          </a:pPr>
          <a:endParaRPr lang="en-US" altLang="en-US" sz="600" b="1" u="sng" kern="1200" dirty="0">
            <a:solidFill>
              <a:schemeClr val="tx2"/>
            </a:solidFill>
            <a:latin typeface="+mn-lt"/>
          </a:endParaRPr>
        </a:p>
      </dgm:t>
    </dgm:pt>
    <dgm:pt modelId="{8A6893A3-F382-4979-9F68-AAD120A6CE5C}" type="parTrans" cxnId="{269E9C23-8C24-49EA-85FF-E5FCFD39C189}">
      <dgm:prSet/>
      <dgm:spPr/>
      <dgm:t>
        <a:bodyPr/>
        <a:lstStyle/>
        <a:p>
          <a:endParaRPr lang="en-US"/>
        </a:p>
      </dgm:t>
    </dgm:pt>
    <dgm:pt modelId="{32D95F34-57EC-485F-A98E-DBEFF6BB3F78}" type="sibTrans" cxnId="{269E9C23-8C24-49EA-85FF-E5FCFD39C189}">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X="87387" custScaleY="55288" custLinFactNeighborX="-1351" custLinFactNeighborY="-8400"/>
      <dgm:spPr>
        <a:xfrm>
          <a:off x="380999" y="407671"/>
          <a:ext cx="7391367" cy="1573535"/>
        </a:xfrm>
        <a:prstGeom prst="roundRect">
          <a:avLst>
            <a:gd name="adj" fmla="val 10000"/>
          </a:avLst>
        </a:prstGeom>
        <a:solidFill>
          <a:schemeClr val="tx2">
            <a:lumMod val="40000"/>
            <a:lumOff val="60000"/>
            <a:alpha val="34902"/>
          </a:schemeClr>
        </a:solidFill>
        <a:ln w="19050" cap="flat" cmpd="sng" algn="ctr">
          <a:solidFill>
            <a:schemeClr val="tx2"/>
          </a:solidFill>
          <a:prstDash val="solid"/>
        </a:ln>
        <a:effectLst/>
        <a:scene3d>
          <a:camera prst="orthographicFront"/>
          <a:lightRig rig="chilly" dir="t"/>
        </a:scene3d>
        <a:sp3d extrusionH="1700" prstMaterial="dkEdge">
          <a:bevelT w="25400" h="6350"/>
          <a:bevelB w="0" h="0" prst="convex"/>
          <a:extrusionClr>
            <a:schemeClr val="bg1"/>
          </a:extrusionClr>
        </a:sp3d>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2" custScaleX="83875" custScaleY="120920" custLinFactNeighborX="-836" custLinFactNeighborY="-9173">
        <dgm:presLayoutVars>
          <dgm:bulletEnabled val="1"/>
        </dgm:presLayoutVars>
      </dgm:prSet>
      <dgm:spPr/>
    </dgm:pt>
    <dgm:pt modelId="{2E2B4276-DB06-4C66-80FF-919CDE10A5FE}" type="pres">
      <dgm:prSet presAssocID="{476E4177-EF8D-419E-AB8A-93E66CC82482}" presName="invisiNode" presStyleLbl="node1" presStyleIdx="0" presStyleCnt="2"/>
      <dgm:spPr/>
    </dgm:pt>
    <dgm:pt modelId="{C43EB61A-2E04-409F-8F87-79F190ED3CE0}" type="pres">
      <dgm:prSet presAssocID="{476E4177-EF8D-419E-AB8A-93E66CC82482}" presName="imagNode" presStyleLbl="fgImgPlace1" presStyleIdx="0" presStyleCnt="2" custFlipVert="0" custFlipHor="1" custScaleX="2235" custScaleY="4381" custLinFactNeighborX="-23960" custLinFactNeighborY="-51433"/>
      <dgm:spPr/>
    </dgm:pt>
    <dgm:pt modelId="{3DB5F289-A8C3-40D5-8393-8636D9BFFD29}" type="pres">
      <dgm:prSet presAssocID="{A91F7A1B-DD1E-4B26-839C-2A5EF0A403AD}" presName="sibTrans" presStyleLbl="sibTrans2D1" presStyleIdx="0" presStyleCnt="0"/>
      <dgm:spPr/>
    </dgm:pt>
    <dgm:pt modelId="{8D78833B-A56C-406F-B2DE-27C58483FA64}" type="pres">
      <dgm:prSet presAssocID="{DB2F8126-3FA4-4BAF-9D1C-62541C287A06}" presName="compNode" presStyleCnt="0"/>
      <dgm:spPr/>
    </dgm:pt>
    <dgm:pt modelId="{EFDA36CF-2E4B-43A5-82E3-1D59F8982AF8}" type="pres">
      <dgm:prSet presAssocID="{DB2F8126-3FA4-4BAF-9D1C-62541C287A06}" presName="node" presStyleLbl="node1" presStyleIdx="1" presStyleCnt="2" custScaleX="84389" custScaleY="120920" custLinFactNeighborX="-14196" custLinFactNeighborY="-9198">
        <dgm:presLayoutVars>
          <dgm:bulletEnabled val="1"/>
        </dgm:presLayoutVars>
      </dgm:prSet>
      <dgm:spPr/>
    </dgm:pt>
    <dgm:pt modelId="{9DB9B4A0-8E7D-4DEF-9BBA-F29E1A1E8D3D}" type="pres">
      <dgm:prSet presAssocID="{DB2F8126-3FA4-4BAF-9D1C-62541C287A06}" presName="invisiNode" presStyleLbl="node1" presStyleIdx="1" presStyleCnt="2"/>
      <dgm:spPr/>
    </dgm:pt>
    <dgm:pt modelId="{DBA4E13F-4006-4BD1-B3BE-A15AF6333333}" type="pres">
      <dgm:prSet presAssocID="{DB2F8126-3FA4-4BAF-9D1C-62541C287A06}" presName="imagNode" presStyleLbl="fgImgPlace1" presStyleIdx="1" presStyleCnt="2" custFlipVert="0" custScaleX="2235" custScaleY="3725" custLinFactX="-4274" custLinFactNeighborX="-100000" custLinFactNeighborY="-51105"/>
      <dgm:spPr/>
    </dgm:pt>
  </dgm:ptLst>
  <dgm:cxnLst>
    <dgm:cxn modelId="{269E9C23-8C24-49EA-85FF-E5FCFD39C189}" srcId="{AA690160-D328-4B69-A035-90D3C82FA0A6}" destId="{DB2F8126-3FA4-4BAF-9D1C-62541C287A06}" srcOrd="1" destOrd="0" parTransId="{8A6893A3-F382-4979-9F68-AAD120A6CE5C}" sibTransId="{32D95F34-57EC-485F-A98E-DBEFF6BB3F78}"/>
    <dgm:cxn modelId="{260BFA39-7137-421A-B191-B9C521DDA9DD}" type="presOf" srcId="{476E4177-EF8D-419E-AB8A-93E66CC82482}" destId="{2572025E-E8B8-4F94-94D0-DC22D7F762FB}" srcOrd="0" destOrd="0" presId="urn:microsoft.com/office/officeart/2005/8/layout/pList2#6"/>
    <dgm:cxn modelId="{7B23CE94-9023-4369-8C5B-5D40929B3CF2}" type="presOf" srcId="{A91F7A1B-DD1E-4B26-839C-2A5EF0A403AD}" destId="{3DB5F289-A8C3-40D5-8393-8636D9BFFD29}" srcOrd="0" destOrd="0" presId="urn:microsoft.com/office/officeart/2005/8/layout/pList2#6"/>
    <dgm:cxn modelId="{9A40B199-C1E6-4AA6-9486-07915ED7CAE7}" srcId="{AA690160-D328-4B69-A035-90D3C82FA0A6}" destId="{476E4177-EF8D-419E-AB8A-93E66CC82482}" srcOrd="0" destOrd="0" parTransId="{50A25A56-CEA1-40EB-822C-18475EA4B47A}" sibTransId="{A91F7A1B-DD1E-4B26-839C-2A5EF0A403AD}"/>
    <dgm:cxn modelId="{1E56F6A2-1DB8-4AF4-A408-5101123077E5}" type="presOf" srcId="{AA690160-D328-4B69-A035-90D3C82FA0A6}" destId="{9E4DC8AD-1AC7-4E53-B32C-25202AFDB195}" srcOrd="0" destOrd="0" presId="urn:microsoft.com/office/officeart/2005/8/layout/pList2#6"/>
    <dgm:cxn modelId="{EEF92BD4-C591-4C70-82D9-90654FCAFC29}" type="presOf" srcId="{DB2F8126-3FA4-4BAF-9D1C-62541C287A06}" destId="{EFDA36CF-2E4B-43A5-82E3-1D59F8982AF8}" srcOrd="0" destOrd="0" presId="urn:microsoft.com/office/officeart/2005/8/layout/pList2#6"/>
    <dgm:cxn modelId="{B1820AFB-BB42-4349-AA84-9EBDE5126AA0}" type="presParOf" srcId="{9E4DC8AD-1AC7-4E53-B32C-25202AFDB195}" destId="{ACBF4AF3-FAB8-444C-81AB-52C89640E279}" srcOrd="0" destOrd="0" presId="urn:microsoft.com/office/officeart/2005/8/layout/pList2#6"/>
    <dgm:cxn modelId="{68D9514A-A554-4B11-ACA7-45666D7CF5B0}" type="presParOf" srcId="{9E4DC8AD-1AC7-4E53-B32C-25202AFDB195}" destId="{78248EF9-FFBB-4EB0-94C4-16A1D0A1A170}" srcOrd="1" destOrd="0" presId="urn:microsoft.com/office/officeart/2005/8/layout/pList2#6"/>
    <dgm:cxn modelId="{9AA283F0-1CE3-41F7-BCAD-43635E6F5E58}" type="presParOf" srcId="{78248EF9-FFBB-4EB0-94C4-16A1D0A1A170}" destId="{CC8831C0-DF59-484B-83B2-A708366B3EB6}" srcOrd="0" destOrd="0" presId="urn:microsoft.com/office/officeart/2005/8/layout/pList2#6"/>
    <dgm:cxn modelId="{9B0A4DCD-0F12-48BB-8762-55F079DBA2CA}" type="presParOf" srcId="{CC8831C0-DF59-484B-83B2-A708366B3EB6}" destId="{2572025E-E8B8-4F94-94D0-DC22D7F762FB}" srcOrd="0" destOrd="0" presId="urn:microsoft.com/office/officeart/2005/8/layout/pList2#6"/>
    <dgm:cxn modelId="{24B3A6DF-29B8-4F9F-B095-757163E6F130}" type="presParOf" srcId="{CC8831C0-DF59-484B-83B2-A708366B3EB6}" destId="{2E2B4276-DB06-4C66-80FF-919CDE10A5FE}" srcOrd="1" destOrd="0" presId="urn:microsoft.com/office/officeart/2005/8/layout/pList2#6"/>
    <dgm:cxn modelId="{9C4D4A94-A9DA-40EB-91CB-C3547D02A900}" type="presParOf" srcId="{CC8831C0-DF59-484B-83B2-A708366B3EB6}" destId="{C43EB61A-2E04-409F-8F87-79F190ED3CE0}" srcOrd="2" destOrd="0" presId="urn:microsoft.com/office/officeart/2005/8/layout/pList2#6"/>
    <dgm:cxn modelId="{368B107E-BEB1-4C79-AE05-E034E50B2587}" type="presParOf" srcId="{78248EF9-FFBB-4EB0-94C4-16A1D0A1A170}" destId="{3DB5F289-A8C3-40D5-8393-8636D9BFFD29}" srcOrd="1" destOrd="0" presId="urn:microsoft.com/office/officeart/2005/8/layout/pList2#6"/>
    <dgm:cxn modelId="{60064687-B557-42AF-91F4-CDD699A7FFD3}" type="presParOf" srcId="{78248EF9-FFBB-4EB0-94C4-16A1D0A1A170}" destId="{8D78833B-A56C-406F-B2DE-27C58483FA64}" srcOrd="2" destOrd="0" presId="urn:microsoft.com/office/officeart/2005/8/layout/pList2#6"/>
    <dgm:cxn modelId="{95591096-3C8F-4FD1-B44F-22F4C850C915}" type="presParOf" srcId="{8D78833B-A56C-406F-B2DE-27C58483FA64}" destId="{EFDA36CF-2E4B-43A5-82E3-1D59F8982AF8}" srcOrd="0" destOrd="0" presId="urn:microsoft.com/office/officeart/2005/8/layout/pList2#6"/>
    <dgm:cxn modelId="{CAB3DBA0-DE9E-4268-B97A-58E9EE1D8239}" type="presParOf" srcId="{8D78833B-A56C-406F-B2DE-27C58483FA64}" destId="{9DB9B4A0-8E7D-4DEF-9BBA-F29E1A1E8D3D}" srcOrd="1" destOrd="0" presId="urn:microsoft.com/office/officeart/2005/8/layout/pList2#6"/>
    <dgm:cxn modelId="{6CADE4FD-BB56-4C92-98B5-E688382DE939}" type="presParOf" srcId="{8D78833B-A56C-406F-B2DE-27C58483FA64}" destId="{DBA4E13F-4006-4BD1-B3BE-A15AF6333333}" srcOrd="2" destOrd="0" presId="urn:microsoft.com/office/officeart/2005/8/layout/pList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28849-D7DF-4062-B6D5-816018695AFB}"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88637A4F-C6DE-4947-AED0-07BFCF2FAC55}">
      <dgm:prSet custT="1"/>
      <dgm:spPr/>
      <dgm:t>
        <a:bodyPr/>
        <a:lstStyle/>
        <a:p>
          <a:r>
            <a:rPr lang="en-US" sz="1800" b="1" u="sng" dirty="0"/>
            <a:t>Appropriations</a:t>
          </a:r>
          <a:endParaRPr lang="en-US" sz="1800" dirty="0"/>
        </a:p>
      </dgm:t>
    </dgm:pt>
    <dgm:pt modelId="{927FE08C-9E64-4F26-AD66-A1EFBF428D10}" type="parTrans" cxnId="{4A9EE7D7-E573-4A19-A721-AB2DBE1005CE}">
      <dgm:prSet/>
      <dgm:spPr/>
      <dgm:t>
        <a:bodyPr/>
        <a:lstStyle/>
        <a:p>
          <a:endParaRPr lang="en-US"/>
        </a:p>
      </dgm:t>
    </dgm:pt>
    <dgm:pt modelId="{1D74EDF3-48C8-485C-8DAC-13BCD28673F9}" type="sibTrans" cxnId="{4A9EE7D7-E573-4A19-A721-AB2DBE1005CE}">
      <dgm:prSet/>
      <dgm:spPr/>
      <dgm:t>
        <a:bodyPr/>
        <a:lstStyle/>
        <a:p>
          <a:endParaRPr lang="en-US"/>
        </a:p>
      </dgm:t>
    </dgm:pt>
    <dgm:pt modelId="{59763781-252D-4C7B-A717-3D5A12C5445D}">
      <dgm:prSet/>
      <dgm:spPr/>
      <dgm:t>
        <a:bodyPr/>
        <a:lstStyle/>
        <a:p>
          <a:r>
            <a:rPr lang="en-US" dirty="0"/>
            <a:t>Amount budgeted to spend (expenditures or expenses)</a:t>
          </a:r>
        </a:p>
      </dgm:t>
    </dgm:pt>
    <dgm:pt modelId="{1AA64BAB-0818-47E9-B361-C3D16C7C3857}" type="parTrans" cxnId="{C42AD1B6-B971-4A2D-8D7A-3EE0FC318EBC}">
      <dgm:prSet/>
      <dgm:spPr/>
      <dgm:t>
        <a:bodyPr/>
        <a:lstStyle/>
        <a:p>
          <a:endParaRPr lang="en-US"/>
        </a:p>
      </dgm:t>
    </dgm:pt>
    <dgm:pt modelId="{1663C5B7-F3BC-4AA3-8281-0D64E63C00EE}" type="sibTrans" cxnId="{C42AD1B6-B971-4A2D-8D7A-3EE0FC318EBC}">
      <dgm:prSet/>
      <dgm:spPr/>
      <dgm:t>
        <a:bodyPr/>
        <a:lstStyle/>
        <a:p>
          <a:endParaRPr lang="en-US"/>
        </a:p>
      </dgm:t>
    </dgm:pt>
    <dgm:pt modelId="{0493DE19-029E-47EF-9356-3486F1F6D401}">
      <dgm:prSet custT="1"/>
      <dgm:spPr/>
      <dgm:t>
        <a:bodyPr/>
        <a:lstStyle/>
        <a:p>
          <a:r>
            <a:rPr lang="en-US" sz="1800" b="1" u="sng" dirty="0"/>
            <a:t>Working Capital</a:t>
          </a:r>
          <a:r>
            <a:rPr lang="en-US" sz="1800" dirty="0"/>
            <a:t> </a:t>
          </a:r>
        </a:p>
      </dgm:t>
    </dgm:pt>
    <dgm:pt modelId="{511E9165-783F-45CB-ACE5-CB0F4C11BBCF}" type="parTrans" cxnId="{567F0699-4770-4746-9ABD-9228E81DE240}">
      <dgm:prSet/>
      <dgm:spPr/>
      <dgm:t>
        <a:bodyPr/>
        <a:lstStyle/>
        <a:p>
          <a:endParaRPr lang="en-US"/>
        </a:p>
      </dgm:t>
    </dgm:pt>
    <dgm:pt modelId="{2DE31F9C-8009-4E09-9B56-3C5D8E7F8500}" type="sibTrans" cxnId="{567F0699-4770-4746-9ABD-9228E81DE240}">
      <dgm:prSet/>
      <dgm:spPr/>
      <dgm:t>
        <a:bodyPr/>
        <a:lstStyle/>
        <a:p>
          <a:endParaRPr lang="en-US"/>
        </a:p>
      </dgm:t>
    </dgm:pt>
    <dgm:pt modelId="{F36E2AE0-1315-4112-A122-5897D8D4089D}">
      <dgm:prSet custT="1"/>
      <dgm:spPr/>
      <dgm:t>
        <a:bodyPr/>
        <a:lstStyle/>
        <a:p>
          <a:r>
            <a:rPr lang="en-US" sz="1800" b="1" u="sng" dirty="0"/>
            <a:t>Property Tax Revenues </a:t>
          </a:r>
          <a:endParaRPr lang="en-US" sz="1800" b="1" dirty="0"/>
        </a:p>
      </dgm:t>
    </dgm:pt>
    <dgm:pt modelId="{DBBC9E84-951C-438D-BB9C-97441B008A1E}" type="parTrans" cxnId="{D8F3FCFF-FC1C-489A-ABEC-608D2335D98D}">
      <dgm:prSet/>
      <dgm:spPr/>
      <dgm:t>
        <a:bodyPr/>
        <a:lstStyle/>
        <a:p>
          <a:endParaRPr lang="en-US"/>
        </a:p>
      </dgm:t>
    </dgm:pt>
    <dgm:pt modelId="{6635A8FF-CFE1-4382-A413-A204653A02F8}" type="sibTrans" cxnId="{D8F3FCFF-FC1C-489A-ABEC-608D2335D98D}">
      <dgm:prSet/>
      <dgm:spPr/>
      <dgm:t>
        <a:bodyPr/>
        <a:lstStyle/>
        <a:p>
          <a:endParaRPr lang="en-US"/>
        </a:p>
      </dgm:t>
    </dgm:pt>
    <dgm:pt modelId="{C101BB14-137C-4AA1-A61C-85AE62B00287}">
      <dgm:prSet/>
      <dgm:spPr/>
      <dgm:t>
        <a:bodyPr/>
        <a:lstStyle/>
        <a:p>
          <a:r>
            <a:rPr lang="en-US" dirty="0"/>
            <a:t>The amount collected from ad valorem (property) taxes based on the mill levies.  Does not include penalty and interest on delinquent taxes and local option taxes.  </a:t>
          </a:r>
        </a:p>
      </dgm:t>
    </dgm:pt>
    <dgm:pt modelId="{D971D472-7021-4FFA-B6CC-0929EBCB4826}" type="parTrans" cxnId="{D973CE13-05FB-4FE4-8355-A5FEE0B2ED5C}">
      <dgm:prSet/>
      <dgm:spPr/>
      <dgm:t>
        <a:bodyPr/>
        <a:lstStyle/>
        <a:p>
          <a:endParaRPr lang="en-US"/>
        </a:p>
      </dgm:t>
    </dgm:pt>
    <dgm:pt modelId="{20F479E2-2ACC-48C3-B32B-313E6391D1CA}" type="sibTrans" cxnId="{D973CE13-05FB-4FE4-8355-A5FEE0B2ED5C}">
      <dgm:prSet/>
      <dgm:spPr/>
      <dgm:t>
        <a:bodyPr/>
        <a:lstStyle/>
        <a:p>
          <a:endParaRPr lang="en-US"/>
        </a:p>
      </dgm:t>
    </dgm:pt>
    <dgm:pt modelId="{7DC95184-FA1C-4021-96FC-3A0EDB4564C8}">
      <dgm:prSet custT="1"/>
      <dgm:spPr/>
      <dgm:t>
        <a:bodyPr/>
        <a:lstStyle/>
        <a:p>
          <a:r>
            <a:rPr lang="en-US" sz="1800" b="1" u="sng" dirty="0"/>
            <a:t>Non-tax revenues</a:t>
          </a:r>
          <a:r>
            <a:rPr lang="en-US" sz="1800" b="1" dirty="0"/>
            <a:t> </a:t>
          </a:r>
          <a:endParaRPr lang="en-US" sz="1800" dirty="0"/>
        </a:p>
      </dgm:t>
    </dgm:pt>
    <dgm:pt modelId="{CD2B7EFC-19C8-4BD6-8C54-C952CD8ACDF7}" type="parTrans" cxnId="{F0E4568B-9BCA-4D13-85B4-6A2853EA34F9}">
      <dgm:prSet/>
      <dgm:spPr/>
      <dgm:t>
        <a:bodyPr/>
        <a:lstStyle/>
        <a:p>
          <a:endParaRPr lang="en-US"/>
        </a:p>
      </dgm:t>
    </dgm:pt>
    <dgm:pt modelId="{BEE86AC0-F2EE-4D41-AFAE-EE1508565381}" type="sibTrans" cxnId="{F0E4568B-9BCA-4D13-85B4-6A2853EA34F9}">
      <dgm:prSet/>
      <dgm:spPr/>
      <dgm:t>
        <a:bodyPr/>
        <a:lstStyle/>
        <a:p>
          <a:endParaRPr lang="en-US"/>
        </a:p>
      </dgm:t>
    </dgm:pt>
    <dgm:pt modelId="{B9D51CA4-ED41-4A2F-B8D8-F46585B66082}">
      <dgm:prSet/>
      <dgm:spPr/>
      <dgm:t>
        <a:bodyPr/>
        <a:lstStyle/>
        <a:p>
          <a:r>
            <a:rPr lang="en-US" dirty="0"/>
            <a:t>All revenues including grants, state entitlements, charges for services, local option tax, penalty &amp; interest on taxes and donations. Does not include the amount that will be collected from the mill levies for real, personal and mobile home property taxes.</a:t>
          </a:r>
        </a:p>
      </dgm:t>
    </dgm:pt>
    <dgm:pt modelId="{862E5CA3-8292-4581-A769-49A70070B62F}" type="parTrans" cxnId="{5A9394AD-BE8F-4867-827C-E7432844694D}">
      <dgm:prSet/>
      <dgm:spPr/>
      <dgm:t>
        <a:bodyPr/>
        <a:lstStyle/>
        <a:p>
          <a:endParaRPr lang="en-US"/>
        </a:p>
      </dgm:t>
    </dgm:pt>
    <dgm:pt modelId="{EF60EBFA-B1C2-4A5A-B774-911934DFEFD5}" type="sibTrans" cxnId="{5A9394AD-BE8F-4867-827C-E7432844694D}">
      <dgm:prSet/>
      <dgm:spPr/>
      <dgm:t>
        <a:bodyPr/>
        <a:lstStyle/>
        <a:p>
          <a:endParaRPr lang="en-US"/>
        </a:p>
      </dgm:t>
    </dgm:pt>
    <dgm:pt modelId="{EA24C5A4-CE7B-4BEA-88C0-7E54477B9797}">
      <dgm:prSet/>
      <dgm:spPr/>
      <dgm:t>
        <a:bodyPr/>
        <a:lstStyle/>
        <a:p>
          <a:r>
            <a:rPr lang="en-US" dirty="0"/>
            <a:t>A fund’s current assets minus current liabilities and designated reserves              MCA 7-6-4002 </a:t>
          </a:r>
        </a:p>
      </dgm:t>
    </dgm:pt>
    <dgm:pt modelId="{D134700A-95C6-4903-80B1-996C4AF98E65}" type="parTrans" cxnId="{004CC634-989F-48CA-B264-B6FE199A19E6}">
      <dgm:prSet/>
      <dgm:spPr/>
      <dgm:t>
        <a:bodyPr/>
        <a:lstStyle/>
        <a:p>
          <a:endParaRPr lang="en-US"/>
        </a:p>
      </dgm:t>
    </dgm:pt>
    <dgm:pt modelId="{07CEA038-DF83-4718-B426-0FCC9D2A9165}" type="sibTrans" cxnId="{004CC634-989F-48CA-B264-B6FE199A19E6}">
      <dgm:prSet/>
      <dgm:spPr/>
      <dgm:t>
        <a:bodyPr/>
        <a:lstStyle/>
        <a:p>
          <a:endParaRPr lang="en-US"/>
        </a:p>
      </dgm:t>
    </dgm:pt>
    <dgm:pt modelId="{A88E4EAD-15DC-47D6-BB76-E456985C0EB0}">
      <dgm:prSet custT="1"/>
      <dgm:spPr/>
      <dgm:t>
        <a:bodyPr/>
        <a:lstStyle/>
        <a:p>
          <a:r>
            <a:rPr lang="en-US" sz="1800" b="1" u="sng" dirty="0"/>
            <a:t>Cash available</a:t>
          </a:r>
          <a:r>
            <a:rPr lang="en-US" sz="1800" dirty="0"/>
            <a:t>  </a:t>
          </a:r>
        </a:p>
      </dgm:t>
    </dgm:pt>
    <dgm:pt modelId="{B10860F8-AE5B-4B37-BDF2-C30E43CB05C1}" type="parTrans" cxnId="{1E20FAEE-E24F-4027-AA10-034AED7D1D16}">
      <dgm:prSet/>
      <dgm:spPr/>
      <dgm:t>
        <a:bodyPr/>
        <a:lstStyle/>
        <a:p>
          <a:endParaRPr lang="en-US"/>
        </a:p>
      </dgm:t>
    </dgm:pt>
    <dgm:pt modelId="{DD7AADDE-A14F-4FC7-899B-3A52025A0747}" type="sibTrans" cxnId="{1E20FAEE-E24F-4027-AA10-034AED7D1D16}">
      <dgm:prSet/>
      <dgm:spPr/>
      <dgm:t>
        <a:bodyPr/>
        <a:lstStyle/>
        <a:p>
          <a:endParaRPr lang="en-US"/>
        </a:p>
      </dgm:t>
    </dgm:pt>
    <dgm:pt modelId="{00D26512-D063-4B93-8332-830ED2D1C120}">
      <dgm:prSet/>
      <dgm:spPr/>
      <dgm:t>
        <a:bodyPr/>
        <a:lstStyle/>
        <a:p>
          <a:r>
            <a:rPr lang="en-US" dirty="0"/>
            <a:t>Cash on hand July 1</a:t>
          </a:r>
          <a:r>
            <a:rPr lang="en-US" baseline="30000" dirty="0"/>
            <a:t>st</a:t>
          </a:r>
          <a:r>
            <a:rPr lang="en-US" dirty="0"/>
            <a:t> less any liabilities for claims/accounts payable from prior fiscal year</a:t>
          </a:r>
        </a:p>
      </dgm:t>
    </dgm:pt>
    <dgm:pt modelId="{09719CEB-BE33-48AD-A9FE-18FA7C8DA8AB}" type="parTrans" cxnId="{E189AB93-8BFC-4286-8E23-7E733FD693D5}">
      <dgm:prSet/>
      <dgm:spPr/>
      <dgm:t>
        <a:bodyPr/>
        <a:lstStyle/>
        <a:p>
          <a:endParaRPr lang="en-US"/>
        </a:p>
      </dgm:t>
    </dgm:pt>
    <dgm:pt modelId="{AC1D646B-E6E8-4980-A70E-1EAFEFBD65F3}" type="sibTrans" cxnId="{E189AB93-8BFC-4286-8E23-7E733FD693D5}">
      <dgm:prSet/>
      <dgm:spPr/>
      <dgm:t>
        <a:bodyPr/>
        <a:lstStyle/>
        <a:p>
          <a:endParaRPr lang="en-US"/>
        </a:p>
      </dgm:t>
    </dgm:pt>
    <dgm:pt modelId="{73AD8E25-24F2-4094-9E26-E72BD813C78E}" type="pres">
      <dgm:prSet presAssocID="{F6F28849-D7DF-4062-B6D5-816018695AFB}" presName="linear" presStyleCnt="0">
        <dgm:presLayoutVars>
          <dgm:dir/>
          <dgm:animLvl val="lvl"/>
          <dgm:resizeHandles val="exact"/>
        </dgm:presLayoutVars>
      </dgm:prSet>
      <dgm:spPr/>
    </dgm:pt>
    <dgm:pt modelId="{ED6FFB6D-AB99-4F5B-90D2-49E062710ECD}" type="pres">
      <dgm:prSet presAssocID="{88637A4F-C6DE-4947-AED0-07BFCF2FAC55}" presName="parentLin" presStyleCnt="0"/>
      <dgm:spPr/>
    </dgm:pt>
    <dgm:pt modelId="{C7A57A30-2918-40C2-901F-DAA2F7401B82}" type="pres">
      <dgm:prSet presAssocID="{88637A4F-C6DE-4947-AED0-07BFCF2FAC55}" presName="parentLeftMargin" presStyleLbl="node1" presStyleIdx="0" presStyleCnt="5"/>
      <dgm:spPr/>
    </dgm:pt>
    <dgm:pt modelId="{B955703A-D13E-4734-AE4C-5243D957DF74}" type="pres">
      <dgm:prSet presAssocID="{88637A4F-C6DE-4947-AED0-07BFCF2FAC55}" presName="parentText" presStyleLbl="node1" presStyleIdx="0" presStyleCnt="5">
        <dgm:presLayoutVars>
          <dgm:chMax val="0"/>
          <dgm:bulletEnabled val="1"/>
        </dgm:presLayoutVars>
      </dgm:prSet>
      <dgm:spPr/>
    </dgm:pt>
    <dgm:pt modelId="{8BBACED6-DDB6-42CF-8644-3F377B310E2B}" type="pres">
      <dgm:prSet presAssocID="{88637A4F-C6DE-4947-AED0-07BFCF2FAC55}" presName="negativeSpace" presStyleCnt="0"/>
      <dgm:spPr/>
    </dgm:pt>
    <dgm:pt modelId="{4B3AFAFE-0F89-480A-9060-E15764F781D8}" type="pres">
      <dgm:prSet presAssocID="{88637A4F-C6DE-4947-AED0-07BFCF2FAC55}" presName="childText" presStyleLbl="conFgAcc1" presStyleIdx="0" presStyleCnt="5">
        <dgm:presLayoutVars>
          <dgm:bulletEnabled val="1"/>
        </dgm:presLayoutVars>
      </dgm:prSet>
      <dgm:spPr/>
    </dgm:pt>
    <dgm:pt modelId="{982AD06F-3C10-4F43-910A-5857DECEE2C8}" type="pres">
      <dgm:prSet presAssocID="{1D74EDF3-48C8-485C-8DAC-13BCD28673F9}" presName="spaceBetweenRectangles" presStyleCnt="0"/>
      <dgm:spPr/>
    </dgm:pt>
    <dgm:pt modelId="{CCB1435D-7D45-4759-8688-D378E6EF073A}" type="pres">
      <dgm:prSet presAssocID="{0493DE19-029E-47EF-9356-3486F1F6D401}" presName="parentLin" presStyleCnt="0"/>
      <dgm:spPr/>
    </dgm:pt>
    <dgm:pt modelId="{354FA37F-3A98-4EB7-913E-75DE3A5B667B}" type="pres">
      <dgm:prSet presAssocID="{0493DE19-029E-47EF-9356-3486F1F6D401}" presName="parentLeftMargin" presStyleLbl="node1" presStyleIdx="0" presStyleCnt="5"/>
      <dgm:spPr/>
    </dgm:pt>
    <dgm:pt modelId="{A94C8F23-B4C5-44B0-A1E4-3F1907BA9791}" type="pres">
      <dgm:prSet presAssocID="{0493DE19-029E-47EF-9356-3486F1F6D401}" presName="parentText" presStyleLbl="node1" presStyleIdx="1" presStyleCnt="5">
        <dgm:presLayoutVars>
          <dgm:chMax val="0"/>
          <dgm:bulletEnabled val="1"/>
        </dgm:presLayoutVars>
      </dgm:prSet>
      <dgm:spPr/>
    </dgm:pt>
    <dgm:pt modelId="{1DF5BE54-6D7E-4214-9091-0E265348D25B}" type="pres">
      <dgm:prSet presAssocID="{0493DE19-029E-47EF-9356-3486F1F6D401}" presName="negativeSpace" presStyleCnt="0"/>
      <dgm:spPr/>
    </dgm:pt>
    <dgm:pt modelId="{40D18E7D-A0BD-4769-A902-09B27BC6223B}" type="pres">
      <dgm:prSet presAssocID="{0493DE19-029E-47EF-9356-3486F1F6D401}" presName="childText" presStyleLbl="conFgAcc1" presStyleIdx="1" presStyleCnt="5" custLinFactNeighborX="-908" custLinFactNeighborY="4538">
        <dgm:presLayoutVars>
          <dgm:bulletEnabled val="1"/>
        </dgm:presLayoutVars>
      </dgm:prSet>
      <dgm:spPr/>
    </dgm:pt>
    <dgm:pt modelId="{1B539CC1-2B6C-4B23-9AA1-0D4B56EBA4B2}" type="pres">
      <dgm:prSet presAssocID="{2DE31F9C-8009-4E09-9B56-3C5D8E7F8500}" presName="spaceBetweenRectangles" presStyleCnt="0"/>
      <dgm:spPr/>
    </dgm:pt>
    <dgm:pt modelId="{9E1680FE-0E47-4577-9094-65B6766C8731}" type="pres">
      <dgm:prSet presAssocID="{A88E4EAD-15DC-47D6-BB76-E456985C0EB0}" presName="parentLin" presStyleCnt="0"/>
      <dgm:spPr/>
    </dgm:pt>
    <dgm:pt modelId="{D04FE9E4-65D9-4068-BE8F-EACC6FCAD820}" type="pres">
      <dgm:prSet presAssocID="{A88E4EAD-15DC-47D6-BB76-E456985C0EB0}" presName="parentLeftMargin" presStyleLbl="node1" presStyleIdx="1" presStyleCnt="5"/>
      <dgm:spPr/>
    </dgm:pt>
    <dgm:pt modelId="{703CC2E8-A006-4DCD-A147-490F56DDC408}" type="pres">
      <dgm:prSet presAssocID="{A88E4EAD-15DC-47D6-BB76-E456985C0EB0}" presName="parentText" presStyleLbl="node1" presStyleIdx="2" presStyleCnt="5">
        <dgm:presLayoutVars>
          <dgm:chMax val="0"/>
          <dgm:bulletEnabled val="1"/>
        </dgm:presLayoutVars>
      </dgm:prSet>
      <dgm:spPr/>
    </dgm:pt>
    <dgm:pt modelId="{B512E861-38C3-4E60-B2E6-C83186310EA0}" type="pres">
      <dgm:prSet presAssocID="{A88E4EAD-15DC-47D6-BB76-E456985C0EB0}" presName="negativeSpace" presStyleCnt="0"/>
      <dgm:spPr/>
    </dgm:pt>
    <dgm:pt modelId="{79053E39-9C11-4CBA-A97F-A725B6A0DB14}" type="pres">
      <dgm:prSet presAssocID="{A88E4EAD-15DC-47D6-BB76-E456985C0EB0}" presName="childText" presStyleLbl="conFgAcc1" presStyleIdx="2" presStyleCnt="5">
        <dgm:presLayoutVars>
          <dgm:bulletEnabled val="1"/>
        </dgm:presLayoutVars>
      </dgm:prSet>
      <dgm:spPr/>
    </dgm:pt>
    <dgm:pt modelId="{A71CA753-9125-4658-AC74-10C24899A7AA}" type="pres">
      <dgm:prSet presAssocID="{DD7AADDE-A14F-4FC7-899B-3A52025A0747}" presName="spaceBetweenRectangles" presStyleCnt="0"/>
      <dgm:spPr/>
    </dgm:pt>
    <dgm:pt modelId="{AF76D0EF-F712-4330-A66A-2CF5DA6DF10F}" type="pres">
      <dgm:prSet presAssocID="{7DC95184-FA1C-4021-96FC-3A0EDB4564C8}" presName="parentLin" presStyleCnt="0"/>
      <dgm:spPr/>
    </dgm:pt>
    <dgm:pt modelId="{6AECDC95-6F9C-47F9-8671-E4C148978D13}" type="pres">
      <dgm:prSet presAssocID="{7DC95184-FA1C-4021-96FC-3A0EDB4564C8}" presName="parentLeftMargin" presStyleLbl="node1" presStyleIdx="2" presStyleCnt="5"/>
      <dgm:spPr/>
    </dgm:pt>
    <dgm:pt modelId="{7CFA895F-9139-43C5-AA32-20FDD4643C4F}" type="pres">
      <dgm:prSet presAssocID="{7DC95184-FA1C-4021-96FC-3A0EDB4564C8}" presName="parentText" presStyleLbl="node1" presStyleIdx="3" presStyleCnt="5">
        <dgm:presLayoutVars>
          <dgm:chMax val="0"/>
          <dgm:bulletEnabled val="1"/>
        </dgm:presLayoutVars>
      </dgm:prSet>
      <dgm:spPr/>
    </dgm:pt>
    <dgm:pt modelId="{1D7F74E5-FACE-4F4F-849F-1DC08DA205AB}" type="pres">
      <dgm:prSet presAssocID="{7DC95184-FA1C-4021-96FC-3A0EDB4564C8}" presName="negativeSpace" presStyleCnt="0"/>
      <dgm:spPr/>
    </dgm:pt>
    <dgm:pt modelId="{2CBD8C9C-7518-41D0-AD96-CADD2D0CA756}" type="pres">
      <dgm:prSet presAssocID="{7DC95184-FA1C-4021-96FC-3A0EDB4564C8}" presName="childText" presStyleLbl="conFgAcc1" presStyleIdx="3" presStyleCnt="5">
        <dgm:presLayoutVars>
          <dgm:bulletEnabled val="1"/>
        </dgm:presLayoutVars>
      </dgm:prSet>
      <dgm:spPr/>
    </dgm:pt>
    <dgm:pt modelId="{88CBA5A0-E40C-495C-B83F-85A9D5041830}" type="pres">
      <dgm:prSet presAssocID="{BEE86AC0-F2EE-4D41-AFAE-EE1508565381}" presName="spaceBetweenRectangles" presStyleCnt="0"/>
      <dgm:spPr/>
    </dgm:pt>
    <dgm:pt modelId="{C2D6282D-C06E-4C1D-B969-DBDDA9517D66}" type="pres">
      <dgm:prSet presAssocID="{F36E2AE0-1315-4112-A122-5897D8D4089D}" presName="parentLin" presStyleCnt="0"/>
      <dgm:spPr/>
    </dgm:pt>
    <dgm:pt modelId="{24A7B3A2-63F2-4408-B1DF-DEDB142276F4}" type="pres">
      <dgm:prSet presAssocID="{F36E2AE0-1315-4112-A122-5897D8D4089D}" presName="parentLeftMargin" presStyleLbl="node1" presStyleIdx="3" presStyleCnt="5"/>
      <dgm:spPr/>
    </dgm:pt>
    <dgm:pt modelId="{61616842-3A14-44C6-BA54-CD57327E3142}" type="pres">
      <dgm:prSet presAssocID="{F36E2AE0-1315-4112-A122-5897D8D4089D}" presName="parentText" presStyleLbl="node1" presStyleIdx="4" presStyleCnt="5" custLinFactNeighborX="-14216" custLinFactNeighborY="2905">
        <dgm:presLayoutVars>
          <dgm:chMax val="0"/>
          <dgm:bulletEnabled val="1"/>
        </dgm:presLayoutVars>
      </dgm:prSet>
      <dgm:spPr/>
    </dgm:pt>
    <dgm:pt modelId="{8D1AF7E6-45CC-47F1-A72F-01077A829208}" type="pres">
      <dgm:prSet presAssocID="{F36E2AE0-1315-4112-A122-5897D8D4089D}" presName="negativeSpace" presStyleCnt="0"/>
      <dgm:spPr/>
    </dgm:pt>
    <dgm:pt modelId="{3491EFFE-9872-4D21-96C8-CD88EA054015}" type="pres">
      <dgm:prSet presAssocID="{F36E2AE0-1315-4112-A122-5897D8D4089D}" presName="childText" presStyleLbl="conFgAcc1" presStyleIdx="4" presStyleCnt="5" custLinFactNeighborX="-829" custLinFactNeighborY="29878">
        <dgm:presLayoutVars>
          <dgm:bulletEnabled val="1"/>
        </dgm:presLayoutVars>
      </dgm:prSet>
      <dgm:spPr/>
    </dgm:pt>
  </dgm:ptLst>
  <dgm:cxnLst>
    <dgm:cxn modelId="{D973CE13-05FB-4FE4-8355-A5FEE0B2ED5C}" srcId="{F36E2AE0-1315-4112-A122-5897D8D4089D}" destId="{C101BB14-137C-4AA1-A61C-85AE62B00287}" srcOrd="0" destOrd="0" parTransId="{D971D472-7021-4FFA-B6CC-0929EBCB4826}" sibTransId="{20F479E2-2ACC-48C3-B32B-313E6391D1CA}"/>
    <dgm:cxn modelId="{F0970F18-DC92-434C-9907-7AA59FE0F83A}" type="presOf" srcId="{F36E2AE0-1315-4112-A122-5897D8D4089D}" destId="{24A7B3A2-63F2-4408-B1DF-DEDB142276F4}" srcOrd="0" destOrd="0" presId="urn:microsoft.com/office/officeart/2005/8/layout/list1"/>
    <dgm:cxn modelId="{DB9DFA2E-976B-4ED5-91FA-A03DD72FDB69}" type="presOf" srcId="{F36E2AE0-1315-4112-A122-5897D8D4089D}" destId="{61616842-3A14-44C6-BA54-CD57327E3142}" srcOrd="1" destOrd="0" presId="urn:microsoft.com/office/officeart/2005/8/layout/list1"/>
    <dgm:cxn modelId="{3B53DE32-B873-418B-BAFB-CEA832FED1C6}" type="presOf" srcId="{00D26512-D063-4B93-8332-830ED2D1C120}" destId="{79053E39-9C11-4CBA-A97F-A725B6A0DB14}" srcOrd="0" destOrd="0" presId="urn:microsoft.com/office/officeart/2005/8/layout/list1"/>
    <dgm:cxn modelId="{004CC634-989F-48CA-B264-B6FE199A19E6}" srcId="{0493DE19-029E-47EF-9356-3486F1F6D401}" destId="{EA24C5A4-CE7B-4BEA-88C0-7E54477B9797}" srcOrd="0" destOrd="0" parTransId="{D134700A-95C6-4903-80B1-996C4AF98E65}" sibTransId="{07CEA038-DF83-4718-B426-0FCC9D2A9165}"/>
    <dgm:cxn modelId="{29C65C5A-6428-4CDD-B9E3-197CE60E99E1}" type="presOf" srcId="{88637A4F-C6DE-4947-AED0-07BFCF2FAC55}" destId="{C7A57A30-2918-40C2-901F-DAA2F7401B82}" srcOrd="0" destOrd="0" presId="urn:microsoft.com/office/officeart/2005/8/layout/list1"/>
    <dgm:cxn modelId="{D362707D-A00D-4FC1-AD0F-C9D70B9ADF72}" type="presOf" srcId="{0493DE19-029E-47EF-9356-3486F1F6D401}" destId="{A94C8F23-B4C5-44B0-A1E4-3F1907BA9791}" srcOrd="1" destOrd="0" presId="urn:microsoft.com/office/officeart/2005/8/layout/list1"/>
    <dgm:cxn modelId="{A75AC089-2BB1-4D6A-877B-BD766E4E9781}" type="presOf" srcId="{EA24C5A4-CE7B-4BEA-88C0-7E54477B9797}" destId="{40D18E7D-A0BD-4769-A902-09B27BC6223B}" srcOrd="0" destOrd="0" presId="urn:microsoft.com/office/officeart/2005/8/layout/list1"/>
    <dgm:cxn modelId="{F0E4568B-9BCA-4D13-85B4-6A2853EA34F9}" srcId="{F6F28849-D7DF-4062-B6D5-816018695AFB}" destId="{7DC95184-FA1C-4021-96FC-3A0EDB4564C8}" srcOrd="3" destOrd="0" parTransId="{CD2B7EFC-19C8-4BD6-8C54-C952CD8ACDF7}" sibTransId="{BEE86AC0-F2EE-4D41-AFAE-EE1508565381}"/>
    <dgm:cxn modelId="{EC20388E-F59C-483C-89C0-1880607A9922}" type="presOf" srcId="{F6F28849-D7DF-4062-B6D5-816018695AFB}" destId="{73AD8E25-24F2-4094-9E26-E72BD813C78E}" srcOrd="0" destOrd="0" presId="urn:microsoft.com/office/officeart/2005/8/layout/list1"/>
    <dgm:cxn modelId="{E189AB93-8BFC-4286-8E23-7E733FD693D5}" srcId="{A88E4EAD-15DC-47D6-BB76-E456985C0EB0}" destId="{00D26512-D063-4B93-8332-830ED2D1C120}" srcOrd="0" destOrd="0" parTransId="{09719CEB-BE33-48AD-A9FE-18FA7C8DA8AB}" sibTransId="{AC1D646B-E6E8-4980-A70E-1EAFEFBD65F3}"/>
    <dgm:cxn modelId="{567F0699-4770-4746-9ABD-9228E81DE240}" srcId="{F6F28849-D7DF-4062-B6D5-816018695AFB}" destId="{0493DE19-029E-47EF-9356-3486F1F6D401}" srcOrd="1" destOrd="0" parTransId="{511E9165-783F-45CB-ACE5-CB0F4C11BBCF}" sibTransId="{2DE31F9C-8009-4E09-9B56-3C5D8E7F8500}"/>
    <dgm:cxn modelId="{E026E79C-0C3A-4236-BF46-045125D5DD15}" type="presOf" srcId="{0493DE19-029E-47EF-9356-3486F1F6D401}" destId="{354FA37F-3A98-4EB7-913E-75DE3A5B667B}" srcOrd="0" destOrd="0" presId="urn:microsoft.com/office/officeart/2005/8/layout/list1"/>
    <dgm:cxn modelId="{5A9394AD-BE8F-4867-827C-E7432844694D}" srcId="{7DC95184-FA1C-4021-96FC-3A0EDB4564C8}" destId="{B9D51CA4-ED41-4A2F-B8D8-F46585B66082}" srcOrd="0" destOrd="0" parTransId="{862E5CA3-8292-4581-A769-49A70070B62F}" sibTransId="{EF60EBFA-B1C2-4A5A-B774-911934DFEFD5}"/>
    <dgm:cxn modelId="{C42AD1B6-B971-4A2D-8D7A-3EE0FC318EBC}" srcId="{88637A4F-C6DE-4947-AED0-07BFCF2FAC55}" destId="{59763781-252D-4C7B-A717-3D5A12C5445D}" srcOrd="0" destOrd="0" parTransId="{1AA64BAB-0818-47E9-B361-C3D16C7C3857}" sibTransId="{1663C5B7-F3BC-4AA3-8281-0D64E63C00EE}"/>
    <dgm:cxn modelId="{4A5600C5-DC7B-4831-B543-B6FF56447D6D}" type="presOf" srcId="{B9D51CA4-ED41-4A2F-B8D8-F46585B66082}" destId="{2CBD8C9C-7518-41D0-AD96-CADD2D0CA756}" srcOrd="0" destOrd="0" presId="urn:microsoft.com/office/officeart/2005/8/layout/list1"/>
    <dgm:cxn modelId="{EDB947C9-7B92-4BAB-A5B2-12A6F2EE3705}" type="presOf" srcId="{88637A4F-C6DE-4947-AED0-07BFCF2FAC55}" destId="{B955703A-D13E-4734-AE4C-5243D957DF74}" srcOrd="1" destOrd="0" presId="urn:microsoft.com/office/officeart/2005/8/layout/list1"/>
    <dgm:cxn modelId="{FBC35CCC-F4F1-4545-984E-B593CD4F2F1E}" type="presOf" srcId="{C101BB14-137C-4AA1-A61C-85AE62B00287}" destId="{3491EFFE-9872-4D21-96C8-CD88EA054015}" srcOrd="0" destOrd="0" presId="urn:microsoft.com/office/officeart/2005/8/layout/list1"/>
    <dgm:cxn modelId="{E8C752D7-F080-4CD4-8CA3-2DEE0C8670BB}" type="presOf" srcId="{A88E4EAD-15DC-47D6-BB76-E456985C0EB0}" destId="{D04FE9E4-65D9-4068-BE8F-EACC6FCAD820}" srcOrd="0" destOrd="0" presId="urn:microsoft.com/office/officeart/2005/8/layout/list1"/>
    <dgm:cxn modelId="{4A9EE7D7-E573-4A19-A721-AB2DBE1005CE}" srcId="{F6F28849-D7DF-4062-B6D5-816018695AFB}" destId="{88637A4F-C6DE-4947-AED0-07BFCF2FAC55}" srcOrd="0" destOrd="0" parTransId="{927FE08C-9E64-4F26-AD66-A1EFBF428D10}" sibTransId="{1D74EDF3-48C8-485C-8DAC-13BCD28673F9}"/>
    <dgm:cxn modelId="{2D2BF7E6-0949-46B7-9F9B-6374B1F8CABB}" type="presOf" srcId="{A88E4EAD-15DC-47D6-BB76-E456985C0EB0}" destId="{703CC2E8-A006-4DCD-A147-490F56DDC408}" srcOrd="1" destOrd="0" presId="urn:microsoft.com/office/officeart/2005/8/layout/list1"/>
    <dgm:cxn modelId="{1E20FAEE-E24F-4027-AA10-034AED7D1D16}" srcId="{F6F28849-D7DF-4062-B6D5-816018695AFB}" destId="{A88E4EAD-15DC-47D6-BB76-E456985C0EB0}" srcOrd="2" destOrd="0" parTransId="{B10860F8-AE5B-4B37-BDF2-C30E43CB05C1}" sibTransId="{DD7AADDE-A14F-4FC7-899B-3A52025A0747}"/>
    <dgm:cxn modelId="{336F21F8-7F4C-4D91-8F2A-65A3F361BE16}" type="presOf" srcId="{7DC95184-FA1C-4021-96FC-3A0EDB4564C8}" destId="{7CFA895F-9139-43C5-AA32-20FDD4643C4F}" srcOrd="1" destOrd="0" presId="urn:microsoft.com/office/officeart/2005/8/layout/list1"/>
    <dgm:cxn modelId="{8270C9F8-970C-4391-8873-8A79F814C0C2}" type="presOf" srcId="{59763781-252D-4C7B-A717-3D5A12C5445D}" destId="{4B3AFAFE-0F89-480A-9060-E15764F781D8}" srcOrd="0" destOrd="0" presId="urn:microsoft.com/office/officeart/2005/8/layout/list1"/>
    <dgm:cxn modelId="{565945FA-D141-4519-BBFD-A2E1BD2C5B93}" type="presOf" srcId="{7DC95184-FA1C-4021-96FC-3A0EDB4564C8}" destId="{6AECDC95-6F9C-47F9-8671-E4C148978D13}" srcOrd="0" destOrd="0" presId="urn:microsoft.com/office/officeart/2005/8/layout/list1"/>
    <dgm:cxn modelId="{D8F3FCFF-FC1C-489A-ABEC-608D2335D98D}" srcId="{F6F28849-D7DF-4062-B6D5-816018695AFB}" destId="{F36E2AE0-1315-4112-A122-5897D8D4089D}" srcOrd="4" destOrd="0" parTransId="{DBBC9E84-951C-438D-BB9C-97441B008A1E}" sibTransId="{6635A8FF-CFE1-4382-A413-A204653A02F8}"/>
    <dgm:cxn modelId="{A039BB17-7742-4823-B345-7064BE943A4E}" type="presParOf" srcId="{73AD8E25-24F2-4094-9E26-E72BD813C78E}" destId="{ED6FFB6D-AB99-4F5B-90D2-49E062710ECD}" srcOrd="0" destOrd="0" presId="urn:microsoft.com/office/officeart/2005/8/layout/list1"/>
    <dgm:cxn modelId="{49B82490-924C-47DE-8F45-F37869010A0E}" type="presParOf" srcId="{ED6FFB6D-AB99-4F5B-90D2-49E062710ECD}" destId="{C7A57A30-2918-40C2-901F-DAA2F7401B82}" srcOrd="0" destOrd="0" presId="urn:microsoft.com/office/officeart/2005/8/layout/list1"/>
    <dgm:cxn modelId="{81A53C7F-9B12-4E70-A72B-911E9E45A225}" type="presParOf" srcId="{ED6FFB6D-AB99-4F5B-90D2-49E062710ECD}" destId="{B955703A-D13E-4734-AE4C-5243D957DF74}" srcOrd="1" destOrd="0" presId="urn:microsoft.com/office/officeart/2005/8/layout/list1"/>
    <dgm:cxn modelId="{EADD70F8-817E-4A22-B874-E526A917B248}" type="presParOf" srcId="{73AD8E25-24F2-4094-9E26-E72BD813C78E}" destId="{8BBACED6-DDB6-42CF-8644-3F377B310E2B}" srcOrd="1" destOrd="0" presId="urn:microsoft.com/office/officeart/2005/8/layout/list1"/>
    <dgm:cxn modelId="{3F3646FF-1F48-4A81-A934-BE4A7B83A313}" type="presParOf" srcId="{73AD8E25-24F2-4094-9E26-E72BD813C78E}" destId="{4B3AFAFE-0F89-480A-9060-E15764F781D8}" srcOrd="2" destOrd="0" presId="urn:microsoft.com/office/officeart/2005/8/layout/list1"/>
    <dgm:cxn modelId="{67F49854-060E-4209-A6DB-25842763D67D}" type="presParOf" srcId="{73AD8E25-24F2-4094-9E26-E72BD813C78E}" destId="{982AD06F-3C10-4F43-910A-5857DECEE2C8}" srcOrd="3" destOrd="0" presId="urn:microsoft.com/office/officeart/2005/8/layout/list1"/>
    <dgm:cxn modelId="{8B844B48-05BA-458C-B5D1-5EB46C1F19AD}" type="presParOf" srcId="{73AD8E25-24F2-4094-9E26-E72BD813C78E}" destId="{CCB1435D-7D45-4759-8688-D378E6EF073A}" srcOrd="4" destOrd="0" presId="urn:microsoft.com/office/officeart/2005/8/layout/list1"/>
    <dgm:cxn modelId="{DCF2544E-4F7D-4B64-B36A-C62ECF1B4C86}" type="presParOf" srcId="{CCB1435D-7D45-4759-8688-D378E6EF073A}" destId="{354FA37F-3A98-4EB7-913E-75DE3A5B667B}" srcOrd="0" destOrd="0" presId="urn:microsoft.com/office/officeart/2005/8/layout/list1"/>
    <dgm:cxn modelId="{3FFA5838-C5BA-489D-AA2D-39AE2E3CC392}" type="presParOf" srcId="{CCB1435D-7D45-4759-8688-D378E6EF073A}" destId="{A94C8F23-B4C5-44B0-A1E4-3F1907BA9791}" srcOrd="1" destOrd="0" presId="urn:microsoft.com/office/officeart/2005/8/layout/list1"/>
    <dgm:cxn modelId="{8D4DF20A-D34B-4131-AC5A-A84725E1EC5B}" type="presParOf" srcId="{73AD8E25-24F2-4094-9E26-E72BD813C78E}" destId="{1DF5BE54-6D7E-4214-9091-0E265348D25B}" srcOrd="5" destOrd="0" presId="urn:microsoft.com/office/officeart/2005/8/layout/list1"/>
    <dgm:cxn modelId="{6151F92A-92D1-46C6-85EE-642092F1AF92}" type="presParOf" srcId="{73AD8E25-24F2-4094-9E26-E72BD813C78E}" destId="{40D18E7D-A0BD-4769-A902-09B27BC6223B}" srcOrd="6" destOrd="0" presId="urn:microsoft.com/office/officeart/2005/8/layout/list1"/>
    <dgm:cxn modelId="{D2A0D729-FE88-41AC-9816-208C1B717A2C}" type="presParOf" srcId="{73AD8E25-24F2-4094-9E26-E72BD813C78E}" destId="{1B539CC1-2B6C-4B23-9AA1-0D4B56EBA4B2}" srcOrd="7" destOrd="0" presId="urn:microsoft.com/office/officeart/2005/8/layout/list1"/>
    <dgm:cxn modelId="{59E3CFFB-2CB6-4F03-9F26-E5D935938821}" type="presParOf" srcId="{73AD8E25-24F2-4094-9E26-E72BD813C78E}" destId="{9E1680FE-0E47-4577-9094-65B6766C8731}" srcOrd="8" destOrd="0" presId="urn:microsoft.com/office/officeart/2005/8/layout/list1"/>
    <dgm:cxn modelId="{08329D67-DC5A-4598-AC2F-A2DA2D973217}" type="presParOf" srcId="{9E1680FE-0E47-4577-9094-65B6766C8731}" destId="{D04FE9E4-65D9-4068-BE8F-EACC6FCAD820}" srcOrd="0" destOrd="0" presId="urn:microsoft.com/office/officeart/2005/8/layout/list1"/>
    <dgm:cxn modelId="{210A978D-A2FE-4F62-923C-ADB56170486D}" type="presParOf" srcId="{9E1680FE-0E47-4577-9094-65B6766C8731}" destId="{703CC2E8-A006-4DCD-A147-490F56DDC408}" srcOrd="1" destOrd="0" presId="urn:microsoft.com/office/officeart/2005/8/layout/list1"/>
    <dgm:cxn modelId="{A6F89F0F-6054-4C3C-AC3C-97ACFE73D0BA}" type="presParOf" srcId="{73AD8E25-24F2-4094-9E26-E72BD813C78E}" destId="{B512E861-38C3-4E60-B2E6-C83186310EA0}" srcOrd="9" destOrd="0" presId="urn:microsoft.com/office/officeart/2005/8/layout/list1"/>
    <dgm:cxn modelId="{64E436B2-8DDF-452E-9820-D3B1D186C7A0}" type="presParOf" srcId="{73AD8E25-24F2-4094-9E26-E72BD813C78E}" destId="{79053E39-9C11-4CBA-A97F-A725B6A0DB14}" srcOrd="10" destOrd="0" presId="urn:microsoft.com/office/officeart/2005/8/layout/list1"/>
    <dgm:cxn modelId="{B0D0C12C-A2D0-43A0-ADA8-1EA30BEF3053}" type="presParOf" srcId="{73AD8E25-24F2-4094-9E26-E72BD813C78E}" destId="{A71CA753-9125-4658-AC74-10C24899A7AA}" srcOrd="11" destOrd="0" presId="urn:microsoft.com/office/officeart/2005/8/layout/list1"/>
    <dgm:cxn modelId="{4FB095C4-77A9-496B-8636-2D9068292C0E}" type="presParOf" srcId="{73AD8E25-24F2-4094-9E26-E72BD813C78E}" destId="{AF76D0EF-F712-4330-A66A-2CF5DA6DF10F}" srcOrd="12" destOrd="0" presId="urn:microsoft.com/office/officeart/2005/8/layout/list1"/>
    <dgm:cxn modelId="{4D83C5B9-38EB-40D5-B662-ED0FEE3A0B23}" type="presParOf" srcId="{AF76D0EF-F712-4330-A66A-2CF5DA6DF10F}" destId="{6AECDC95-6F9C-47F9-8671-E4C148978D13}" srcOrd="0" destOrd="0" presId="urn:microsoft.com/office/officeart/2005/8/layout/list1"/>
    <dgm:cxn modelId="{16BFAF71-477E-4AC1-AB37-E6CD9AAF05D6}" type="presParOf" srcId="{AF76D0EF-F712-4330-A66A-2CF5DA6DF10F}" destId="{7CFA895F-9139-43C5-AA32-20FDD4643C4F}" srcOrd="1" destOrd="0" presId="urn:microsoft.com/office/officeart/2005/8/layout/list1"/>
    <dgm:cxn modelId="{75019CCB-37F7-40CD-9CC8-568E3FE05CFF}" type="presParOf" srcId="{73AD8E25-24F2-4094-9E26-E72BD813C78E}" destId="{1D7F74E5-FACE-4F4F-849F-1DC08DA205AB}" srcOrd="13" destOrd="0" presId="urn:microsoft.com/office/officeart/2005/8/layout/list1"/>
    <dgm:cxn modelId="{025AD3E7-A04D-4A78-87D9-EF8D3CC73DD5}" type="presParOf" srcId="{73AD8E25-24F2-4094-9E26-E72BD813C78E}" destId="{2CBD8C9C-7518-41D0-AD96-CADD2D0CA756}" srcOrd="14" destOrd="0" presId="urn:microsoft.com/office/officeart/2005/8/layout/list1"/>
    <dgm:cxn modelId="{51017C64-018A-474F-8DFF-4EFFA7807018}" type="presParOf" srcId="{73AD8E25-24F2-4094-9E26-E72BD813C78E}" destId="{88CBA5A0-E40C-495C-B83F-85A9D5041830}" srcOrd="15" destOrd="0" presId="urn:microsoft.com/office/officeart/2005/8/layout/list1"/>
    <dgm:cxn modelId="{339375FE-BE2D-4618-87DD-CD9AB3A67FCF}" type="presParOf" srcId="{73AD8E25-24F2-4094-9E26-E72BD813C78E}" destId="{C2D6282D-C06E-4C1D-B969-DBDDA9517D66}" srcOrd="16" destOrd="0" presId="urn:microsoft.com/office/officeart/2005/8/layout/list1"/>
    <dgm:cxn modelId="{7BB46FB3-1D27-4D53-A857-55C2FBBDEFE8}" type="presParOf" srcId="{C2D6282D-C06E-4C1D-B969-DBDDA9517D66}" destId="{24A7B3A2-63F2-4408-B1DF-DEDB142276F4}" srcOrd="0" destOrd="0" presId="urn:microsoft.com/office/officeart/2005/8/layout/list1"/>
    <dgm:cxn modelId="{37E306C9-6DA9-4E7F-922B-1E9A5C65885A}" type="presParOf" srcId="{C2D6282D-C06E-4C1D-B969-DBDDA9517D66}" destId="{61616842-3A14-44C6-BA54-CD57327E3142}" srcOrd="1" destOrd="0" presId="urn:microsoft.com/office/officeart/2005/8/layout/list1"/>
    <dgm:cxn modelId="{F1CE7EA4-1271-49FD-90F2-CA58769C1701}" type="presParOf" srcId="{73AD8E25-24F2-4094-9E26-E72BD813C78E}" destId="{8D1AF7E6-45CC-47F1-A72F-01077A829208}" srcOrd="17" destOrd="0" presId="urn:microsoft.com/office/officeart/2005/8/layout/list1"/>
    <dgm:cxn modelId="{63D8E5B4-D8BF-463D-9D42-DDD43D1DC98A}" type="presParOf" srcId="{73AD8E25-24F2-4094-9E26-E72BD813C78E}" destId="{3491EFFE-9872-4D21-96C8-CD88EA05401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D9029C-2F2B-442F-8AE2-1E71EEAA7E78}" type="doc">
      <dgm:prSet loTypeId="urn:microsoft.com/office/officeart/2005/8/layout/cycle7" loCatId="cycle" qsTypeId="urn:microsoft.com/office/officeart/2005/8/quickstyle/3d3" qsCatId="3D" csTypeId="urn:microsoft.com/office/officeart/2005/8/colors/accent2_2" csCatId="accent2" phldr="1"/>
      <dgm:spPr/>
      <dgm:t>
        <a:bodyPr/>
        <a:lstStyle/>
        <a:p>
          <a:endParaRPr lang="en-US"/>
        </a:p>
      </dgm:t>
    </dgm:pt>
    <dgm:pt modelId="{DABBA749-E6FD-4D2A-9421-F1A66B6A936D}">
      <dgm:prSet phldrT="[Text]" custT="1"/>
      <dgm:spPr>
        <a:ln>
          <a:solidFill>
            <a:schemeClr val="tx1"/>
          </a:solid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3600" dirty="0"/>
            <a:t>Balanced Budget</a:t>
          </a:r>
        </a:p>
      </dgm:t>
    </dgm:pt>
    <dgm:pt modelId="{5EFD48DC-B980-4D11-8088-8C1C99DB0F50}" type="parTrans" cxnId="{74CA26C5-FA87-400C-A722-25A21A340CD0}">
      <dgm:prSet/>
      <dgm:spPr/>
      <dgm:t>
        <a:bodyPr/>
        <a:lstStyle/>
        <a:p>
          <a:endParaRPr lang="en-US"/>
        </a:p>
      </dgm:t>
    </dgm:pt>
    <dgm:pt modelId="{449AEDB2-53A4-4A75-BDA5-924AAB611AF9}" type="sibTrans" cxnId="{74CA26C5-FA87-400C-A722-25A21A340CD0}">
      <dgm:prSet/>
      <dgm:spPr/>
      <dgm:t>
        <a:bodyPr/>
        <a:lstStyle/>
        <a:p>
          <a:endParaRPr lang="en-US" dirty="0"/>
        </a:p>
      </dgm:t>
    </dgm:pt>
    <dgm:pt modelId="{2AC27F20-9FC5-4179-BB14-B57DC0D0F8FD}">
      <dgm:prSet phldrT="[Text]"/>
      <dgm:spPr/>
      <dgm:t>
        <a:bodyPr/>
        <a:lstStyle/>
        <a:p>
          <a:r>
            <a:rPr lang="en-US" dirty="0"/>
            <a:t>Total Resources</a:t>
          </a:r>
        </a:p>
      </dgm:t>
    </dgm:pt>
    <dgm:pt modelId="{432DFA3D-9735-4F9F-8CC5-9FBFE153938A}" type="parTrans" cxnId="{9223EE9C-5348-4AD4-9B43-B887863FBBE9}">
      <dgm:prSet/>
      <dgm:spPr/>
      <dgm:t>
        <a:bodyPr/>
        <a:lstStyle/>
        <a:p>
          <a:endParaRPr lang="en-US"/>
        </a:p>
      </dgm:t>
    </dgm:pt>
    <dgm:pt modelId="{EC47898D-7086-4A05-8D71-1AC0D6E52E55}" type="sibTrans" cxnId="{9223EE9C-5348-4AD4-9B43-B887863FBBE9}">
      <dgm:prSet/>
      <dgm:spPr/>
      <dgm:t>
        <a:bodyPr/>
        <a:lstStyle/>
        <a:p>
          <a:endParaRPr lang="en-US" dirty="0"/>
        </a:p>
      </dgm:t>
    </dgm:pt>
    <dgm:pt modelId="{376ED6F2-EE93-4246-956D-DA08B061A495}">
      <dgm:prSet phldrT="[Text]"/>
      <dgm:spPr/>
      <dgm:t>
        <a:bodyPr/>
        <a:lstStyle/>
        <a:p>
          <a:r>
            <a:rPr lang="en-US" dirty="0"/>
            <a:t>Total Requirements</a:t>
          </a:r>
        </a:p>
      </dgm:t>
    </dgm:pt>
    <dgm:pt modelId="{E4195054-DE5F-49DC-9C4B-B800A52B5510}" type="parTrans" cxnId="{671B3B50-38F5-4AE2-BC2D-6F441BA01622}">
      <dgm:prSet/>
      <dgm:spPr/>
      <dgm:t>
        <a:bodyPr/>
        <a:lstStyle/>
        <a:p>
          <a:endParaRPr lang="en-US"/>
        </a:p>
      </dgm:t>
    </dgm:pt>
    <dgm:pt modelId="{D187512F-F42C-4F7F-9397-2E8DF191AF2B}" type="sibTrans" cxnId="{671B3B50-38F5-4AE2-BC2D-6F441BA01622}">
      <dgm:prSet/>
      <dgm:spPr/>
      <dgm:t>
        <a:bodyPr/>
        <a:lstStyle/>
        <a:p>
          <a:endParaRPr lang="en-US" dirty="0"/>
        </a:p>
      </dgm:t>
    </dgm:pt>
    <dgm:pt modelId="{BF2E0F51-A01D-454C-AE77-0E33FAD362C5}" type="pres">
      <dgm:prSet presAssocID="{2ED9029C-2F2B-442F-8AE2-1E71EEAA7E78}" presName="Name0" presStyleCnt="0">
        <dgm:presLayoutVars>
          <dgm:dir/>
          <dgm:resizeHandles val="exact"/>
        </dgm:presLayoutVars>
      </dgm:prSet>
      <dgm:spPr/>
    </dgm:pt>
    <dgm:pt modelId="{8297C9CF-48FF-47E8-A765-81E01D87F553}" type="pres">
      <dgm:prSet presAssocID="{DABBA749-E6FD-4D2A-9421-F1A66B6A936D}" presName="node" presStyleLbl="node1" presStyleIdx="0" presStyleCnt="3" custScaleX="192984" custScaleY="143459">
        <dgm:presLayoutVars>
          <dgm:bulletEnabled val="1"/>
        </dgm:presLayoutVars>
      </dgm:prSet>
      <dgm:spPr/>
    </dgm:pt>
    <dgm:pt modelId="{9FBFDD74-EB96-49CF-8722-7444A9189AC8}" type="pres">
      <dgm:prSet presAssocID="{449AEDB2-53A4-4A75-BDA5-924AAB611AF9}" presName="sibTrans" presStyleLbl="sibTrans2D1" presStyleIdx="0" presStyleCnt="3"/>
      <dgm:spPr/>
    </dgm:pt>
    <dgm:pt modelId="{D0C75E74-A797-4A0B-90FE-D12F11FE0810}" type="pres">
      <dgm:prSet presAssocID="{449AEDB2-53A4-4A75-BDA5-924AAB611AF9}" presName="connectorText" presStyleLbl="sibTrans2D1" presStyleIdx="0" presStyleCnt="3"/>
      <dgm:spPr/>
    </dgm:pt>
    <dgm:pt modelId="{2A1D720A-2F2A-4DF9-8819-2C383AFB8556}" type="pres">
      <dgm:prSet presAssocID="{2AC27F20-9FC5-4179-BB14-B57DC0D0F8FD}" presName="node" presStyleLbl="node1" presStyleIdx="1" presStyleCnt="3">
        <dgm:presLayoutVars>
          <dgm:bulletEnabled val="1"/>
        </dgm:presLayoutVars>
      </dgm:prSet>
      <dgm:spPr/>
    </dgm:pt>
    <dgm:pt modelId="{0B085600-2CEE-48BA-94E6-10DE63494B31}" type="pres">
      <dgm:prSet presAssocID="{EC47898D-7086-4A05-8D71-1AC0D6E52E55}" presName="sibTrans" presStyleLbl="sibTrans2D1" presStyleIdx="1" presStyleCnt="3"/>
      <dgm:spPr>
        <a:prstGeom prst="mathEqual">
          <a:avLst/>
        </a:prstGeom>
      </dgm:spPr>
    </dgm:pt>
    <dgm:pt modelId="{F0C4FA02-2C55-43E3-AE72-E3A86E61AABD}" type="pres">
      <dgm:prSet presAssocID="{EC47898D-7086-4A05-8D71-1AC0D6E52E55}" presName="connectorText" presStyleLbl="sibTrans2D1" presStyleIdx="1" presStyleCnt="3"/>
      <dgm:spPr/>
    </dgm:pt>
    <dgm:pt modelId="{D7041FBE-1A13-4754-AF01-52886A98D680}" type="pres">
      <dgm:prSet presAssocID="{376ED6F2-EE93-4246-956D-DA08B061A495}" presName="node" presStyleLbl="node1" presStyleIdx="2" presStyleCnt="3">
        <dgm:presLayoutVars>
          <dgm:bulletEnabled val="1"/>
        </dgm:presLayoutVars>
      </dgm:prSet>
      <dgm:spPr/>
    </dgm:pt>
    <dgm:pt modelId="{E4DEA4B0-64C3-4BA7-8A0F-2CDA2B88727C}" type="pres">
      <dgm:prSet presAssocID="{D187512F-F42C-4F7F-9397-2E8DF191AF2B}" presName="sibTrans" presStyleLbl="sibTrans2D1" presStyleIdx="2" presStyleCnt="3"/>
      <dgm:spPr/>
    </dgm:pt>
    <dgm:pt modelId="{D1BAB083-C897-4880-A0C6-6B13C184A2BA}" type="pres">
      <dgm:prSet presAssocID="{D187512F-F42C-4F7F-9397-2E8DF191AF2B}" presName="connectorText" presStyleLbl="sibTrans2D1" presStyleIdx="2" presStyleCnt="3"/>
      <dgm:spPr/>
    </dgm:pt>
  </dgm:ptLst>
  <dgm:cxnLst>
    <dgm:cxn modelId="{3BCD541F-3293-41DA-9021-04F6F85B07EE}" type="presOf" srcId="{DABBA749-E6FD-4D2A-9421-F1A66B6A936D}" destId="{8297C9CF-48FF-47E8-A765-81E01D87F553}" srcOrd="0" destOrd="0" presId="urn:microsoft.com/office/officeart/2005/8/layout/cycle7"/>
    <dgm:cxn modelId="{B9231966-970E-4FE3-ADD3-529AAAB2E133}" type="presOf" srcId="{D187512F-F42C-4F7F-9397-2E8DF191AF2B}" destId="{D1BAB083-C897-4880-A0C6-6B13C184A2BA}" srcOrd="1" destOrd="0" presId="urn:microsoft.com/office/officeart/2005/8/layout/cycle7"/>
    <dgm:cxn modelId="{671B3B50-38F5-4AE2-BC2D-6F441BA01622}" srcId="{2ED9029C-2F2B-442F-8AE2-1E71EEAA7E78}" destId="{376ED6F2-EE93-4246-956D-DA08B061A495}" srcOrd="2" destOrd="0" parTransId="{E4195054-DE5F-49DC-9C4B-B800A52B5510}" sibTransId="{D187512F-F42C-4F7F-9397-2E8DF191AF2B}"/>
    <dgm:cxn modelId="{EEFF0377-42AA-4537-94AB-B9E837A955F9}" type="presOf" srcId="{EC47898D-7086-4A05-8D71-1AC0D6E52E55}" destId="{F0C4FA02-2C55-43E3-AE72-E3A86E61AABD}" srcOrd="1" destOrd="0" presId="urn:microsoft.com/office/officeart/2005/8/layout/cycle7"/>
    <dgm:cxn modelId="{EDEABA59-A96A-43EB-A3AF-4DBF41C378C4}" type="presOf" srcId="{EC47898D-7086-4A05-8D71-1AC0D6E52E55}" destId="{0B085600-2CEE-48BA-94E6-10DE63494B31}" srcOrd="0" destOrd="0" presId="urn:microsoft.com/office/officeart/2005/8/layout/cycle7"/>
    <dgm:cxn modelId="{9F3D7186-30FE-49C2-A550-FA7A557F9971}" type="presOf" srcId="{2ED9029C-2F2B-442F-8AE2-1E71EEAA7E78}" destId="{BF2E0F51-A01D-454C-AE77-0E33FAD362C5}" srcOrd="0" destOrd="0" presId="urn:microsoft.com/office/officeart/2005/8/layout/cycle7"/>
    <dgm:cxn modelId="{F42F6B8E-28B0-4012-BE8D-652628D9D419}" type="presOf" srcId="{376ED6F2-EE93-4246-956D-DA08B061A495}" destId="{D7041FBE-1A13-4754-AF01-52886A98D680}" srcOrd="0" destOrd="0" presId="urn:microsoft.com/office/officeart/2005/8/layout/cycle7"/>
    <dgm:cxn modelId="{C9F01D9A-2067-4A6D-A3E5-E43DDA558D72}" type="presOf" srcId="{449AEDB2-53A4-4A75-BDA5-924AAB611AF9}" destId="{D0C75E74-A797-4A0B-90FE-D12F11FE0810}" srcOrd="1" destOrd="0" presId="urn:microsoft.com/office/officeart/2005/8/layout/cycle7"/>
    <dgm:cxn modelId="{9223EE9C-5348-4AD4-9B43-B887863FBBE9}" srcId="{2ED9029C-2F2B-442F-8AE2-1E71EEAA7E78}" destId="{2AC27F20-9FC5-4179-BB14-B57DC0D0F8FD}" srcOrd="1" destOrd="0" parTransId="{432DFA3D-9735-4F9F-8CC5-9FBFE153938A}" sibTransId="{EC47898D-7086-4A05-8D71-1AC0D6E52E55}"/>
    <dgm:cxn modelId="{EB85B19D-9195-46C6-ACBC-93006D26D382}" type="presOf" srcId="{D187512F-F42C-4F7F-9397-2E8DF191AF2B}" destId="{E4DEA4B0-64C3-4BA7-8A0F-2CDA2B88727C}" srcOrd="0" destOrd="0" presId="urn:microsoft.com/office/officeart/2005/8/layout/cycle7"/>
    <dgm:cxn modelId="{6A0716B6-24DF-4933-BC6F-75566849FDC8}" type="presOf" srcId="{2AC27F20-9FC5-4179-BB14-B57DC0D0F8FD}" destId="{2A1D720A-2F2A-4DF9-8819-2C383AFB8556}" srcOrd="0" destOrd="0" presId="urn:microsoft.com/office/officeart/2005/8/layout/cycle7"/>
    <dgm:cxn modelId="{BBFAAAC3-FBBE-4002-AB3F-50A929669758}" type="presOf" srcId="{449AEDB2-53A4-4A75-BDA5-924AAB611AF9}" destId="{9FBFDD74-EB96-49CF-8722-7444A9189AC8}" srcOrd="0" destOrd="0" presId="urn:microsoft.com/office/officeart/2005/8/layout/cycle7"/>
    <dgm:cxn modelId="{74CA26C5-FA87-400C-A722-25A21A340CD0}" srcId="{2ED9029C-2F2B-442F-8AE2-1E71EEAA7E78}" destId="{DABBA749-E6FD-4D2A-9421-F1A66B6A936D}" srcOrd="0" destOrd="0" parTransId="{5EFD48DC-B980-4D11-8088-8C1C99DB0F50}" sibTransId="{449AEDB2-53A4-4A75-BDA5-924AAB611AF9}"/>
    <dgm:cxn modelId="{24BABE92-EC2E-49D0-88ED-5D334D9CA204}" type="presParOf" srcId="{BF2E0F51-A01D-454C-AE77-0E33FAD362C5}" destId="{8297C9CF-48FF-47E8-A765-81E01D87F553}" srcOrd="0" destOrd="0" presId="urn:microsoft.com/office/officeart/2005/8/layout/cycle7"/>
    <dgm:cxn modelId="{7E75BC87-4972-4A05-A095-ABF37C8769F3}" type="presParOf" srcId="{BF2E0F51-A01D-454C-AE77-0E33FAD362C5}" destId="{9FBFDD74-EB96-49CF-8722-7444A9189AC8}" srcOrd="1" destOrd="0" presId="urn:microsoft.com/office/officeart/2005/8/layout/cycle7"/>
    <dgm:cxn modelId="{0CF4500B-6150-49E6-95A5-BFC902B7247F}" type="presParOf" srcId="{9FBFDD74-EB96-49CF-8722-7444A9189AC8}" destId="{D0C75E74-A797-4A0B-90FE-D12F11FE0810}" srcOrd="0" destOrd="0" presId="urn:microsoft.com/office/officeart/2005/8/layout/cycle7"/>
    <dgm:cxn modelId="{377F50A2-9B38-4E15-BE22-212B96E96556}" type="presParOf" srcId="{BF2E0F51-A01D-454C-AE77-0E33FAD362C5}" destId="{2A1D720A-2F2A-4DF9-8819-2C383AFB8556}" srcOrd="2" destOrd="0" presId="urn:microsoft.com/office/officeart/2005/8/layout/cycle7"/>
    <dgm:cxn modelId="{A07EB7D8-E273-4603-AB8A-1EE199DC8BE3}" type="presParOf" srcId="{BF2E0F51-A01D-454C-AE77-0E33FAD362C5}" destId="{0B085600-2CEE-48BA-94E6-10DE63494B31}" srcOrd="3" destOrd="0" presId="urn:microsoft.com/office/officeart/2005/8/layout/cycle7"/>
    <dgm:cxn modelId="{82E54AED-E226-46D5-9B87-129776C16415}" type="presParOf" srcId="{0B085600-2CEE-48BA-94E6-10DE63494B31}" destId="{F0C4FA02-2C55-43E3-AE72-E3A86E61AABD}" srcOrd="0" destOrd="0" presId="urn:microsoft.com/office/officeart/2005/8/layout/cycle7"/>
    <dgm:cxn modelId="{14B0DD73-428D-4A90-8441-B165E71F7A9F}" type="presParOf" srcId="{BF2E0F51-A01D-454C-AE77-0E33FAD362C5}" destId="{D7041FBE-1A13-4754-AF01-52886A98D680}" srcOrd="4" destOrd="0" presId="urn:microsoft.com/office/officeart/2005/8/layout/cycle7"/>
    <dgm:cxn modelId="{FEC33290-A18D-4E64-894D-66B7AC139ACD}" type="presParOf" srcId="{BF2E0F51-A01D-454C-AE77-0E33FAD362C5}" destId="{E4DEA4B0-64C3-4BA7-8A0F-2CDA2B88727C}" srcOrd="5" destOrd="0" presId="urn:microsoft.com/office/officeart/2005/8/layout/cycle7"/>
    <dgm:cxn modelId="{E3585580-328C-4FE5-A729-1B721D56F894}" type="presParOf" srcId="{E4DEA4B0-64C3-4BA7-8A0F-2CDA2B88727C}" destId="{D1BAB083-C897-4880-A0C6-6B13C184A2B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735F4A-82F1-47D3-BD0D-C137B37F5417}"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4E05935E-652B-4823-A771-053FC247E402}">
      <dgm:prSet phldrT="[Text]" custT="1"/>
      <dgm:spPr/>
      <dgm:t>
        <a:bodyPr/>
        <a:lstStyle/>
        <a:p>
          <a:r>
            <a:rPr lang="en-US" sz="1800" b="1" u="sng" dirty="0"/>
            <a:t>Total Requirements</a:t>
          </a:r>
        </a:p>
      </dgm:t>
    </dgm:pt>
    <dgm:pt modelId="{34371E1A-38E9-4A7E-B1E1-947D9F2D9816}" type="parTrans" cxnId="{E9CD24E8-6BA9-42F6-8EF0-E80D82D128B4}">
      <dgm:prSet/>
      <dgm:spPr/>
      <dgm:t>
        <a:bodyPr/>
        <a:lstStyle/>
        <a:p>
          <a:endParaRPr lang="en-US"/>
        </a:p>
      </dgm:t>
    </dgm:pt>
    <dgm:pt modelId="{AC89D315-58E2-4928-9F69-438A8FF41976}" type="sibTrans" cxnId="{E9CD24E8-6BA9-42F6-8EF0-E80D82D128B4}">
      <dgm:prSet/>
      <dgm:spPr/>
      <dgm:t>
        <a:bodyPr/>
        <a:lstStyle/>
        <a:p>
          <a:endParaRPr lang="en-US"/>
        </a:p>
      </dgm:t>
    </dgm:pt>
    <dgm:pt modelId="{D344F8A7-AD79-4980-BA81-ADBD7204D257}">
      <dgm:prSet phldrT="[Text]" custT="1"/>
      <dgm:spPr/>
      <dgm:t>
        <a:bodyPr/>
        <a:lstStyle/>
        <a:p>
          <a:r>
            <a:rPr lang="en-US" sz="1800" b="1" u="sng" dirty="0"/>
            <a:t>Total Resources</a:t>
          </a:r>
        </a:p>
      </dgm:t>
    </dgm:pt>
    <dgm:pt modelId="{2C89FD66-49AE-48C8-B71C-5D055A61FAA4}" type="parTrans" cxnId="{D6212FE0-BADB-48B4-9C99-228C282F0898}">
      <dgm:prSet/>
      <dgm:spPr/>
      <dgm:t>
        <a:bodyPr/>
        <a:lstStyle/>
        <a:p>
          <a:endParaRPr lang="en-US"/>
        </a:p>
      </dgm:t>
    </dgm:pt>
    <dgm:pt modelId="{9C367CC9-E79F-4F96-87DC-58A9F19C7443}" type="sibTrans" cxnId="{D6212FE0-BADB-48B4-9C99-228C282F0898}">
      <dgm:prSet/>
      <dgm:spPr/>
      <dgm:t>
        <a:bodyPr/>
        <a:lstStyle/>
        <a:p>
          <a:endParaRPr lang="en-US"/>
        </a:p>
      </dgm:t>
    </dgm:pt>
    <dgm:pt modelId="{32EF9658-E228-4646-BCCF-F06F3DD2FF74}">
      <dgm:prSet custT="1"/>
      <dgm:spPr/>
      <dgm:t>
        <a:bodyPr/>
        <a:lstStyle/>
        <a:p>
          <a:r>
            <a:rPr lang="en-US" sz="1600" dirty="0"/>
            <a:t>Appropriations + Cash Reserves</a:t>
          </a:r>
        </a:p>
      </dgm:t>
    </dgm:pt>
    <dgm:pt modelId="{AB94FA19-6971-4483-9DEA-A6D511A09C4A}" type="parTrans" cxnId="{E79A95F5-8D56-4440-8FAE-D9EB43C2B245}">
      <dgm:prSet/>
      <dgm:spPr/>
      <dgm:t>
        <a:bodyPr/>
        <a:lstStyle/>
        <a:p>
          <a:endParaRPr lang="en-US"/>
        </a:p>
      </dgm:t>
    </dgm:pt>
    <dgm:pt modelId="{7A3F3A20-92E4-4870-8C8B-5A3202631F4D}" type="sibTrans" cxnId="{E79A95F5-8D56-4440-8FAE-D9EB43C2B245}">
      <dgm:prSet/>
      <dgm:spPr/>
      <dgm:t>
        <a:bodyPr/>
        <a:lstStyle/>
        <a:p>
          <a:endParaRPr lang="en-US"/>
        </a:p>
      </dgm:t>
    </dgm:pt>
    <dgm:pt modelId="{5325B5E2-3C38-4F16-B60D-2BB982DDCF83}">
      <dgm:prSet custT="1"/>
      <dgm:spPr/>
      <dgm:t>
        <a:bodyPr/>
        <a:lstStyle/>
        <a:p>
          <a:r>
            <a:rPr lang="en-US" sz="1600" dirty="0"/>
            <a:t>Cash Available + Total Revenues</a:t>
          </a:r>
        </a:p>
      </dgm:t>
    </dgm:pt>
    <dgm:pt modelId="{D5DC5C71-C2D6-4B58-9CAF-64C3B0BEFDA3}" type="parTrans" cxnId="{19805693-54FD-4AE9-B642-2FD33A5B998E}">
      <dgm:prSet/>
      <dgm:spPr/>
      <dgm:t>
        <a:bodyPr/>
        <a:lstStyle/>
        <a:p>
          <a:endParaRPr lang="en-US"/>
        </a:p>
      </dgm:t>
    </dgm:pt>
    <dgm:pt modelId="{84D7DC9B-D378-418B-B02D-44C33DE283BE}" type="sibTrans" cxnId="{19805693-54FD-4AE9-B642-2FD33A5B998E}">
      <dgm:prSet/>
      <dgm:spPr/>
      <dgm:t>
        <a:bodyPr/>
        <a:lstStyle/>
        <a:p>
          <a:endParaRPr lang="en-US"/>
        </a:p>
      </dgm:t>
    </dgm:pt>
    <dgm:pt modelId="{1BF905C2-CD1B-4CD9-A994-62B0304B627B}">
      <dgm:prSet custT="1"/>
      <dgm:spPr/>
      <dgm:t>
        <a:bodyPr/>
        <a:lstStyle/>
        <a:p>
          <a:pPr>
            <a:buFont typeface="Wingdings" panose="05000000000000000000" pitchFamily="2" charset="2"/>
            <a:buChar char="Ø"/>
          </a:pPr>
          <a:r>
            <a:rPr lang="en-US" sz="1600" dirty="0"/>
            <a:t>Total Revenues = Non-Tax + Property Tax Revenues</a:t>
          </a:r>
        </a:p>
      </dgm:t>
    </dgm:pt>
    <dgm:pt modelId="{64A18C69-F1D2-45C2-8ABC-1DEB3C2BEDCB}" type="parTrans" cxnId="{E19B83E6-7A57-4E32-A18D-A221488626B5}">
      <dgm:prSet/>
      <dgm:spPr/>
      <dgm:t>
        <a:bodyPr/>
        <a:lstStyle/>
        <a:p>
          <a:endParaRPr lang="en-US"/>
        </a:p>
      </dgm:t>
    </dgm:pt>
    <dgm:pt modelId="{801C797C-1AC2-4B0E-917A-8BE3197BCC83}" type="sibTrans" cxnId="{E19B83E6-7A57-4E32-A18D-A221488626B5}">
      <dgm:prSet/>
      <dgm:spPr/>
      <dgm:t>
        <a:bodyPr/>
        <a:lstStyle/>
        <a:p>
          <a:endParaRPr lang="en-US"/>
        </a:p>
      </dgm:t>
    </dgm:pt>
    <dgm:pt modelId="{D2D6538D-9C83-41E6-A865-E9ADD9937E2B}" type="pres">
      <dgm:prSet presAssocID="{17735F4A-82F1-47D3-BD0D-C137B37F5417}" presName="linear" presStyleCnt="0">
        <dgm:presLayoutVars>
          <dgm:dir/>
          <dgm:animLvl val="lvl"/>
          <dgm:resizeHandles val="exact"/>
        </dgm:presLayoutVars>
      </dgm:prSet>
      <dgm:spPr/>
    </dgm:pt>
    <dgm:pt modelId="{A9041734-C77C-4584-9A57-750101D94FF3}" type="pres">
      <dgm:prSet presAssocID="{4E05935E-652B-4823-A771-053FC247E402}" presName="parentLin" presStyleCnt="0"/>
      <dgm:spPr/>
    </dgm:pt>
    <dgm:pt modelId="{3ACC7B72-CB86-4191-9571-1FF987049FF9}" type="pres">
      <dgm:prSet presAssocID="{4E05935E-652B-4823-A771-053FC247E402}" presName="parentLeftMargin" presStyleLbl="node1" presStyleIdx="0" presStyleCnt="2"/>
      <dgm:spPr/>
    </dgm:pt>
    <dgm:pt modelId="{44E5CB1C-C208-481E-90D3-E9283A53C91E}" type="pres">
      <dgm:prSet presAssocID="{4E05935E-652B-4823-A771-053FC247E402}" presName="parentText" presStyleLbl="node1" presStyleIdx="0" presStyleCnt="2" custScaleY="103252">
        <dgm:presLayoutVars>
          <dgm:chMax val="0"/>
          <dgm:bulletEnabled val="1"/>
        </dgm:presLayoutVars>
      </dgm:prSet>
      <dgm:spPr/>
    </dgm:pt>
    <dgm:pt modelId="{571A657A-E3A9-4340-AAC6-7CB29ABE6A7F}" type="pres">
      <dgm:prSet presAssocID="{4E05935E-652B-4823-A771-053FC247E402}" presName="negativeSpace" presStyleCnt="0"/>
      <dgm:spPr/>
    </dgm:pt>
    <dgm:pt modelId="{BD2E45E3-FE50-4FBD-8211-06EE2F85B59D}" type="pres">
      <dgm:prSet presAssocID="{4E05935E-652B-4823-A771-053FC247E402}" presName="childText" presStyleLbl="conFgAcc1" presStyleIdx="0" presStyleCnt="2" custLinFactNeighborY="-24602">
        <dgm:presLayoutVars>
          <dgm:bulletEnabled val="1"/>
        </dgm:presLayoutVars>
      </dgm:prSet>
      <dgm:spPr/>
    </dgm:pt>
    <dgm:pt modelId="{A48227FD-2694-4E10-B6D2-276628A7A393}" type="pres">
      <dgm:prSet presAssocID="{AC89D315-58E2-4928-9F69-438A8FF41976}" presName="spaceBetweenRectangles" presStyleCnt="0"/>
      <dgm:spPr/>
    </dgm:pt>
    <dgm:pt modelId="{4D5C98E3-6CEE-4202-ADE1-88304F0BC734}" type="pres">
      <dgm:prSet presAssocID="{D344F8A7-AD79-4980-BA81-ADBD7204D257}" presName="parentLin" presStyleCnt="0"/>
      <dgm:spPr/>
    </dgm:pt>
    <dgm:pt modelId="{98C94578-D77E-4CFC-ABE1-AD5D17585C16}" type="pres">
      <dgm:prSet presAssocID="{D344F8A7-AD79-4980-BA81-ADBD7204D257}" presName="parentLeftMargin" presStyleLbl="node1" presStyleIdx="0" presStyleCnt="2"/>
      <dgm:spPr/>
    </dgm:pt>
    <dgm:pt modelId="{13F594C5-59DB-420D-B2CE-3AD3983C8796}" type="pres">
      <dgm:prSet presAssocID="{D344F8A7-AD79-4980-BA81-ADBD7204D257}" presName="parentText" presStyleLbl="node1" presStyleIdx="1" presStyleCnt="2" custScaleY="109326">
        <dgm:presLayoutVars>
          <dgm:chMax val="0"/>
          <dgm:bulletEnabled val="1"/>
        </dgm:presLayoutVars>
      </dgm:prSet>
      <dgm:spPr/>
    </dgm:pt>
    <dgm:pt modelId="{A1FD3B32-B312-4315-9BE0-53750DF009FF}" type="pres">
      <dgm:prSet presAssocID="{D344F8A7-AD79-4980-BA81-ADBD7204D257}" presName="negativeSpace" presStyleCnt="0"/>
      <dgm:spPr/>
    </dgm:pt>
    <dgm:pt modelId="{58C41D41-3A05-473B-86C1-7CE5F7CB46EB}" type="pres">
      <dgm:prSet presAssocID="{D344F8A7-AD79-4980-BA81-ADBD7204D257}" presName="childText" presStyleLbl="conFgAcc1" presStyleIdx="1" presStyleCnt="2">
        <dgm:presLayoutVars>
          <dgm:bulletEnabled val="1"/>
        </dgm:presLayoutVars>
      </dgm:prSet>
      <dgm:spPr/>
    </dgm:pt>
  </dgm:ptLst>
  <dgm:cxnLst>
    <dgm:cxn modelId="{F6FFC200-7415-4BF3-A413-42E24BFA8095}" type="presOf" srcId="{32EF9658-E228-4646-BCCF-F06F3DD2FF74}" destId="{BD2E45E3-FE50-4FBD-8211-06EE2F85B59D}" srcOrd="0" destOrd="0" presId="urn:microsoft.com/office/officeart/2005/8/layout/list1"/>
    <dgm:cxn modelId="{37703009-ACD4-4855-9E69-3C84C70D2A19}" type="presOf" srcId="{4E05935E-652B-4823-A771-053FC247E402}" destId="{44E5CB1C-C208-481E-90D3-E9283A53C91E}" srcOrd="1" destOrd="0" presId="urn:microsoft.com/office/officeart/2005/8/layout/list1"/>
    <dgm:cxn modelId="{6F840E6D-752A-4268-8B3F-4C64DB470D2A}" type="presOf" srcId="{5325B5E2-3C38-4F16-B60D-2BB982DDCF83}" destId="{58C41D41-3A05-473B-86C1-7CE5F7CB46EB}" srcOrd="0" destOrd="0" presId="urn:microsoft.com/office/officeart/2005/8/layout/list1"/>
    <dgm:cxn modelId="{CB9DE651-A865-47AD-937A-E852F20F1D33}" type="presOf" srcId="{17735F4A-82F1-47D3-BD0D-C137B37F5417}" destId="{D2D6538D-9C83-41E6-A865-E9ADD9937E2B}" srcOrd="0" destOrd="0" presId="urn:microsoft.com/office/officeart/2005/8/layout/list1"/>
    <dgm:cxn modelId="{19805693-54FD-4AE9-B642-2FD33A5B998E}" srcId="{D344F8A7-AD79-4980-BA81-ADBD7204D257}" destId="{5325B5E2-3C38-4F16-B60D-2BB982DDCF83}" srcOrd="0" destOrd="0" parTransId="{D5DC5C71-C2D6-4B58-9CAF-64C3B0BEFDA3}" sibTransId="{84D7DC9B-D378-418B-B02D-44C33DE283BE}"/>
    <dgm:cxn modelId="{605D0CA0-1784-45A4-8D46-F0F22B21F4A1}" type="presOf" srcId="{D344F8A7-AD79-4980-BA81-ADBD7204D257}" destId="{98C94578-D77E-4CFC-ABE1-AD5D17585C16}" srcOrd="0" destOrd="0" presId="urn:microsoft.com/office/officeart/2005/8/layout/list1"/>
    <dgm:cxn modelId="{814655C6-21F5-4B87-8441-21540A450ED3}" type="presOf" srcId="{1BF905C2-CD1B-4CD9-A994-62B0304B627B}" destId="{58C41D41-3A05-473B-86C1-7CE5F7CB46EB}" srcOrd="0" destOrd="1" presId="urn:microsoft.com/office/officeart/2005/8/layout/list1"/>
    <dgm:cxn modelId="{28A725D2-2133-4686-9882-68CC46382DBC}" type="presOf" srcId="{D344F8A7-AD79-4980-BA81-ADBD7204D257}" destId="{13F594C5-59DB-420D-B2CE-3AD3983C8796}" srcOrd="1" destOrd="0" presId="urn:microsoft.com/office/officeart/2005/8/layout/list1"/>
    <dgm:cxn modelId="{D6212FE0-BADB-48B4-9C99-228C282F0898}" srcId="{17735F4A-82F1-47D3-BD0D-C137B37F5417}" destId="{D344F8A7-AD79-4980-BA81-ADBD7204D257}" srcOrd="1" destOrd="0" parTransId="{2C89FD66-49AE-48C8-B71C-5D055A61FAA4}" sibTransId="{9C367CC9-E79F-4F96-87DC-58A9F19C7443}"/>
    <dgm:cxn modelId="{E19B83E6-7A57-4E32-A18D-A221488626B5}" srcId="{5325B5E2-3C38-4F16-B60D-2BB982DDCF83}" destId="{1BF905C2-CD1B-4CD9-A994-62B0304B627B}" srcOrd="0" destOrd="0" parTransId="{64A18C69-F1D2-45C2-8ABC-1DEB3C2BEDCB}" sibTransId="{801C797C-1AC2-4B0E-917A-8BE3197BCC83}"/>
    <dgm:cxn modelId="{E9CD24E8-6BA9-42F6-8EF0-E80D82D128B4}" srcId="{17735F4A-82F1-47D3-BD0D-C137B37F5417}" destId="{4E05935E-652B-4823-A771-053FC247E402}" srcOrd="0" destOrd="0" parTransId="{34371E1A-38E9-4A7E-B1E1-947D9F2D9816}" sibTransId="{AC89D315-58E2-4928-9F69-438A8FF41976}"/>
    <dgm:cxn modelId="{E79A95F5-8D56-4440-8FAE-D9EB43C2B245}" srcId="{4E05935E-652B-4823-A771-053FC247E402}" destId="{32EF9658-E228-4646-BCCF-F06F3DD2FF74}" srcOrd="0" destOrd="0" parTransId="{AB94FA19-6971-4483-9DEA-A6D511A09C4A}" sibTransId="{7A3F3A20-92E4-4870-8C8B-5A3202631F4D}"/>
    <dgm:cxn modelId="{0234B7FB-AE29-43E6-9C01-0F0C11AB6118}" type="presOf" srcId="{4E05935E-652B-4823-A771-053FC247E402}" destId="{3ACC7B72-CB86-4191-9571-1FF987049FF9}" srcOrd="0" destOrd="0" presId="urn:microsoft.com/office/officeart/2005/8/layout/list1"/>
    <dgm:cxn modelId="{CF427E4C-772A-4FBA-9AFE-0A3FB8FA9F7B}" type="presParOf" srcId="{D2D6538D-9C83-41E6-A865-E9ADD9937E2B}" destId="{A9041734-C77C-4584-9A57-750101D94FF3}" srcOrd="0" destOrd="0" presId="urn:microsoft.com/office/officeart/2005/8/layout/list1"/>
    <dgm:cxn modelId="{1D5F5CC8-6EAF-4767-B250-0C8478B988D9}" type="presParOf" srcId="{A9041734-C77C-4584-9A57-750101D94FF3}" destId="{3ACC7B72-CB86-4191-9571-1FF987049FF9}" srcOrd="0" destOrd="0" presId="urn:microsoft.com/office/officeart/2005/8/layout/list1"/>
    <dgm:cxn modelId="{A1E20F71-343A-46B6-ADD6-1181E01BF207}" type="presParOf" srcId="{A9041734-C77C-4584-9A57-750101D94FF3}" destId="{44E5CB1C-C208-481E-90D3-E9283A53C91E}" srcOrd="1" destOrd="0" presId="urn:microsoft.com/office/officeart/2005/8/layout/list1"/>
    <dgm:cxn modelId="{CA789A0A-B3F3-4BFF-A2B9-EA64BB446C59}" type="presParOf" srcId="{D2D6538D-9C83-41E6-A865-E9ADD9937E2B}" destId="{571A657A-E3A9-4340-AAC6-7CB29ABE6A7F}" srcOrd="1" destOrd="0" presId="urn:microsoft.com/office/officeart/2005/8/layout/list1"/>
    <dgm:cxn modelId="{C7B9ECA4-64ED-4F05-93EB-33A820722D73}" type="presParOf" srcId="{D2D6538D-9C83-41E6-A865-E9ADD9937E2B}" destId="{BD2E45E3-FE50-4FBD-8211-06EE2F85B59D}" srcOrd="2" destOrd="0" presId="urn:microsoft.com/office/officeart/2005/8/layout/list1"/>
    <dgm:cxn modelId="{A4D04F52-666C-4767-B6F9-C21074EB03EB}" type="presParOf" srcId="{D2D6538D-9C83-41E6-A865-E9ADD9937E2B}" destId="{A48227FD-2694-4E10-B6D2-276628A7A393}" srcOrd="3" destOrd="0" presId="urn:microsoft.com/office/officeart/2005/8/layout/list1"/>
    <dgm:cxn modelId="{6BAD9836-7E7D-4C52-9930-03B3F8C62B87}" type="presParOf" srcId="{D2D6538D-9C83-41E6-A865-E9ADD9937E2B}" destId="{4D5C98E3-6CEE-4202-ADE1-88304F0BC734}" srcOrd="4" destOrd="0" presId="urn:microsoft.com/office/officeart/2005/8/layout/list1"/>
    <dgm:cxn modelId="{5F0E8132-9689-4320-9A2C-8493D99A8890}" type="presParOf" srcId="{4D5C98E3-6CEE-4202-ADE1-88304F0BC734}" destId="{98C94578-D77E-4CFC-ABE1-AD5D17585C16}" srcOrd="0" destOrd="0" presId="urn:microsoft.com/office/officeart/2005/8/layout/list1"/>
    <dgm:cxn modelId="{AACB6B0B-F488-406E-B903-961695FA4D61}" type="presParOf" srcId="{4D5C98E3-6CEE-4202-ADE1-88304F0BC734}" destId="{13F594C5-59DB-420D-B2CE-3AD3983C8796}" srcOrd="1" destOrd="0" presId="urn:microsoft.com/office/officeart/2005/8/layout/list1"/>
    <dgm:cxn modelId="{475D110D-6FE3-4EBB-ABDB-70F5DB080E86}" type="presParOf" srcId="{D2D6538D-9C83-41E6-A865-E9ADD9937E2B}" destId="{A1FD3B32-B312-4315-9BE0-53750DF009FF}" srcOrd="5" destOrd="0" presId="urn:microsoft.com/office/officeart/2005/8/layout/list1"/>
    <dgm:cxn modelId="{07993846-1AA5-4AD9-A690-C50CB748F752}" type="presParOf" srcId="{D2D6538D-9C83-41E6-A865-E9ADD9937E2B}" destId="{58C41D41-3A05-473B-86C1-7CE5F7CB46EB}"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CA3FB5-EC2E-4983-8D64-5D4723B0D339}" type="doc">
      <dgm:prSet loTypeId="urn:microsoft.com/office/officeart/2005/8/layout/chevron2" loCatId="list" qsTypeId="urn:microsoft.com/office/officeart/2005/8/quickstyle/3d1" qsCatId="3D" csTypeId="urn:microsoft.com/office/officeart/2005/8/colors/accent0_3" csCatId="mainScheme" phldr="1"/>
      <dgm:spPr/>
      <dgm:t>
        <a:bodyPr/>
        <a:lstStyle/>
        <a:p>
          <a:endParaRPr lang="en-US"/>
        </a:p>
      </dgm:t>
    </dgm:pt>
    <dgm:pt modelId="{3DE8CA39-333E-4904-8E28-A954B17A6F6B}">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a:lstStyle/>
        <a:p>
          <a:pPr algn="l">
            <a:buFontTx/>
            <a:buNone/>
          </a:pPr>
          <a:r>
            <a:rPr lang="en-US" sz="1600" b="1" i="0" u="none" dirty="0">
              <a:solidFill>
                <a:schemeClr val="tx2"/>
              </a:solidFill>
              <a:latin typeface="+mn-lt"/>
            </a:rPr>
            <a:t>15-10-202(1).  Certification of taxable values</a:t>
          </a:r>
          <a:r>
            <a:rPr lang="en-US" sz="1600" b="0" i="0" u="none" dirty="0">
              <a:solidFill>
                <a:schemeClr val="tx2"/>
              </a:solidFill>
              <a:latin typeface="+mn-lt"/>
            </a:rPr>
            <a:t>. by the first Monday in August, the department of revenue shall certify to each taxing authority the total taxable value within the jurisdiction of the taxing authority.</a:t>
          </a:r>
          <a:endParaRPr lang="en-US" sz="1600" dirty="0">
            <a:solidFill>
              <a:srgbClr val="0E035D"/>
            </a:solidFill>
            <a:latin typeface="+mn-lt"/>
          </a:endParaRPr>
        </a:p>
      </dgm:t>
    </dgm:pt>
    <dgm:pt modelId="{38578C08-C05C-49F1-AE10-943C27F77570}" type="parTrans" cxnId="{C8FFD080-7186-4168-BCEE-F9CDA4818DF8}">
      <dgm:prSet/>
      <dgm:spPr/>
      <dgm:t>
        <a:bodyPr/>
        <a:lstStyle/>
        <a:p>
          <a:endParaRPr lang="en-US"/>
        </a:p>
      </dgm:t>
    </dgm:pt>
    <dgm:pt modelId="{102DA166-0408-435C-A1D0-3FF03B3446B8}" type="sibTrans" cxnId="{C8FFD080-7186-4168-BCEE-F9CDA4818DF8}">
      <dgm:prSet/>
      <dgm:spPr/>
      <dgm:t>
        <a:bodyPr/>
        <a:lstStyle/>
        <a:p>
          <a:endParaRPr lang="en-US"/>
        </a:p>
      </dgm:t>
    </dgm:pt>
    <dgm:pt modelId="{0E8D7766-A7C2-4B6D-B261-E66309F92C15}">
      <dgm:prSet phldrT="[Text]" custT="1"/>
      <dgm:spPr/>
      <dgm:t>
        <a:bodyPr lIns="0" tIns="548640" rIns="0" bIns="0" anchor="b" anchorCtr="0"/>
        <a:lstStyle/>
        <a:p>
          <a:r>
            <a:rPr lang="en-US" sz="2400" dirty="0">
              <a:latin typeface="Franklin Gothic Medium Cond" pitchFamily="34" charset="0"/>
            </a:rPr>
            <a:t>Three</a:t>
          </a:r>
        </a:p>
      </dgm:t>
    </dgm:pt>
    <dgm:pt modelId="{78B99D9E-1A0A-4505-A65C-DE12A163E06B}" type="parTrans" cxnId="{3AE64DEB-9B84-4914-93F7-A0BB85E908E9}">
      <dgm:prSet/>
      <dgm:spPr/>
      <dgm:t>
        <a:bodyPr/>
        <a:lstStyle/>
        <a:p>
          <a:endParaRPr lang="en-US"/>
        </a:p>
      </dgm:t>
    </dgm:pt>
    <dgm:pt modelId="{B86DBCFF-14DA-45C9-A879-B6305D7AF8F7}" type="sibTrans" cxnId="{3AE64DEB-9B84-4914-93F7-A0BB85E908E9}">
      <dgm:prSet/>
      <dgm:spPr/>
      <dgm:t>
        <a:bodyPr/>
        <a:lstStyle/>
        <a:p>
          <a:endParaRPr lang="en-US"/>
        </a:p>
      </dgm:t>
    </dgm:pt>
    <dgm:pt modelId="{0C991EA5-D1FC-49A2-8FA4-5DDEC9ABE42B}">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a:lstStyle/>
        <a:p>
          <a:pPr>
            <a:buFontTx/>
            <a:buNone/>
          </a:pPr>
          <a:r>
            <a:rPr lang="en-US" sz="1600" b="1" i="0" u="none" dirty="0">
              <a:solidFill>
                <a:schemeClr val="tx2"/>
              </a:solidFill>
            </a:rPr>
            <a:t>15-10-305(1)(a) </a:t>
          </a:r>
          <a:r>
            <a:rPr lang="en-US" sz="1600" b="0" i="0" u="none" dirty="0">
              <a:solidFill>
                <a:schemeClr val="tx2"/>
              </a:solidFill>
            </a:rPr>
            <a:t>The county clerk and recorder shall by the second Monday in September or within 30 calendar days after receiving certified taxable values notify the department of the number of mills needed to be levied for each taxing jurisdiction in the county. </a:t>
          </a:r>
          <a:endParaRPr lang="en-US" sz="1600" b="0" i="0" u="none" dirty="0">
            <a:solidFill>
              <a:schemeClr val="tx2"/>
            </a:solidFill>
            <a:latin typeface="+mn-lt"/>
          </a:endParaRPr>
        </a:p>
      </dgm:t>
    </dgm:pt>
    <dgm:pt modelId="{08D6330A-A696-4E28-8C96-F259A953EA45}" type="parTrans" cxnId="{50850331-AC2F-47DB-8BA8-35C9C2F8D0BC}">
      <dgm:prSet/>
      <dgm:spPr/>
      <dgm:t>
        <a:bodyPr/>
        <a:lstStyle/>
        <a:p>
          <a:endParaRPr lang="en-US"/>
        </a:p>
      </dgm:t>
    </dgm:pt>
    <dgm:pt modelId="{CAAAA1E3-4D19-4EF1-8B47-52348541F1FE}" type="sibTrans" cxnId="{50850331-AC2F-47DB-8BA8-35C9C2F8D0BC}">
      <dgm:prSet/>
      <dgm:spPr/>
      <dgm:t>
        <a:bodyPr/>
        <a:lstStyle/>
        <a:p>
          <a:endParaRPr lang="en-US"/>
        </a:p>
      </dgm:t>
    </dgm:pt>
    <dgm:pt modelId="{8BC5B113-A5FA-4C53-89D3-FD6D495EDF97}">
      <dgm:prSet phldrT="[Text]" custT="1"/>
      <dgm:spPr/>
      <dgm:t>
        <a:bodyPr lIns="0" tIns="548640" rIns="0" bIns="0" anchor="b" anchorCtr="0"/>
        <a:lstStyle/>
        <a:p>
          <a:r>
            <a:rPr lang="en-US" sz="2400" dirty="0">
              <a:latin typeface="Franklin Gothic Medium Cond" pitchFamily="34" charset="0"/>
            </a:rPr>
            <a:t>Four</a:t>
          </a:r>
        </a:p>
      </dgm:t>
    </dgm:pt>
    <dgm:pt modelId="{B48A5EEB-5E07-4BE0-8F6B-CB82495F971F}" type="sibTrans" cxnId="{ADFF4E7B-256E-4A2C-9D59-A1AA5E5DD543}">
      <dgm:prSet/>
      <dgm:spPr/>
      <dgm:t>
        <a:bodyPr/>
        <a:lstStyle/>
        <a:p>
          <a:endParaRPr lang="en-US"/>
        </a:p>
      </dgm:t>
    </dgm:pt>
    <dgm:pt modelId="{185C4401-63EE-4E93-8C00-3F3B50F3998F}" type="parTrans" cxnId="{ADFF4E7B-256E-4A2C-9D59-A1AA5E5DD543}">
      <dgm:prSet/>
      <dgm:spPr/>
      <dgm:t>
        <a:bodyPr/>
        <a:lstStyle/>
        <a:p>
          <a:endParaRPr lang="en-US"/>
        </a:p>
      </dgm:t>
    </dgm:pt>
    <dgm:pt modelId="{A9218C68-2F7B-4994-92DA-0304A9956852}">
      <dgm:prSet phldrT="[Text]" custT="1"/>
      <dgm:spPr/>
      <dgm:t>
        <a:bodyPr lIns="0" tIns="548640" rIns="0" bIns="0" anchor="b" anchorCtr="0"/>
        <a:lstStyle/>
        <a:p>
          <a:r>
            <a:rPr lang="en-US" sz="2400" dirty="0">
              <a:latin typeface="Franklin Gothic Medium Cond" pitchFamily="34" charset="0"/>
            </a:rPr>
            <a:t>Two</a:t>
          </a:r>
        </a:p>
      </dgm:t>
    </dgm:pt>
    <dgm:pt modelId="{F23F837F-FD21-4B4E-A5F8-3AD2C99B7E67}" type="sibTrans" cxnId="{1AF362C0-86BD-4AAC-9AF9-B398702EE003}">
      <dgm:prSet/>
      <dgm:spPr/>
      <dgm:t>
        <a:bodyPr/>
        <a:lstStyle/>
        <a:p>
          <a:endParaRPr lang="en-US"/>
        </a:p>
      </dgm:t>
    </dgm:pt>
    <dgm:pt modelId="{834AB8F0-4A9A-4DB6-9A4D-69A35E4E9247}" type="parTrans" cxnId="{1AF362C0-86BD-4AAC-9AF9-B398702EE003}">
      <dgm:prSet/>
      <dgm:spPr/>
      <dgm:t>
        <a:bodyPr/>
        <a:lstStyle/>
        <a:p>
          <a:endParaRPr lang="en-US"/>
        </a:p>
      </dgm:t>
    </dgm:pt>
    <dgm:pt modelId="{AB0B83C5-FB89-4DEC-9039-9960545FAAFC}">
      <dgm:prSet phldrT="[Text]" custT="1"/>
      <dgm:spPr/>
      <dgm:t>
        <a:bodyPr lIns="0" tIns="548640" rIns="0" bIns="0" anchor="b" anchorCtr="0"/>
        <a:lstStyle/>
        <a:p>
          <a:r>
            <a:rPr lang="en-US" sz="2400" dirty="0">
              <a:latin typeface="Franklin Gothic Medium Cond" pitchFamily="34" charset="0"/>
            </a:rPr>
            <a:t>One</a:t>
          </a:r>
        </a:p>
      </dgm:t>
    </dgm:pt>
    <dgm:pt modelId="{0481E9B4-5897-4277-A3CD-9E8AC8BA9C21}" type="sibTrans" cxnId="{138FA0F0-3A8A-489D-8888-3468BC9B23C0}">
      <dgm:prSet/>
      <dgm:spPr/>
      <dgm:t>
        <a:bodyPr/>
        <a:lstStyle/>
        <a:p>
          <a:endParaRPr lang="en-US"/>
        </a:p>
      </dgm:t>
    </dgm:pt>
    <dgm:pt modelId="{B58D2977-61F0-4289-9161-9B0B2599E20F}" type="parTrans" cxnId="{138FA0F0-3A8A-489D-8888-3468BC9B23C0}">
      <dgm:prSet/>
      <dgm:spPr/>
      <dgm:t>
        <a:bodyPr/>
        <a:lstStyle/>
        <a:p>
          <a:endParaRPr lang="en-US"/>
        </a:p>
      </dgm:t>
    </dgm:pt>
    <dgm:pt modelId="{3DD23488-3516-44CC-8D1A-F59B83043D10}">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lIns="0" tIns="548640" rIns="0" bIns="0" anchor="b" anchorCtr="0">
          <a:sp3d/>
        </a:bodyPr>
        <a:lstStyle/>
        <a:p>
          <a:pPr>
            <a:buFontTx/>
            <a:buNone/>
          </a:pPr>
          <a:r>
            <a:rPr lang="en-US" sz="1600" b="1" i="0" u="none" dirty="0">
              <a:solidFill>
                <a:schemeClr val="tx2"/>
              </a:solidFill>
              <a:effectLst/>
              <a:latin typeface="+mn-lt"/>
            </a:rPr>
            <a:t>   Preliminary budget phase </a:t>
          </a:r>
          <a:r>
            <a:rPr lang="en-US" sz="1600" b="0" i="0" u="none" dirty="0">
              <a:solidFill>
                <a:schemeClr val="tx2"/>
              </a:solidFill>
              <a:effectLst/>
              <a:latin typeface="+mn-lt"/>
            </a:rPr>
            <a:t>up to the later of the first Thursday after the</a:t>
          </a:r>
          <a:endParaRPr lang="en-US" sz="1800" dirty="0">
            <a:solidFill>
              <a:srgbClr val="0E035D"/>
            </a:solidFill>
            <a:latin typeface="Franklin Gothic Medium Cond" pitchFamily="34" charset="0"/>
          </a:endParaRPr>
        </a:p>
      </dgm:t>
    </dgm:pt>
    <dgm:pt modelId="{5CE71B60-F538-493A-B72F-8127C05E9D2B}" type="sibTrans" cxnId="{A3D9844E-4C14-42BE-8251-D5B2B5107DA4}">
      <dgm:prSet/>
      <dgm:spPr/>
      <dgm:t>
        <a:bodyPr/>
        <a:lstStyle/>
        <a:p>
          <a:endParaRPr lang="en-US"/>
        </a:p>
      </dgm:t>
    </dgm:pt>
    <dgm:pt modelId="{39950CCF-8A46-49E8-97D5-375D5DC4A303}" type="parTrans" cxnId="{A3D9844E-4C14-42BE-8251-D5B2B5107DA4}">
      <dgm:prSet/>
      <dgm:spPr/>
      <dgm:t>
        <a:bodyPr/>
        <a:lstStyle/>
        <a:p>
          <a:endParaRPr lang="en-US"/>
        </a:p>
      </dgm:t>
    </dgm:pt>
    <dgm:pt modelId="{E2F2DF9E-67B2-4624-B565-A92BF766AFA4}">
      <dgm:prSet phldrT="[Text]" custT="1">
        <dgm:style>
          <a:lnRef idx="1">
            <a:schemeClr val="dk1"/>
          </a:lnRef>
          <a:fillRef idx="2">
            <a:schemeClr val="dk1"/>
          </a:fillRef>
          <a:effectRef idx="1">
            <a:schemeClr val="dk1"/>
          </a:effectRef>
          <a:fontRef idx="minor">
            <a:schemeClr val="dk1"/>
          </a:fontRef>
        </dgm:style>
      </dgm:prSet>
      <dgm:spPr>
        <a:solidFill>
          <a:srgbClr val="395E78">
            <a:hueOff val="0"/>
            <a:satOff val="0"/>
            <a:lumOff val="0"/>
            <a:alphaOff val="0"/>
          </a:srgbClr>
        </a:solidFill>
        <a:ln w="12700" cap="flat" cmpd="sng" algn="ctr">
          <a:solidFill>
            <a:srgbClr val="395E78">
              <a:hueOff val="0"/>
              <a:satOff val="0"/>
              <a:lumOff val="0"/>
              <a:alphaOff val="0"/>
            </a:srgb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gm:spPr>
      <dgm:t>
        <a:bodyPr spcFirstLastPara="0" vert="horz" wrap="square" lIns="0" tIns="548640" rIns="0" bIns="0" numCol="1" spcCol="1270" anchor="b" anchorCtr="0"/>
        <a:lstStyle/>
        <a:p>
          <a:pPr marL="0" lvl="0" indent="0" algn="ctr" defTabSz="1244600">
            <a:lnSpc>
              <a:spcPct val="90000"/>
            </a:lnSpc>
            <a:spcBef>
              <a:spcPct val="0"/>
            </a:spcBef>
            <a:spcAft>
              <a:spcPct val="35000"/>
            </a:spcAft>
            <a:buFontTx/>
            <a:buNone/>
          </a:pPr>
          <a:r>
            <a:rPr lang="en-US" sz="2400" kern="1200" dirty="0">
              <a:solidFill>
                <a:srgbClr val="FFFFFF"/>
              </a:solidFill>
              <a:latin typeface="Franklin Gothic Medium Cond" pitchFamily="34" charset="0"/>
              <a:ea typeface="+mn-ea"/>
              <a:cs typeface="+mn-cs"/>
            </a:rPr>
            <a:t>Five</a:t>
          </a:r>
        </a:p>
      </dgm:t>
    </dgm:pt>
    <dgm:pt modelId="{67864E6C-C967-46D2-959F-77BBCFE091EF}" type="parTrans" cxnId="{4F067845-7ED3-4CDE-863F-EB6675C59A98}">
      <dgm:prSet/>
      <dgm:spPr/>
      <dgm:t>
        <a:bodyPr/>
        <a:lstStyle/>
        <a:p>
          <a:endParaRPr lang="en-US"/>
        </a:p>
      </dgm:t>
    </dgm:pt>
    <dgm:pt modelId="{849AFE86-8B99-4F6B-9148-1B2D92932548}" type="sibTrans" cxnId="{4F067845-7ED3-4CDE-863F-EB6675C59A98}">
      <dgm:prSet/>
      <dgm:spPr/>
      <dgm:t>
        <a:bodyPr/>
        <a:lstStyle/>
        <a:p>
          <a:endParaRPr lang="en-US"/>
        </a:p>
      </dgm:t>
    </dgm:pt>
    <dgm:pt modelId="{EBDC38AC-0648-4B42-A437-F3A6B85381BC}">
      <dgm:prSe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a:effectLst/>
        <a:scene3d>
          <a:camera prst="orthographicFront"/>
          <a:lightRig rig="flat" dir="t"/>
        </a:scene3d>
      </dgm:spPr>
      <dgm:t>
        <a:bodyPr/>
        <a:lstStyle/>
        <a:p>
          <a:pPr>
            <a:buFontTx/>
            <a:buNone/>
          </a:pPr>
          <a:r>
            <a:rPr lang="en-US" sz="1600" b="1" u="none" dirty="0">
              <a:solidFill>
                <a:schemeClr val="tx2"/>
              </a:solidFill>
            </a:rPr>
            <a:t>7-6-4003 (</a:t>
          </a:r>
          <a:r>
            <a:rPr lang="en-US" sz="1600" b="0" u="none" dirty="0">
              <a:solidFill>
                <a:schemeClr val="tx2"/>
              </a:solidFill>
            </a:rPr>
            <a:t>1) Submit</a:t>
          </a:r>
          <a:r>
            <a:rPr lang="en-US" sz="1600" dirty="0">
              <a:solidFill>
                <a:schemeClr val="tx2"/>
              </a:solidFill>
            </a:rPr>
            <a:t> copy of the final budget together with a statement of tax levies to the department of administration by the later of </a:t>
          </a:r>
          <a:r>
            <a:rPr lang="en-US" sz="1600" b="1" dirty="0">
              <a:solidFill>
                <a:schemeClr val="tx2"/>
              </a:solidFill>
            </a:rPr>
            <a:t>October 1 or 60 days after receipt of taxable values</a:t>
          </a:r>
          <a:r>
            <a:rPr lang="en-US" sz="1600" dirty="0">
              <a:solidFill>
                <a:schemeClr val="tx2"/>
              </a:solidFill>
            </a:rPr>
            <a:t>…</a:t>
          </a:r>
        </a:p>
      </dgm:t>
    </dgm:pt>
    <dgm:pt modelId="{8B3A1924-BF4F-4457-BCF0-BC6406811AF7}" type="parTrans" cxnId="{12F3D7B3-58BE-41BC-AE16-4DF9D4C69AFC}">
      <dgm:prSet/>
      <dgm:spPr/>
      <dgm:t>
        <a:bodyPr/>
        <a:lstStyle/>
        <a:p>
          <a:endParaRPr lang="en-US"/>
        </a:p>
      </dgm:t>
    </dgm:pt>
    <dgm:pt modelId="{846E6DE5-35D3-48F0-9E8C-3ABB15FAD91E}" type="sibTrans" cxnId="{12F3D7B3-58BE-41BC-AE16-4DF9D4C69AFC}">
      <dgm:prSet/>
      <dgm:spPr/>
      <dgm:t>
        <a:bodyPr/>
        <a:lstStyle/>
        <a:p>
          <a:endParaRPr lang="en-US"/>
        </a:p>
      </dgm:t>
    </dgm:pt>
    <dgm:pt modelId="{8194BC40-AF45-4E52-9F96-65ABCF96DF0C}">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a:lstStyle/>
        <a:p>
          <a:pPr>
            <a:buFontTx/>
            <a:buNone/>
          </a:pPr>
          <a:r>
            <a:rPr lang="en-US" sz="1600" b="1" i="0" u="none" dirty="0">
              <a:solidFill>
                <a:schemeClr val="tx2"/>
              </a:solidFill>
            </a:rPr>
            <a:t>7-6-4024(3)</a:t>
          </a:r>
          <a:r>
            <a:rPr lang="en-US" sz="1600" b="0" i="0" u="none" dirty="0">
              <a:solidFill>
                <a:schemeClr val="tx2"/>
              </a:solidFill>
            </a:rPr>
            <a:t> </a:t>
          </a:r>
          <a:r>
            <a:rPr lang="en-US" sz="1600" b="1" i="0" u="none" dirty="0">
              <a:solidFill>
                <a:schemeClr val="tx2"/>
              </a:solidFill>
            </a:rPr>
            <a:t>Final budget resolution</a:t>
          </a:r>
          <a:endParaRPr lang="en-US" sz="1600" b="1" i="0" u="none" dirty="0">
            <a:solidFill>
              <a:schemeClr val="tx2"/>
            </a:solidFill>
            <a:latin typeface="+mn-lt"/>
          </a:endParaRPr>
        </a:p>
      </dgm:t>
    </dgm:pt>
    <dgm:pt modelId="{C4440606-2731-47D7-A483-47C3760D0A9F}" type="sibTrans" cxnId="{16A5F238-D9B3-471C-8C56-13C203FD49DD}">
      <dgm:prSet/>
      <dgm:spPr/>
      <dgm:t>
        <a:bodyPr/>
        <a:lstStyle/>
        <a:p>
          <a:endParaRPr lang="en-US"/>
        </a:p>
      </dgm:t>
    </dgm:pt>
    <dgm:pt modelId="{2767DFEE-F471-4340-8B6E-F9213DB86CB7}" type="parTrans" cxnId="{16A5F238-D9B3-471C-8C56-13C203FD49DD}">
      <dgm:prSet/>
      <dgm:spPr/>
      <dgm:t>
        <a:bodyPr/>
        <a:lstStyle/>
        <a:p>
          <a:endParaRPr lang="en-US"/>
        </a:p>
      </dgm:t>
    </dgm:pt>
    <dgm:pt modelId="{9B7D9307-4DEA-4EF7-A0FD-2CE91F70945C}">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a:lstStyle/>
        <a:p>
          <a:pPr>
            <a:buFontTx/>
            <a:buNone/>
          </a:pPr>
          <a:r>
            <a:rPr lang="en-US" sz="1600" b="1" i="0" u="none" dirty="0">
              <a:solidFill>
                <a:schemeClr val="tx2"/>
              </a:solidFill>
            </a:rPr>
            <a:t>7-6-4036 Fixing tax levy</a:t>
          </a:r>
          <a:endParaRPr lang="en-US" sz="1600" b="1" i="0" u="none" dirty="0">
            <a:solidFill>
              <a:schemeClr val="tx2"/>
            </a:solidFill>
            <a:latin typeface="+mn-lt"/>
          </a:endParaRPr>
        </a:p>
      </dgm:t>
    </dgm:pt>
    <dgm:pt modelId="{85830C5D-E18B-4DF0-9DE9-A254A4C4801E}" type="parTrans" cxnId="{D844FDE2-0B34-4478-B56D-1620F6AA6484}">
      <dgm:prSet/>
      <dgm:spPr/>
      <dgm:t>
        <a:bodyPr/>
        <a:lstStyle/>
        <a:p>
          <a:endParaRPr lang="en-US"/>
        </a:p>
      </dgm:t>
    </dgm:pt>
    <dgm:pt modelId="{85AAA437-EF67-41F0-9E8B-F05F7A2813F4}" type="sibTrans" cxnId="{D844FDE2-0B34-4478-B56D-1620F6AA6484}">
      <dgm:prSet/>
      <dgm:spPr/>
      <dgm:t>
        <a:bodyPr/>
        <a:lstStyle/>
        <a:p>
          <a:endParaRPr lang="en-US"/>
        </a:p>
      </dgm:t>
    </dgm:pt>
    <dgm:pt modelId="{4BE640AC-6B32-44C2-9FDB-16E4D537D34C}">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a:lstStyle/>
        <a:p>
          <a:pPr>
            <a:buFontTx/>
            <a:buNone/>
          </a:pPr>
          <a:r>
            <a:rPr lang="en-US" sz="1600" b="0" i="0" u="none" dirty="0">
              <a:solidFill>
                <a:schemeClr val="tx2"/>
              </a:solidFill>
            </a:rPr>
            <a:t>    by the later of the first Thursday after the first Tuesday in September or within 30 calendar days of receiving certified taxable values. </a:t>
          </a:r>
          <a:endParaRPr lang="en-US" sz="1600" b="0" i="0" u="none" dirty="0">
            <a:solidFill>
              <a:schemeClr val="tx2"/>
            </a:solidFill>
            <a:latin typeface="+mn-lt"/>
          </a:endParaRPr>
        </a:p>
      </dgm:t>
    </dgm:pt>
    <dgm:pt modelId="{0FBAAAFC-FC8B-48E8-B161-89CC79D5B58C}" type="parTrans" cxnId="{44D84605-43F3-4D2B-A935-3FC04E6B0CD4}">
      <dgm:prSet/>
      <dgm:spPr/>
      <dgm:t>
        <a:bodyPr/>
        <a:lstStyle/>
        <a:p>
          <a:endParaRPr lang="en-US"/>
        </a:p>
      </dgm:t>
    </dgm:pt>
    <dgm:pt modelId="{3DA12A14-9BD6-4E29-823B-507392081524}" type="sibTrans" cxnId="{44D84605-43F3-4D2B-A935-3FC04E6B0CD4}">
      <dgm:prSet/>
      <dgm:spPr/>
      <dgm:t>
        <a:bodyPr/>
        <a:lstStyle/>
        <a:p>
          <a:endParaRPr lang="en-US"/>
        </a:p>
      </dgm:t>
    </dgm:pt>
    <dgm:pt modelId="{F01E3508-AC59-4306-A520-372AB6DE7D6B}">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lIns="0" tIns="548640" rIns="0" bIns="0" anchor="b" anchorCtr="0">
          <a:sp3d/>
        </a:bodyPr>
        <a:lstStyle/>
        <a:p>
          <a:pPr>
            <a:buFontTx/>
            <a:buNone/>
          </a:pPr>
          <a:r>
            <a:rPr lang="en-US" sz="1600" b="0" i="0" u="none" dirty="0">
              <a:solidFill>
                <a:schemeClr val="tx2"/>
              </a:solidFill>
              <a:effectLst/>
              <a:latin typeface="+mn-lt"/>
            </a:rPr>
            <a:t>      first Tuesday in September or within 30 calendar days of receiving</a:t>
          </a:r>
          <a:endParaRPr lang="en-US" sz="1800" dirty="0">
            <a:solidFill>
              <a:srgbClr val="0E035D"/>
            </a:solidFill>
            <a:latin typeface="Franklin Gothic Medium Cond" pitchFamily="34" charset="0"/>
          </a:endParaRPr>
        </a:p>
      </dgm:t>
    </dgm:pt>
    <dgm:pt modelId="{7C67FC7B-5FE0-4645-82E0-59A3739827CE}" type="parTrans" cxnId="{947B3787-70CE-4701-9737-DB477608F5FD}">
      <dgm:prSet/>
      <dgm:spPr/>
      <dgm:t>
        <a:bodyPr/>
        <a:lstStyle/>
        <a:p>
          <a:endParaRPr lang="en-US"/>
        </a:p>
      </dgm:t>
    </dgm:pt>
    <dgm:pt modelId="{674344FB-CB8A-47D3-A6C6-BF8B83F52348}" type="sibTrans" cxnId="{947B3787-70CE-4701-9737-DB477608F5FD}">
      <dgm:prSet/>
      <dgm:spPr/>
      <dgm:t>
        <a:bodyPr/>
        <a:lstStyle/>
        <a:p>
          <a:endParaRPr lang="en-US"/>
        </a:p>
      </dgm:t>
    </dgm:pt>
    <dgm:pt modelId="{9764A19C-C638-44C2-B024-13BD95CDEAF5}">
      <dgm:prSet phldrT="[Text]" custT="1">
        <dgm:style>
          <a:lnRef idx="1">
            <a:schemeClr val="dk1"/>
          </a:lnRef>
          <a:fillRef idx="2">
            <a:schemeClr val="dk1"/>
          </a:fillRef>
          <a:effectRef idx="1">
            <a:schemeClr val="dk1"/>
          </a:effectRef>
          <a:fontRef idx="minor">
            <a:schemeClr val="dk1"/>
          </a:fontRef>
        </dgm:style>
      </dgm:prSet>
      <dgm:spPr>
        <a:noFill/>
        <a:ln>
          <a:solidFill>
            <a:schemeClr val="accent3">
              <a:lumMod val="75000"/>
            </a:schemeClr>
          </a:solidFill>
        </a:ln>
      </dgm:spPr>
      <dgm:t>
        <a:bodyPr lIns="0" tIns="548640" rIns="0" bIns="0" anchor="b" anchorCtr="0">
          <a:sp3d/>
        </a:bodyPr>
        <a:lstStyle/>
        <a:p>
          <a:pPr>
            <a:buFontTx/>
            <a:buNone/>
          </a:pPr>
          <a:r>
            <a:rPr lang="en-US" sz="1600" b="0" i="0" u="none" dirty="0">
              <a:solidFill>
                <a:schemeClr val="tx2"/>
              </a:solidFill>
              <a:effectLst/>
              <a:latin typeface="+mn-lt"/>
            </a:rPr>
            <a:t>      certified taxable values. </a:t>
          </a:r>
          <a:endParaRPr lang="en-US" sz="1800" dirty="0">
            <a:solidFill>
              <a:srgbClr val="0E035D"/>
            </a:solidFill>
            <a:latin typeface="Franklin Gothic Medium Cond" pitchFamily="34" charset="0"/>
          </a:endParaRPr>
        </a:p>
      </dgm:t>
    </dgm:pt>
    <dgm:pt modelId="{748EF62C-07DE-4E87-B000-7382F5FF3535}" type="parTrans" cxnId="{43B47676-2C22-4C17-A8AD-59B51256E392}">
      <dgm:prSet/>
      <dgm:spPr/>
      <dgm:t>
        <a:bodyPr/>
        <a:lstStyle/>
        <a:p>
          <a:endParaRPr lang="en-US"/>
        </a:p>
      </dgm:t>
    </dgm:pt>
    <dgm:pt modelId="{3CAEC50E-90A3-49CF-9CEE-E7F739E8280F}" type="sibTrans" cxnId="{43B47676-2C22-4C17-A8AD-59B51256E392}">
      <dgm:prSet/>
      <dgm:spPr/>
      <dgm:t>
        <a:bodyPr/>
        <a:lstStyle/>
        <a:p>
          <a:endParaRPr lang="en-US"/>
        </a:p>
      </dgm:t>
    </dgm:pt>
    <dgm:pt modelId="{6008C808-7E0D-4A1F-A2C4-0DC113F5539E}" type="pres">
      <dgm:prSet presAssocID="{35CA3FB5-EC2E-4983-8D64-5D4723B0D339}" presName="linearFlow" presStyleCnt="0">
        <dgm:presLayoutVars>
          <dgm:dir/>
          <dgm:animLvl val="lvl"/>
          <dgm:resizeHandles val="exact"/>
        </dgm:presLayoutVars>
      </dgm:prSet>
      <dgm:spPr/>
    </dgm:pt>
    <dgm:pt modelId="{143F94E9-4A56-4501-9FCD-B723E34F41BD}" type="pres">
      <dgm:prSet presAssocID="{AB0B83C5-FB89-4DEC-9039-9960545FAAFC}" presName="composite" presStyleCnt="0"/>
      <dgm:spPr/>
    </dgm:pt>
    <dgm:pt modelId="{62DFEF69-5570-4AAE-80E7-FD7F21FDEBD4}" type="pres">
      <dgm:prSet presAssocID="{AB0B83C5-FB89-4DEC-9039-9960545FAAFC}" presName="parentText" presStyleLbl="alignNode1" presStyleIdx="0" presStyleCnt="5">
        <dgm:presLayoutVars>
          <dgm:chMax val="1"/>
          <dgm:bulletEnabled val="1"/>
        </dgm:presLayoutVars>
      </dgm:prSet>
      <dgm:spPr/>
    </dgm:pt>
    <dgm:pt modelId="{501E39BD-DB5B-4377-B255-ABBFE5B487B8}" type="pres">
      <dgm:prSet presAssocID="{AB0B83C5-FB89-4DEC-9039-9960545FAAFC}" presName="descendantText" presStyleLbl="alignAcc1" presStyleIdx="0" presStyleCnt="5" custScaleY="116293" custLinFactNeighborX="156">
        <dgm:presLayoutVars>
          <dgm:bulletEnabled val="1"/>
        </dgm:presLayoutVars>
      </dgm:prSet>
      <dgm:spPr/>
    </dgm:pt>
    <dgm:pt modelId="{214C1A79-E801-48B2-8792-56699C16751A}" type="pres">
      <dgm:prSet presAssocID="{0481E9B4-5897-4277-A3CD-9E8AC8BA9C21}" presName="sp" presStyleCnt="0"/>
      <dgm:spPr/>
    </dgm:pt>
    <dgm:pt modelId="{85E796BB-9E69-441A-8B2C-7DC547B521E3}" type="pres">
      <dgm:prSet presAssocID="{A9218C68-2F7B-4994-92DA-0304A9956852}" presName="composite" presStyleCnt="0"/>
      <dgm:spPr/>
    </dgm:pt>
    <dgm:pt modelId="{7C9E8A44-624E-4FF4-89DB-35C85D7D63A2}" type="pres">
      <dgm:prSet presAssocID="{A9218C68-2F7B-4994-92DA-0304A9956852}" presName="parentText" presStyleLbl="alignNode1" presStyleIdx="1" presStyleCnt="5">
        <dgm:presLayoutVars>
          <dgm:chMax val="1"/>
          <dgm:bulletEnabled val="1"/>
        </dgm:presLayoutVars>
      </dgm:prSet>
      <dgm:spPr/>
    </dgm:pt>
    <dgm:pt modelId="{BDCC0456-6034-485E-B8DA-4DC206B3E039}" type="pres">
      <dgm:prSet presAssocID="{A9218C68-2F7B-4994-92DA-0304A9956852}" presName="descendantText" presStyleLbl="alignAcc1" presStyleIdx="1" presStyleCnt="5" custScaleX="99435" custScaleY="135846" custLinFactNeighborX="158">
        <dgm:presLayoutVars>
          <dgm:bulletEnabled val="1"/>
        </dgm:presLayoutVars>
      </dgm:prSet>
      <dgm:spPr/>
    </dgm:pt>
    <dgm:pt modelId="{E255DA44-37CD-44E5-A1F1-FBF67B69056C}" type="pres">
      <dgm:prSet presAssocID="{F23F837F-FD21-4B4E-A5F8-3AD2C99B7E67}" presName="sp" presStyleCnt="0"/>
      <dgm:spPr/>
    </dgm:pt>
    <dgm:pt modelId="{D350EBD6-6EE7-449B-ACAE-256671F4FA1A}" type="pres">
      <dgm:prSet presAssocID="{0E8D7766-A7C2-4B6D-B261-E66309F92C15}" presName="composite" presStyleCnt="0"/>
      <dgm:spPr/>
    </dgm:pt>
    <dgm:pt modelId="{762E8953-8565-4C98-895F-DA4FCE740FF0}" type="pres">
      <dgm:prSet presAssocID="{0E8D7766-A7C2-4B6D-B261-E66309F92C15}" presName="parentText" presStyleLbl="alignNode1" presStyleIdx="2" presStyleCnt="5" custScaleX="101871">
        <dgm:presLayoutVars>
          <dgm:chMax val="1"/>
          <dgm:bulletEnabled val="1"/>
        </dgm:presLayoutVars>
      </dgm:prSet>
      <dgm:spPr/>
    </dgm:pt>
    <dgm:pt modelId="{E3B9F291-94A3-427A-B809-7ABA8DDF752C}" type="pres">
      <dgm:prSet presAssocID="{0E8D7766-A7C2-4B6D-B261-E66309F92C15}" presName="descendantText" presStyleLbl="alignAcc1" presStyleIdx="2" presStyleCnt="5" custScaleX="99163" custScaleY="131232" custLinFactNeighborX="440" custLinFactNeighborY="1883">
        <dgm:presLayoutVars>
          <dgm:bulletEnabled val="1"/>
        </dgm:presLayoutVars>
      </dgm:prSet>
      <dgm:spPr/>
    </dgm:pt>
    <dgm:pt modelId="{6CD7209A-D3E6-40B0-9491-03C5237F5F2D}" type="pres">
      <dgm:prSet presAssocID="{B86DBCFF-14DA-45C9-A879-B6305D7AF8F7}" presName="sp" presStyleCnt="0"/>
      <dgm:spPr/>
    </dgm:pt>
    <dgm:pt modelId="{D29A3211-0A60-4992-89CA-88C3D61035F7}" type="pres">
      <dgm:prSet presAssocID="{8BC5B113-A5FA-4C53-89D3-FD6D495EDF97}" presName="composite" presStyleCnt="0"/>
      <dgm:spPr/>
    </dgm:pt>
    <dgm:pt modelId="{E9D72F99-B28D-48BF-A607-D31CF6F8FC70}" type="pres">
      <dgm:prSet presAssocID="{8BC5B113-A5FA-4C53-89D3-FD6D495EDF97}" presName="parentText" presStyleLbl="alignNode1" presStyleIdx="3" presStyleCnt="5">
        <dgm:presLayoutVars>
          <dgm:chMax val="1"/>
          <dgm:bulletEnabled val="1"/>
        </dgm:presLayoutVars>
      </dgm:prSet>
      <dgm:spPr/>
    </dgm:pt>
    <dgm:pt modelId="{F7996E4F-114B-4E1F-BFB4-9DFD3DC38A79}" type="pres">
      <dgm:prSet presAssocID="{8BC5B113-A5FA-4C53-89D3-FD6D495EDF97}" presName="descendantText" presStyleLbl="alignAcc1" presStyleIdx="3" presStyleCnt="5" custScaleX="99119" custScaleY="133182" custLinFactNeighborX="164">
        <dgm:presLayoutVars>
          <dgm:bulletEnabled val="1"/>
        </dgm:presLayoutVars>
      </dgm:prSet>
      <dgm:spPr/>
    </dgm:pt>
    <dgm:pt modelId="{0CC48901-D040-489F-A144-D22F65A15133}" type="pres">
      <dgm:prSet presAssocID="{B48A5EEB-5E07-4BE0-8F6B-CB82495F971F}" presName="sp" presStyleCnt="0"/>
      <dgm:spPr/>
    </dgm:pt>
    <dgm:pt modelId="{55A671BC-2131-4D42-9137-63C861EAE9C2}" type="pres">
      <dgm:prSet presAssocID="{E2F2DF9E-67B2-4624-B565-A92BF766AFA4}" presName="composite" presStyleCnt="0"/>
      <dgm:spPr/>
    </dgm:pt>
    <dgm:pt modelId="{4AC7349A-7751-40EA-9290-D719198EEB73}" type="pres">
      <dgm:prSet presAssocID="{E2F2DF9E-67B2-4624-B565-A92BF766AFA4}" presName="parentText" presStyleLbl="alignNode1" presStyleIdx="4" presStyleCnt="5" custLinFactNeighborY="3831">
        <dgm:presLayoutVars>
          <dgm:chMax val="1"/>
          <dgm:bulletEnabled val="1"/>
        </dgm:presLayoutVars>
      </dgm:prSet>
      <dgm:spPr>
        <a:xfrm rot="5400000">
          <a:off x="-176001" y="4703780"/>
          <a:ext cx="1173341" cy="821339"/>
        </a:xfrm>
        <a:prstGeom prst="chevron">
          <a:avLst/>
        </a:prstGeom>
      </dgm:spPr>
    </dgm:pt>
    <dgm:pt modelId="{8BE9EE48-C4FC-4FA7-92FB-65422082DBC7}" type="pres">
      <dgm:prSet presAssocID="{E2F2DF9E-67B2-4624-B565-A92BF766AFA4}" presName="descendantText" presStyleLbl="alignAcc1" presStyleIdx="4" presStyleCnt="5" custLinFactNeighborY="5798">
        <dgm:presLayoutVars>
          <dgm:bulletEnabled val="1"/>
        </dgm:presLayoutVars>
      </dgm:prSet>
      <dgm:spPr/>
    </dgm:pt>
  </dgm:ptLst>
  <dgm:cxnLst>
    <dgm:cxn modelId="{44D84605-43F3-4D2B-A935-3FC04E6B0CD4}" srcId="{0E8D7766-A7C2-4B6D-B261-E66309F92C15}" destId="{4BE640AC-6B32-44C2-9FDB-16E4D537D34C}" srcOrd="2" destOrd="0" parTransId="{0FBAAAFC-FC8B-48E8-B161-89CC79D5B58C}" sibTransId="{3DA12A14-9BD6-4E29-823B-507392081524}"/>
    <dgm:cxn modelId="{C44CDB0D-4553-42C3-9E4C-88899440F18D}" type="presOf" srcId="{EBDC38AC-0648-4B42-A437-F3A6B85381BC}" destId="{8BE9EE48-C4FC-4FA7-92FB-65422082DBC7}" srcOrd="0" destOrd="0" presId="urn:microsoft.com/office/officeart/2005/8/layout/chevron2"/>
    <dgm:cxn modelId="{74495E27-BD9C-4B05-A1CD-F29FA0EC8F35}" type="presOf" srcId="{8194BC40-AF45-4E52-9F96-65ABCF96DF0C}" destId="{E3B9F291-94A3-427A-B809-7ABA8DDF752C}" srcOrd="0" destOrd="0" presId="urn:microsoft.com/office/officeart/2005/8/layout/chevron2"/>
    <dgm:cxn modelId="{8E500530-244E-4205-8CB3-4C714A143F23}" type="presOf" srcId="{3DD23488-3516-44CC-8D1A-F59B83043D10}" destId="{501E39BD-DB5B-4377-B255-ABBFE5B487B8}" srcOrd="0" destOrd="0" presId="urn:microsoft.com/office/officeart/2005/8/layout/chevron2"/>
    <dgm:cxn modelId="{50850331-AC2F-47DB-8BA8-35C9C2F8D0BC}" srcId="{8BC5B113-A5FA-4C53-89D3-FD6D495EDF97}" destId="{0C991EA5-D1FC-49A2-8FA4-5DDEC9ABE42B}" srcOrd="0" destOrd="0" parTransId="{08D6330A-A696-4E28-8C96-F259A953EA45}" sibTransId="{CAAAA1E3-4D19-4EF1-8B47-52348541F1FE}"/>
    <dgm:cxn modelId="{16A5F238-D9B3-471C-8C56-13C203FD49DD}" srcId="{0E8D7766-A7C2-4B6D-B261-E66309F92C15}" destId="{8194BC40-AF45-4E52-9F96-65ABCF96DF0C}" srcOrd="0" destOrd="0" parTransId="{2767DFEE-F471-4340-8B6E-F9213DB86CB7}" sibTransId="{C4440606-2731-47D7-A483-47C3760D0A9F}"/>
    <dgm:cxn modelId="{4F067845-7ED3-4CDE-863F-EB6675C59A98}" srcId="{35CA3FB5-EC2E-4983-8D64-5D4723B0D339}" destId="{E2F2DF9E-67B2-4624-B565-A92BF766AFA4}" srcOrd="4" destOrd="0" parTransId="{67864E6C-C967-46D2-959F-77BBCFE091EF}" sibTransId="{849AFE86-8B99-4F6B-9148-1B2D92932548}"/>
    <dgm:cxn modelId="{C89D4066-D1E0-4C60-B660-364B8D214FAA}" type="presOf" srcId="{F01E3508-AC59-4306-A520-372AB6DE7D6B}" destId="{501E39BD-DB5B-4377-B255-ABBFE5B487B8}" srcOrd="0" destOrd="1" presId="urn:microsoft.com/office/officeart/2005/8/layout/chevron2"/>
    <dgm:cxn modelId="{8CAF7E48-C612-4E72-AD29-9B9E720C44A3}" type="presOf" srcId="{0E8D7766-A7C2-4B6D-B261-E66309F92C15}" destId="{762E8953-8565-4C98-895F-DA4FCE740FF0}" srcOrd="0" destOrd="0" presId="urn:microsoft.com/office/officeart/2005/8/layout/chevron2"/>
    <dgm:cxn modelId="{A3D9844E-4C14-42BE-8251-D5B2B5107DA4}" srcId="{AB0B83C5-FB89-4DEC-9039-9960545FAAFC}" destId="{3DD23488-3516-44CC-8D1A-F59B83043D10}" srcOrd="0" destOrd="0" parTransId="{39950CCF-8A46-49E8-97D5-375D5DC4A303}" sibTransId="{5CE71B60-F538-493A-B72F-8127C05E9D2B}"/>
    <dgm:cxn modelId="{D1BBBE51-69E8-4BC2-ACEA-035C80DB503B}" type="presOf" srcId="{A9218C68-2F7B-4994-92DA-0304A9956852}" destId="{7C9E8A44-624E-4FF4-89DB-35C85D7D63A2}" srcOrd="0" destOrd="0" presId="urn:microsoft.com/office/officeart/2005/8/layout/chevron2"/>
    <dgm:cxn modelId="{4B710654-A6B1-474D-90AC-2EFE0698B929}" type="presOf" srcId="{AB0B83C5-FB89-4DEC-9039-9960545FAAFC}" destId="{62DFEF69-5570-4AAE-80E7-FD7F21FDEBD4}" srcOrd="0" destOrd="0" presId="urn:microsoft.com/office/officeart/2005/8/layout/chevron2"/>
    <dgm:cxn modelId="{43B47676-2C22-4C17-A8AD-59B51256E392}" srcId="{AB0B83C5-FB89-4DEC-9039-9960545FAAFC}" destId="{9764A19C-C638-44C2-B024-13BD95CDEAF5}" srcOrd="2" destOrd="0" parTransId="{748EF62C-07DE-4E87-B000-7382F5FF3535}" sibTransId="{3CAEC50E-90A3-49CF-9CEE-E7F739E8280F}"/>
    <dgm:cxn modelId="{ADFF4E7B-256E-4A2C-9D59-A1AA5E5DD543}" srcId="{35CA3FB5-EC2E-4983-8D64-5D4723B0D339}" destId="{8BC5B113-A5FA-4C53-89D3-FD6D495EDF97}" srcOrd="3" destOrd="0" parTransId="{185C4401-63EE-4E93-8C00-3F3B50F3998F}" sibTransId="{B48A5EEB-5E07-4BE0-8F6B-CB82495F971F}"/>
    <dgm:cxn modelId="{C8FFD080-7186-4168-BCEE-F9CDA4818DF8}" srcId="{A9218C68-2F7B-4994-92DA-0304A9956852}" destId="{3DE8CA39-333E-4904-8E28-A954B17A6F6B}" srcOrd="0" destOrd="0" parTransId="{38578C08-C05C-49F1-AE10-943C27F77570}" sibTransId="{102DA166-0408-435C-A1D0-3FF03B3446B8}"/>
    <dgm:cxn modelId="{69A5CA84-B2D0-488A-88FE-CD25A1749B25}" type="presOf" srcId="{3DE8CA39-333E-4904-8E28-A954B17A6F6B}" destId="{BDCC0456-6034-485E-B8DA-4DC206B3E039}" srcOrd="0" destOrd="0" presId="urn:microsoft.com/office/officeart/2005/8/layout/chevron2"/>
    <dgm:cxn modelId="{947B3787-70CE-4701-9737-DB477608F5FD}" srcId="{AB0B83C5-FB89-4DEC-9039-9960545FAAFC}" destId="{F01E3508-AC59-4306-A520-372AB6DE7D6B}" srcOrd="1" destOrd="0" parTransId="{7C67FC7B-5FE0-4645-82E0-59A3739827CE}" sibTransId="{674344FB-CB8A-47D3-A6C6-BF8B83F52348}"/>
    <dgm:cxn modelId="{1CF7EEAC-D0E0-4EDC-845F-B63A0B456FDD}" type="presOf" srcId="{35CA3FB5-EC2E-4983-8D64-5D4723B0D339}" destId="{6008C808-7E0D-4A1F-A2C4-0DC113F5539E}" srcOrd="0" destOrd="0" presId="urn:microsoft.com/office/officeart/2005/8/layout/chevron2"/>
    <dgm:cxn modelId="{12F3D7B3-58BE-41BC-AE16-4DF9D4C69AFC}" srcId="{E2F2DF9E-67B2-4624-B565-A92BF766AFA4}" destId="{EBDC38AC-0648-4B42-A437-F3A6B85381BC}" srcOrd="0" destOrd="0" parTransId="{8B3A1924-BF4F-4457-BCF0-BC6406811AF7}" sibTransId="{846E6DE5-35D3-48F0-9E8C-3ABB15FAD91E}"/>
    <dgm:cxn modelId="{1AF362C0-86BD-4AAC-9AF9-B398702EE003}" srcId="{35CA3FB5-EC2E-4983-8D64-5D4723B0D339}" destId="{A9218C68-2F7B-4994-92DA-0304A9956852}" srcOrd="1" destOrd="0" parTransId="{834AB8F0-4A9A-4DB6-9A4D-69A35E4E9247}" sibTransId="{F23F837F-FD21-4B4E-A5F8-3AD2C99B7E67}"/>
    <dgm:cxn modelId="{09EBEFC3-A003-4181-8684-BB0D39D31D74}" type="presOf" srcId="{E2F2DF9E-67B2-4624-B565-A92BF766AFA4}" destId="{4AC7349A-7751-40EA-9290-D719198EEB73}" srcOrd="0" destOrd="0" presId="urn:microsoft.com/office/officeart/2005/8/layout/chevron2"/>
    <dgm:cxn modelId="{27AECDC5-9201-4DA1-B453-FF4E05CB61FA}" type="presOf" srcId="{9B7D9307-4DEA-4EF7-A0FD-2CE91F70945C}" destId="{E3B9F291-94A3-427A-B809-7ABA8DDF752C}" srcOrd="0" destOrd="1" presId="urn:microsoft.com/office/officeart/2005/8/layout/chevron2"/>
    <dgm:cxn modelId="{ABA6FFD7-27F1-45F7-9C2D-3875CCD63A4E}" type="presOf" srcId="{8BC5B113-A5FA-4C53-89D3-FD6D495EDF97}" destId="{E9D72F99-B28D-48BF-A607-D31CF6F8FC70}" srcOrd="0" destOrd="0" presId="urn:microsoft.com/office/officeart/2005/8/layout/chevron2"/>
    <dgm:cxn modelId="{2FE849DB-4116-4D22-86A7-2231A6F88030}" type="presOf" srcId="{9764A19C-C638-44C2-B024-13BD95CDEAF5}" destId="{501E39BD-DB5B-4377-B255-ABBFE5B487B8}" srcOrd="0" destOrd="2" presId="urn:microsoft.com/office/officeart/2005/8/layout/chevron2"/>
    <dgm:cxn modelId="{D844FDE2-0B34-4478-B56D-1620F6AA6484}" srcId="{0E8D7766-A7C2-4B6D-B261-E66309F92C15}" destId="{9B7D9307-4DEA-4EF7-A0FD-2CE91F70945C}" srcOrd="1" destOrd="0" parTransId="{85830C5D-E18B-4DF0-9DE9-A254A4C4801E}" sibTransId="{85AAA437-EF67-41F0-9E8B-F05F7A2813F4}"/>
    <dgm:cxn modelId="{6FD7BFE4-3C15-4F54-90DA-93722B4229F5}" type="presOf" srcId="{0C991EA5-D1FC-49A2-8FA4-5DDEC9ABE42B}" destId="{F7996E4F-114B-4E1F-BFB4-9DFD3DC38A79}" srcOrd="0" destOrd="0" presId="urn:microsoft.com/office/officeart/2005/8/layout/chevron2"/>
    <dgm:cxn modelId="{3AE64DEB-9B84-4914-93F7-A0BB85E908E9}" srcId="{35CA3FB5-EC2E-4983-8D64-5D4723B0D339}" destId="{0E8D7766-A7C2-4B6D-B261-E66309F92C15}" srcOrd="2" destOrd="0" parTransId="{78B99D9E-1A0A-4505-A65C-DE12A163E06B}" sibTransId="{B86DBCFF-14DA-45C9-A879-B6305D7AF8F7}"/>
    <dgm:cxn modelId="{1B5747EC-12D5-44B0-B7B0-85A04D4C437C}" type="presOf" srcId="{4BE640AC-6B32-44C2-9FDB-16E4D537D34C}" destId="{E3B9F291-94A3-427A-B809-7ABA8DDF752C}" srcOrd="0" destOrd="2" presId="urn:microsoft.com/office/officeart/2005/8/layout/chevron2"/>
    <dgm:cxn modelId="{138FA0F0-3A8A-489D-8888-3468BC9B23C0}" srcId="{35CA3FB5-EC2E-4983-8D64-5D4723B0D339}" destId="{AB0B83C5-FB89-4DEC-9039-9960545FAAFC}" srcOrd="0" destOrd="0" parTransId="{B58D2977-61F0-4289-9161-9B0B2599E20F}" sibTransId="{0481E9B4-5897-4277-A3CD-9E8AC8BA9C21}"/>
    <dgm:cxn modelId="{9BC592F5-27A0-4835-8A63-3DF4FB2F5A8E}" type="presParOf" srcId="{6008C808-7E0D-4A1F-A2C4-0DC113F5539E}" destId="{143F94E9-4A56-4501-9FCD-B723E34F41BD}" srcOrd="0" destOrd="0" presId="urn:microsoft.com/office/officeart/2005/8/layout/chevron2"/>
    <dgm:cxn modelId="{048EB254-C0D6-43A2-A9C3-0ECDD37ABE20}" type="presParOf" srcId="{143F94E9-4A56-4501-9FCD-B723E34F41BD}" destId="{62DFEF69-5570-4AAE-80E7-FD7F21FDEBD4}" srcOrd="0" destOrd="0" presId="urn:microsoft.com/office/officeart/2005/8/layout/chevron2"/>
    <dgm:cxn modelId="{D746CD6B-1833-436F-9A1E-047F73978706}" type="presParOf" srcId="{143F94E9-4A56-4501-9FCD-B723E34F41BD}" destId="{501E39BD-DB5B-4377-B255-ABBFE5B487B8}" srcOrd="1" destOrd="0" presId="urn:microsoft.com/office/officeart/2005/8/layout/chevron2"/>
    <dgm:cxn modelId="{1B97A461-3F98-43B9-A53B-D92AC886EF04}" type="presParOf" srcId="{6008C808-7E0D-4A1F-A2C4-0DC113F5539E}" destId="{214C1A79-E801-48B2-8792-56699C16751A}" srcOrd="1" destOrd="0" presId="urn:microsoft.com/office/officeart/2005/8/layout/chevron2"/>
    <dgm:cxn modelId="{0236FDE4-70FD-478A-A701-4D2EA32AFA1D}" type="presParOf" srcId="{6008C808-7E0D-4A1F-A2C4-0DC113F5539E}" destId="{85E796BB-9E69-441A-8B2C-7DC547B521E3}" srcOrd="2" destOrd="0" presId="urn:microsoft.com/office/officeart/2005/8/layout/chevron2"/>
    <dgm:cxn modelId="{9CD6112C-F991-4B01-BDC0-5302344B9A7B}" type="presParOf" srcId="{85E796BB-9E69-441A-8B2C-7DC547B521E3}" destId="{7C9E8A44-624E-4FF4-89DB-35C85D7D63A2}" srcOrd="0" destOrd="0" presId="urn:microsoft.com/office/officeart/2005/8/layout/chevron2"/>
    <dgm:cxn modelId="{D0F6E61C-3C32-4D0D-97FF-0D23A51C4B4E}" type="presParOf" srcId="{85E796BB-9E69-441A-8B2C-7DC547B521E3}" destId="{BDCC0456-6034-485E-B8DA-4DC206B3E039}" srcOrd="1" destOrd="0" presId="urn:microsoft.com/office/officeart/2005/8/layout/chevron2"/>
    <dgm:cxn modelId="{59C0A16F-2AC5-4572-AF6D-E33298C762E9}" type="presParOf" srcId="{6008C808-7E0D-4A1F-A2C4-0DC113F5539E}" destId="{E255DA44-37CD-44E5-A1F1-FBF67B69056C}" srcOrd="3" destOrd="0" presId="urn:microsoft.com/office/officeart/2005/8/layout/chevron2"/>
    <dgm:cxn modelId="{030DBD9A-BD9D-4D6D-954D-40FD0DC9822E}" type="presParOf" srcId="{6008C808-7E0D-4A1F-A2C4-0DC113F5539E}" destId="{D350EBD6-6EE7-449B-ACAE-256671F4FA1A}" srcOrd="4" destOrd="0" presId="urn:microsoft.com/office/officeart/2005/8/layout/chevron2"/>
    <dgm:cxn modelId="{B3A86536-7CB3-4BAA-ACD7-D9A529D9665D}" type="presParOf" srcId="{D350EBD6-6EE7-449B-ACAE-256671F4FA1A}" destId="{762E8953-8565-4C98-895F-DA4FCE740FF0}" srcOrd="0" destOrd="0" presId="urn:microsoft.com/office/officeart/2005/8/layout/chevron2"/>
    <dgm:cxn modelId="{91CC671E-4E6E-4D4F-8C1C-A3EF9F820F98}" type="presParOf" srcId="{D350EBD6-6EE7-449B-ACAE-256671F4FA1A}" destId="{E3B9F291-94A3-427A-B809-7ABA8DDF752C}" srcOrd="1" destOrd="0" presId="urn:microsoft.com/office/officeart/2005/8/layout/chevron2"/>
    <dgm:cxn modelId="{EC72F9C8-BFD4-4A1A-9CCC-3D7F75B20018}" type="presParOf" srcId="{6008C808-7E0D-4A1F-A2C4-0DC113F5539E}" destId="{6CD7209A-D3E6-40B0-9491-03C5237F5F2D}" srcOrd="5" destOrd="0" presId="urn:microsoft.com/office/officeart/2005/8/layout/chevron2"/>
    <dgm:cxn modelId="{5AE89826-9AF5-4227-B309-B9F744A1D2AB}" type="presParOf" srcId="{6008C808-7E0D-4A1F-A2C4-0DC113F5539E}" destId="{D29A3211-0A60-4992-89CA-88C3D61035F7}" srcOrd="6" destOrd="0" presId="urn:microsoft.com/office/officeart/2005/8/layout/chevron2"/>
    <dgm:cxn modelId="{657F13B2-F38F-4C77-A3FD-260C70C3B353}" type="presParOf" srcId="{D29A3211-0A60-4992-89CA-88C3D61035F7}" destId="{E9D72F99-B28D-48BF-A607-D31CF6F8FC70}" srcOrd="0" destOrd="0" presId="urn:microsoft.com/office/officeart/2005/8/layout/chevron2"/>
    <dgm:cxn modelId="{59EA33CB-0C25-473A-A338-12443A836393}" type="presParOf" srcId="{D29A3211-0A60-4992-89CA-88C3D61035F7}" destId="{F7996E4F-114B-4E1F-BFB4-9DFD3DC38A79}" srcOrd="1" destOrd="0" presId="urn:microsoft.com/office/officeart/2005/8/layout/chevron2"/>
    <dgm:cxn modelId="{69911BBD-8BE0-45AA-96E1-4D5C20F05E66}" type="presParOf" srcId="{6008C808-7E0D-4A1F-A2C4-0DC113F5539E}" destId="{0CC48901-D040-489F-A144-D22F65A15133}" srcOrd="7" destOrd="0" presId="urn:microsoft.com/office/officeart/2005/8/layout/chevron2"/>
    <dgm:cxn modelId="{F1ADE908-E09A-4DBF-ADB4-C6145D5A2DA4}" type="presParOf" srcId="{6008C808-7E0D-4A1F-A2C4-0DC113F5539E}" destId="{55A671BC-2131-4D42-9137-63C861EAE9C2}" srcOrd="8" destOrd="0" presId="urn:microsoft.com/office/officeart/2005/8/layout/chevron2"/>
    <dgm:cxn modelId="{C85E5ED9-2458-41F5-A702-4A555C226E5E}" type="presParOf" srcId="{55A671BC-2131-4D42-9137-63C861EAE9C2}" destId="{4AC7349A-7751-40EA-9290-D719198EEB73}" srcOrd="0" destOrd="0" presId="urn:microsoft.com/office/officeart/2005/8/layout/chevron2"/>
    <dgm:cxn modelId="{B8CF4D70-F6EC-4592-AE47-BC44538C8B12}" type="presParOf" srcId="{55A671BC-2131-4D42-9137-63C861EAE9C2}" destId="{8BE9EE48-C4FC-4FA7-92FB-65422082DBC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690160-D328-4B69-A035-90D3C82FA0A6}" type="doc">
      <dgm:prSet loTypeId="urn:microsoft.com/office/officeart/2005/8/layout/pList2#6" loCatId="list" qsTypeId="urn:microsoft.com/office/officeart/2005/8/quickstyle/3d4" qsCatId="3D" csTypeId="urn:microsoft.com/office/officeart/2005/8/colors/accent0_3" csCatId="mainScheme" phldr="1"/>
      <dgm:spPr/>
      <dgm:t>
        <a:bodyPr/>
        <a:lstStyle/>
        <a:p>
          <a:endParaRPr lang="en-US"/>
        </a:p>
      </dgm:t>
    </dgm:pt>
    <dgm:pt modelId="{476E4177-EF8D-419E-AB8A-93E66CC82482}">
      <dgm:prSet phldrT="[Text]" custT="1">
        <dgm:style>
          <a:lnRef idx="2">
            <a:schemeClr val="accent3"/>
          </a:lnRef>
          <a:fillRef idx="1">
            <a:schemeClr val="lt1"/>
          </a:fillRef>
          <a:effectRef idx="0">
            <a:schemeClr val="accent3"/>
          </a:effectRef>
          <a:fontRef idx="minor">
            <a:schemeClr val="dk1"/>
          </a:fontRef>
        </dgm:style>
      </dgm:prSet>
      <dgm:spPr>
        <a:ln w="19050">
          <a:solidFill>
            <a:schemeClr val="accent3">
              <a:lumMod val="75000"/>
            </a:schemeClr>
          </a:solidFill>
        </a:ln>
      </dgm:spPr>
      <dgm:t>
        <a:bodyPr lIns="73152" tIns="274320" rIns="73152"/>
        <a:lstStyle/>
        <a:p>
          <a:pPr algn="ctr"/>
          <a:endParaRPr lang="en-US" sz="1800" dirty="0">
            <a:latin typeface="+mn-lt"/>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DB2F8126-3FA4-4BAF-9D1C-62541C287A06}">
      <dgm:prSet custT="1">
        <dgm:style>
          <a:lnRef idx="2">
            <a:schemeClr val="accent3"/>
          </a:lnRef>
          <a:fillRef idx="1">
            <a:schemeClr val="lt1"/>
          </a:fillRef>
          <a:effectRef idx="0">
            <a:schemeClr val="accent3"/>
          </a:effectRef>
          <a:fontRef idx="minor">
            <a:schemeClr val="dk1"/>
          </a:fontRef>
        </dgm:style>
      </dgm:prSet>
      <dgm:spPr>
        <a:ln w="19050">
          <a:solidFill>
            <a:schemeClr val="accent3">
              <a:lumMod val="75000"/>
            </a:schemeClr>
          </a:solidFill>
        </a:ln>
      </dgm:spPr>
      <dgm:t>
        <a:bodyPr/>
        <a:lstStyle/>
        <a:p>
          <a:pPr algn="ctr">
            <a:lnSpc>
              <a:spcPct val="90000"/>
            </a:lnSpc>
            <a:spcAft>
              <a:spcPts val="1200"/>
            </a:spcAft>
          </a:pPr>
          <a:endParaRPr lang="en-US" sz="1700" dirty="0">
            <a:latin typeface="+mn-lt"/>
          </a:endParaRPr>
        </a:p>
      </dgm:t>
    </dgm:pt>
    <dgm:pt modelId="{8A6893A3-F382-4979-9F68-AAD120A6CE5C}" type="parTrans" cxnId="{269E9C23-8C24-49EA-85FF-E5FCFD39C189}">
      <dgm:prSet/>
      <dgm:spPr/>
      <dgm:t>
        <a:bodyPr/>
        <a:lstStyle/>
        <a:p>
          <a:endParaRPr lang="en-US"/>
        </a:p>
      </dgm:t>
    </dgm:pt>
    <dgm:pt modelId="{32D95F34-57EC-485F-A98E-DBEFF6BB3F78}" type="sibTrans" cxnId="{269E9C23-8C24-49EA-85FF-E5FCFD39C189}">
      <dgm:prSet/>
      <dgm:spPr/>
      <dgm:t>
        <a:bodyPr/>
        <a:lstStyle/>
        <a:p>
          <a:endParaRPr lang="en-US"/>
        </a:p>
      </dgm:t>
    </dgm:pt>
    <dgm:pt modelId="{E87B0F39-7975-47CC-934F-26F7C2ECDA0C}">
      <dgm:prSet custT="1">
        <dgm:style>
          <a:lnRef idx="2">
            <a:schemeClr val="accent3"/>
          </a:lnRef>
          <a:fillRef idx="1">
            <a:schemeClr val="lt1"/>
          </a:fillRef>
          <a:effectRef idx="0">
            <a:schemeClr val="accent3"/>
          </a:effectRef>
          <a:fontRef idx="minor">
            <a:schemeClr val="dk1"/>
          </a:fontRef>
        </dgm:style>
      </dgm:prSet>
      <dgm:spPr>
        <a:ln w="19050">
          <a:solidFill>
            <a:schemeClr val="accent3">
              <a:lumMod val="75000"/>
            </a:schemeClr>
          </a:solidFill>
        </a:ln>
      </dgm:spPr>
      <dgm:t>
        <a:bodyPr/>
        <a:lstStyle/>
        <a:p>
          <a:pPr algn="ctr"/>
          <a:endParaRPr lang="en-US" sz="1700" b="1" u="sng" dirty="0">
            <a:latin typeface="+mn-lt"/>
          </a:endParaRPr>
        </a:p>
      </dgm:t>
    </dgm:pt>
    <dgm:pt modelId="{FB9EE6E3-34A6-49BF-AB39-397320785891}" type="parTrans" cxnId="{49B4E9AE-9EA0-4072-9D89-F0E3C2B5BF4D}">
      <dgm:prSet/>
      <dgm:spPr/>
      <dgm:t>
        <a:bodyPr/>
        <a:lstStyle/>
        <a:p>
          <a:endParaRPr lang="en-US"/>
        </a:p>
      </dgm:t>
    </dgm:pt>
    <dgm:pt modelId="{9B63A0C5-73EC-43CF-ADFB-B2EE6F326E10}" type="sibTrans" cxnId="{49B4E9AE-9EA0-4072-9D89-F0E3C2B5BF4D}">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Y="55288" custLinFactNeighborY="-22000"/>
      <dgm:spPr>
        <a:solidFill>
          <a:schemeClr val="tx2">
            <a:lumMod val="40000"/>
            <a:lumOff val="60000"/>
            <a:alpha val="35000"/>
          </a:schemeClr>
        </a:solidFill>
        <a:ln w="19050">
          <a:solidFill>
            <a:schemeClr val="accent3">
              <a:lumMod val="75000"/>
            </a:schemeClr>
          </a:solidFill>
        </a:ln>
        <a:scene3d>
          <a:camera prst="orthographicFront"/>
          <a:lightRig rig="chilly" dir="t"/>
        </a:scene3d>
        <a:sp3d extrusionH="1700" prstMaterial="dkEdge">
          <a:bevelT w="25400" h="6350"/>
          <a:bevelB w="0" h="0" prst="convex"/>
        </a:sp3d>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3" custScaleY="144578" custLinFactNeighborY="-2582">
        <dgm:presLayoutVars>
          <dgm:bulletEnabled val="1"/>
        </dgm:presLayoutVars>
      </dgm:prSet>
      <dgm:spPr/>
    </dgm:pt>
    <dgm:pt modelId="{2E2B4276-DB06-4C66-80FF-919CDE10A5FE}" type="pres">
      <dgm:prSet presAssocID="{476E4177-EF8D-419E-AB8A-93E66CC82482}" presName="invisiNode" presStyleLbl="node1" presStyleIdx="0" presStyleCnt="3"/>
      <dgm:spPr/>
    </dgm:pt>
    <dgm:pt modelId="{C43EB61A-2E04-409F-8F87-79F190ED3CE0}" type="pres">
      <dgm:prSet presAssocID="{476E4177-EF8D-419E-AB8A-93E66CC82482}" presName="imagNode" presStyleLbl="fgImgPlace1" presStyleIdx="0" presStyleCnt="3" custFlipVert="0" custFlipHor="1" custScaleX="5333" custScaleY="4381" custLinFactNeighborX="-23960" custLinFactNeighborY="-23289"/>
      <dgm:spPr/>
    </dgm:pt>
    <dgm:pt modelId="{3DB5F289-A8C3-40D5-8393-8636D9BFFD29}" type="pres">
      <dgm:prSet presAssocID="{A91F7A1B-DD1E-4B26-839C-2A5EF0A403AD}" presName="sibTrans" presStyleLbl="sibTrans2D1" presStyleIdx="0" presStyleCnt="0"/>
      <dgm:spPr/>
    </dgm:pt>
    <dgm:pt modelId="{8D78833B-A56C-406F-B2DE-27C58483FA64}" type="pres">
      <dgm:prSet presAssocID="{DB2F8126-3FA4-4BAF-9D1C-62541C287A06}" presName="compNode" presStyleCnt="0"/>
      <dgm:spPr/>
    </dgm:pt>
    <dgm:pt modelId="{EFDA36CF-2E4B-43A5-82E3-1D59F8982AF8}" type="pres">
      <dgm:prSet presAssocID="{DB2F8126-3FA4-4BAF-9D1C-62541C287A06}" presName="node" presStyleLbl="node1" presStyleIdx="1" presStyleCnt="3" custScaleX="110718" custScaleY="144578" custLinFactNeighborY="-2375">
        <dgm:presLayoutVars>
          <dgm:bulletEnabled val="1"/>
        </dgm:presLayoutVars>
      </dgm:prSet>
      <dgm:spPr/>
    </dgm:pt>
    <dgm:pt modelId="{9DB9B4A0-8E7D-4DEF-9BBA-F29E1A1E8D3D}" type="pres">
      <dgm:prSet presAssocID="{DB2F8126-3FA4-4BAF-9D1C-62541C287A06}" presName="invisiNode" presStyleLbl="node1" presStyleIdx="1" presStyleCnt="3"/>
      <dgm:spPr/>
    </dgm:pt>
    <dgm:pt modelId="{DBA4E13F-4006-4BD1-B3BE-A15AF6333333}" type="pres">
      <dgm:prSet presAssocID="{DB2F8126-3FA4-4BAF-9D1C-62541C287A06}" presName="imagNode" presStyleLbl="fgImgPlace1" presStyleIdx="1" presStyleCnt="3" custFlipVert="0" custScaleX="24143" custScaleY="20550" custLinFactX="-11870" custLinFactNeighborX="-100000" custLinFactNeighborY="-21524"/>
      <dgm:spPr>
        <a:ln w="19050">
          <a:noFill/>
        </a:ln>
      </dgm:spPr>
    </dgm:pt>
    <dgm:pt modelId="{8E8FE042-892E-4C0A-8DFA-8E66C7419345}" type="pres">
      <dgm:prSet presAssocID="{32D95F34-57EC-485F-A98E-DBEFF6BB3F78}" presName="sibTrans" presStyleLbl="sibTrans2D1" presStyleIdx="0" presStyleCnt="0"/>
      <dgm:spPr/>
    </dgm:pt>
    <dgm:pt modelId="{5F43BA2B-3A50-48F5-9DE4-79669F6D6771}" type="pres">
      <dgm:prSet presAssocID="{E87B0F39-7975-47CC-934F-26F7C2ECDA0C}" presName="compNode" presStyleCnt="0"/>
      <dgm:spPr/>
    </dgm:pt>
    <dgm:pt modelId="{DFFDC46D-B3C5-4C27-830D-23AAED5CB738}" type="pres">
      <dgm:prSet presAssocID="{E87B0F39-7975-47CC-934F-26F7C2ECDA0C}" presName="node" presStyleLbl="node1" presStyleIdx="2" presStyleCnt="3" custScaleY="144578" custLinFactNeighborY="-2520">
        <dgm:presLayoutVars>
          <dgm:bulletEnabled val="1"/>
        </dgm:presLayoutVars>
      </dgm:prSet>
      <dgm:spPr/>
    </dgm:pt>
    <dgm:pt modelId="{5E369857-9C9C-4990-9025-464F2BA1E00D}" type="pres">
      <dgm:prSet presAssocID="{E87B0F39-7975-47CC-934F-26F7C2ECDA0C}" presName="invisiNode" presStyleLbl="node1" presStyleIdx="2" presStyleCnt="3"/>
      <dgm:spPr/>
    </dgm:pt>
    <dgm:pt modelId="{8752BA0E-92F4-4574-B579-443170F75352}" type="pres">
      <dgm:prSet presAssocID="{E87B0F39-7975-47CC-934F-26F7C2ECDA0C}" presName="imagNode" presStyleLbl="fgImgPlace1" presStyleIdx="2" presStyleCnt="3" custFlipVert="0" custScaleX="5541" custScaleY="4017" custLinFactX="-100000" custLinFactNeighborX="-134476" custLinFactNeighborY="-19456"/>
      <dgm:spPr/>
    </dgm:pt>
  </dgm:ptLst>
  <dgm:cxnLst>
    <dgm:cxn modelId="{269E9C23-8C24-49EA-85FF-E5FCFD39C189}" srcId="{AA690160-D328-4B69-A035-90D3C82FA0A6}" destId="{DB2F8126-3FA4-4BAF-9D1C-62541C287A06}" srcOrd="1" destOrd="0" parTransId="{8A6893A3-F382-4979-9F68-AAD120A6CE5C}" sibTransId="{32D95F34-57EC-485F-A98E-DBEFF6BB3F78}"/>
    <dgm:cxn modelId="{00AA8A44-BE41-43FA-A9B2-545438A6AE6D}" type="presOf" srcId="{476E4177-EF8D-419E-AB8A-93E66CC82482}" destId="{2572025E-E8B8-4F94-94D0-DC22D7F762FB}" srcOrd="0" destOrd="0" presId="urn:microsoft.com/office/officeart/2005/8/layout/pList2#6"/>
    <dgm:cxn modelId="{5CF8A167-021D-47EA-9189-04F78330B6CD}" type="presOf" srcId="{32D95F34-57EC-485F-A98E-DBEFF6BB3F78}" destId="{8E8FE042-892E-4C0A-8DFA-8E66C7419345}" srcOrd="0" destOrd="0" presId="urn:microsoft.com/office/officeart/2005/8/layout/pList2#6"/>
    <dgm:cxn modelId="{AC83CE97-2629-46AA-8ADA-FA206C71DF2B}" type="presOf" srcId="{DB2F8126-3FA4-4BAF-9D1C-62541C287A06}" destId="{EFDA36CF-2E4B-43A5-82E3-1D59F8982AF8}" srcOrd="0" destOrd="0" presId="urn:microsoft.com/office/officeart/2005/8/layout/pList2#6"/>
    <dgm:cxn modelId="{9A40B199-C1E6-4AA6-9486-07915ED7CAE7}" srcId="{AA690160-D328-4B69-A035-90D3C82FA0A6}" destId="{476E4177-EF8D-419E-AB8A-93E66CC82482}" srcOrd="0" destOrd="0" parTransId="{50A25A56-CEA1-40EB-822C-18475EA4B47A}" sibTransId="{A91F7A1B-DD1E-4B26-839C-2A5EF0A403AD}"/>
    <dgm:cxn modelId="{49B4E9AE-9EA0-4072-9D89-F0E3C2B5BF4D}" srcId="{AA690160-D328-4B69-A035-90D3C82FA0A6}" destId="{E87B0F39-7975-47CC-934F-26F7C2ECDA0C}" srcOrd="2" destOrd="0" parTransId="{FB9EE6E3-34A6-49BF-AB39-397320785891}" sibTransId="{9B63A0C5-73EC-43CF-ADFB-B2EE6F326E10}"/>
    <dgm:cxn modelId="{087A56CA-F728-4970-B341-0DBAC0B621BF}" type="presOf" srcId="{A91F7A1B-DD1E-4B26-839C-2A5EF0A403AD}" destId="{3DB5F289-A8C3-40D5-8393-8636D9BFFD29}" srcOrd="0" destOrd="0" presId="urn:microsoft.com/office/officeart/2005/8/layout/pList2#6"/>
    <dgm:cxn modelId="{83E324E7-151D-4EB3-BDF8-2FD33A8B2874}" type="presOf" srcId="{AA690160-D328-4B69-A035-90D3C82FA0A6}" destId="{9E4DC8AD-1AC7-4E53-B32C-25202AFDB195}" srcOrd="0" destOrd="0" presId="urn:microsoft.com/office/officeart/2005/8/layout/pList2#6"/>
    <dgm:cxn modelId="{2D6359FA-6A8A-4EDA-BA1C-C9B88BE7F05E}" type="presOf" srcId="{E87B0F39-7975-47CC-934F-26F7C2ECDA0C}" destId="{DFFDC46D-B3C5-4C27-830D-23AAED5CB738}" srcOrd="0" destOrd="0" presId="urn:microsoft.com/office/officeart/2005/8/layout/pList2#6"/>
    <dgm:cxn modelId="{930626F1-86BE-4844-85EA-21626630CD0B}" type="presParOf" srcId="{9E4DC8AD-1AC7-4E53-B32C-25202AFDB195}" destId="{ACBF4AF3-FAB8-444C-81AB-52C89640E279}" srcOrd="0" destOrd="0" presId="urn:microsoft.com/office/officeart/2005/8/layout/pList2#6"/>
    <dgm:cxn modelId="{7C1C6C7A-CB72-45D1-A0EA-CEC8D9A59D92}" type="presParOf" srcId="{9E4DC8AD-1AC7-4E53-B32C-25202AFDB195}" destId="{78248EF9-FFBB-4EB0-94C4-16A1D0A1A170}" srcOrd="1" destOrd="0" presId="urn:microsoft.com/office/officeart/2005/8/layout/pList2#6"/>
    <dgm:cxn modelId="{CDFFC4C4-40F6-4F64-B0F5-6A64440A21DD}" type="presParOf" srcId="{78248EF9-FFBB-4EB0-94C4-16A1D0A1A170}" destId="{CC8831C0-DF59-484B-83B2-A708366B3EB6}" srcOrd="0" destOrd="0" presId="urn:microsoft.com/office/officeart/2005/8/layout/pList2#6"/>
    <dgm:cxn modelId="{B3B19309-92C5-420E-BD56-C98956DB207C}" type="presParOf" srcId="{CC8831C0-DF59-484B-83B2-A708366B3EB6}" destId="{2572025E-E8B8-4F94-94D0-DC22D7F762FB}" srcOrd="0" destOrd="0" presId="urn:microsoft.com/office/officeart/2005/8/layout/pList2#6"/>
    <dgm:cxn modelId="{929DD74E-E63E-4730-9BF2-FB61D00D76E4}" type="presParOf" srcId="{CC8831C0-DF59-484B-83B2-A708366B3EB6}" destId="{2E2B4276-DB06-4C66-80FF-919CDE10A5FE}" srcOrd="1" destOrd="0" presId="urn:microsoft.com/office/officeart/2005/8/layout/pList2#6"/>
    <dgm:cxn modelId="{5D08B7F3-E5DE-42C0-95F3-DED918549838}" type="presParOf" srcId="{CC8831C0-DF59-484B-83B2-A708366B3EB6}" destId="{C43EB61A-2E04-409F-8F87-79F190ED3CE0}" srcOrd="2" destOrd="0" presId="urn:microsoft.com/office/officeart/2005/8/layout/pList2#6"/>
    <dgm:cxn modelId="{339E3852-F8CC-482B-AFC5-9FFBAE7B74F0}" type="presParOf" srcId="{78248EF9-FFBB-4EB0-94C4-16A1D0A1A170}" destId="{3DB5F289-A8C3-40D5-8393-8636D9BFFD29}" srcOrd="1" destOrd="0" presId="urn:microsoft.com/office/officeart/2005/8/layout/pList2#6"/>
    <dgm:cxn modelId="{E2BC3DF5-793E-4309-A20A-CEBEA8B28AE0}" type="presParOf" srcId="{78248EF9-FFBB-4EB0-94C4-16A1D0A1A170}" destId="{8D78833B-A56C-406F-B2DE-27C58483FA64}" srcOrd="2" destOrd="0" presId="urn:microsoft.com/office/officeart/2005/8/layout/pList2#6"/>
    <dgm:cxn modelId="{25A7D457-775C-483B-8FFA-A003EFD17FC7}" type="presParOf" srcId="{8D78833B-A56C-406F-B2DE-27C58483FA64}" destId="{EFDA36CF-2E4B-43A5-82E3-1D59F8982AF8}" srcOrd="0" destOrd="0" presId="urn:microsoft.com/office/officeart/2005/8/layout/pList2#6"/>
    <dgm:cxn modelId="{DC389BF8-4AC9-4DD3-B6D5-C07387DF1101}" type="presParOf" srcId="{8D78833B-A56C-406F-B2DE-27C58483FA64}" destId="{9DB9B4A0-8E7D-4DEF-9BBA-F29E1A1E8D3D}" srcOrd="1" destOrd="0" presId="urn:microsoft.com/office/officeart/2005/8/layout/pList2#6"/>
    <dgm:cxn modelId="{AD4F02DA-FEE8-4AFF-BF1E-64DCC024CAA7}" type="presParOf" srcId="{8D78833B-A56C-406F-B2DE-27C58483FA64}" destId="{DBA4E13F-4006-4BD1-B3BE-A15AF6333333}" srcOrd="2" destOrd="0" presId="urn:microsoft.com/office/officeart/2005/8/layout/pList2#6"/>
    <dgm:cxn modelId="{F0379ED7-F43D-4708-9B8A-32A75A3E1BB1}" type="presParOf" srcId="{78248EF9-FFBB-4EB0-94C4-16A1D0A1A170}" destId="{8E8FE042-892E-4C0A-8DFA-8E66C7419345}" srcOrd="3" destOrd="0" presId="urn:microsoft.com/office/officeart/2005/8/layout/pList2#6"/>
    <dgm:cxn modelId="{9934AE6E-4974-47D4-B036-75FB7239764D}" type="presParOf" srcId="{78248EF9-FFBB-4EB0-94C4-16A1D0A1A170}" destId="{5F43BA2B-3A50-48F5-9DE4-79669F6D6771}" srcOrd="4" destOrd="0" presId="urn:microsoft.com/office/officeart/2005/8/layout/pList2#6"/>
    <dgm:cxn modelId="{5E6587AB-AE0D-48FD-A901-451C5E814432}" type="presParOf" srcId="{5F43BA2B-3A50-48F5-9DE4-79669F6D6771}" destId="{DFFDC46D-B3C5-4C27-830D-23AAED5CB738}" srcOrd="0" destOrd="0" presId="urn:microsoft.com/office/officeart/2005/8/layout/pList2#6"/>
    <dgm:cxn modelId="{C0F3501A-53D0-4E48-9896-FDF2B682D52F}" type="presParOf" srcId="{5F43BA2B-3A50-48F5-9DE4-79669F6D6771}" destId="{5E369857-9C9C-4990-9025-464F2BA1E00D}" srcOrd="1" destOrd="0" presId="urn:microsoft.com/office/officeart/2005/8/layout/pList2#6"/>
    <dgm:cxn modelId="{07DCB078-A229-47A9-B22F-034AE07F8FC7}" type="presParOf" srcId="{5F43BA2B-3A50-48F5-9DE4-79669F6D6771}" destId="{8752BA0E-92F4-4574-B579-443170F75352}" srcOrd="2" destOrd="0" presId="urn:microsoft.com/office/officeart/2005/8/layout/pList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0AFCC-6722-4EB7-82F8-8366D4CEC313}">
      <dsp:nvSpPr>
        <dsp:cNvPr id="0" name=""/>
        <dsp:cNvSpPr/>
      </dsp:nvSpPr>
      <dsp:spPr>
        <a:xfrm>
          <a:off x="2306612" y="421004"/>
          <a:ext cx="5440680" cy="5440680"/>
        </a:xfrm>
        <a:prstGeom prst="pie">
          <a:avLst>
            <a:gd name="adj1" fmla="val 16200000"/>
            <a:gd name="adj2" fmla="val 180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u="sng" kern="1200" dirty="0"/>
            <a:t>Economic: </a:t>
          </a:r>
          <a:r>
            <a:rPr lang="en-US" sz="2600" kern="1200" dirty="0"/>
            <a:t>The allocation of scarce resources</a:t>
          </a:r>
        </a:p>
      </dsp:txBody>
      <dsp:txXfrm>
        <a:off x="5173980" y="1573911"/>
        <a:ext cx="1943100" cy="1619250"/>
      </dsp:txXfrm>
    </dsp:sp>
    <dsp:sp modelId="{C825767E-A2C9-4BB7-A12B-CD55E3FB5002}">
      <dsp:nvSpPr>
        <dsp:cNvPr id="0" name=""/>
        <dsp:cNvSpPr/>
      </dsp:nvSpPr>
      <dsp:spPr>
        <a:xfrm>
          <a:off x="2194560" y="615314"/>
          <a:ext cx="5440680" cy="5440680"/>
        </a:xfrm>
        <a:prstGeom prst="pie">
          <a:avLst>
            <a:gd name="adj1" fmla="val 1800000"/>
            <a:gd name="adj2" fmla="val 900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u="sng" kern="1200" dirty="0"/>
            <a:t>Political: </a:t>
          </a:r>
        </a:p>
        <a:p>
          <a:pPr marL="0" lvl="0" indent="0" algn="ctr" defTabSz="1244600">
            <a:lnSpc>
              <a:spcPct val="90000"/>
            </a:lnSpc>
            <a:spcBef>
              <a:spcPct val="0"/>
            </a:spcBef>
            <a:spcAft>
              <a:spcPct val="35000"/>
            </a:spcAft>
            <a:buNone/>
          </a:pPr>
          <a:r>
            <a:rPr lang="en-US" sz="2400" kern="1200" dirty="0"/>
            <a:t>Different interests &amp; goals</a:t>
          </a:r>
        </a:p>
      </dsp:txBody>
      <dsp:txXfrm>
        <a:off x="3489960" y="4145280"/>
        <a:ext cx="2914649" cy="1424940"/>
      </dsp:txXfrm>
    </dsp:sp>
    <dsp:sp modelId="{67B5C427-74D7-41ED-8F2D-3FB53065A0BC}">
      <dsp:nvSpPr>
        <dsp:cNvPr id="0" name=""/>
        <dsp:cNvSpPr/>
      </dsp:nvSpPr>
      <dsp:spPr>
        <a:xfrm>
          <a:off x="2082507" y="421004"/>
          <a:ext cx="5440680" cy="5440680"/>
        </a:xfrm>
        <a:prstGeom prst="pie">
          <a:avLst>
            <a:gd name="adj1" fmla="val 9000000"/>
            <a:gd name="adj2" fmla="val 1620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u="sng" kern="1200" dirty="0"/>
            <a:t>Technical: </a:t>
          </a:r>
          <a:r>
            <a:rPr lang="en-US" sz="2200" kern="1200" dirty="0"/>
            <a:t>Forecasting the levels of revenues and expenditures</a:t>
          </a:r>
        </a:p>
      </dsp:txBody>
      <dsp:txXfrm>
        <a:off x="2712719" y="1573911"/>
        <a:ext cx="1943100" cy="1619250"/>
      </dsp:txXfrm>
    </dsp:sp>
    <dsp:sp modelId="{743C2703-531B-4BCF-AFDF-1F19F99110B2}">
      <dsp:nvSpPr>
        <dsp:cNvPr id="0" name=""/>
        <dsp:cNvSpPr/>
      </dsp:nvSpPr>
      <dsp:spPr>
        <a:xfrm>
          <a:off x="1970257" y="84200"/>
          <a:ext cx="6114288" cy="6114288"/>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5B38A8A-B4B0-4DA1-930E-89F8A0418A84}">
      <dsp:nvSpPr>
        <dsp:cNvPr id="0" name=""/>
        <dsp:cNvSpPr/>
      </dsp:nvSpPr>
      <dsp:spPr>
        <a:xfrm>
          <a:off x="1857756" y="278166"/>
          <a:ext cx="6114288" cy="6114288"/>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E610E46-C6F9-4018-80BB-859F0D771740}">
      <dsp:nvSpPr>
        <dsp:cNvPr id="0" name=""/>
        <dsp:cNvSpPr/>
      </dsp:nvSpPr>
      <dsp:spPr>
        <a:xfrm>
          <a:off x="1745254" y="84200"/>
          <a:ext cx="6114288" cy="6114288"/>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8A4F-F25F-4632-89BB-EBB8193865EB}">
      <dsp:nvSpPr>
        <dsp:cNvPr id="0" name=""/>
        <dsp:cNvSpPr/>
      </dsp:nvSpPr>
      <dsp:spPr>
        <a:xfrm>
          <a:off x="0" y="0"/>
          <a:ext cx="6644640" cy="1307592"/>
        </a:xfrm>
        <a:prstGeom prst="roundRect">
          <a:avLst>
            <a:gd name="adj" fmla="val 10000"/>
          </a:avLst>
        </a:prstGeom>
        <a:solidFill>
          <a:schemeClr val="accent2">
            <a:alpha val="9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dirty="0"/>
            <a:t>Formulation:</a:t>
          </a:r>
          <a:r>
            <a:rPr lang="en-US" sz="2400" kern="1200" dirty="0"/>
            <a:t>  Reflecting on the past, set goals for the future and reconcile the difference by reviewing prior year information &amp; estimating future info</a:t>
          </a:r>
        </a:p>
      </dsp:txBody>
      <dsp:txXfrm>
        <a:off x="38298" y="38298"/>
        <a:ext cx="5123154" cy="1230996"/>
      </dsp:txXfrm>
    </dsp:sp>
    <dsp:sp modelId="{B1F6A554-E426-44C6-91E3-707E44E41A05}">
      <dsp:nvSpPr>
        <dsp:cNvPr id="0" name=""/>
        <dsp:cNvSpPr/>
      </dsp:nvSpPr>
      <dsp:spPr>
        <a:xfrm>
          <a:off x="556488" y="1545336"/>
          <a:ext cx="6644640" cy="1307592"/>
        </a:xfrm>
        <a:prstGeom prst="roundRect">
          <a:avLst>
            <a:gd name="adj" fmla="val 10000"/>
          </a:avLst>
        </a:prstGeom>
        <a:solidFill>
          <a:schemeClr val="accent2">
            <a:alpha val="90000"/>
            <a:hueOff val="0"/>
            <a:satOff val="0"/>
            <a:lumOff val="0"/>
            <a:alphaOff val="-13333"/>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dirty="0"/>
            <a:t>Hearings:</a:t>
          </a:r>
          <a:r>
            <a:rPr lang="en-US" sz="2800" kern="1200" dirty="0"/>
            <a:t>   </a:t>
          </a:r>
          <a:r>
            <a:rPr lang="en-US" sz="2400" kern="1200" dirty="0"/>
            <a:t>Include departments, sections and the public to discuss changes in the budget</a:t>
          </a:r>
        </a:p>
      </dsp:txBody>
      <dsp:txXfrm>
        <a:off x="594786" y="1583634"/>
        <a:ext cx="5161620" cy="1230996"/>
      </dsp:txXfrm>
    </dsp:sp>
    <dsp:sp modelId="{2C551B4B-462E-49D1-94AD-D1C9C03A2647}">
      <dsp:nvSpPr>
        <dsp:cNvPr id="0" name=""/>
        <dsp:cNvSpPr/>
      </dsp:nvSpPr>
      <dsp:spPr>
        <a:xfrm>
          <a:off x="1104671" y="3090672"/>
          <a:ext cx="6644640" cy="1307592"/>
        </a:xfrm>
        <a:prstGeom prst="roundRect">
          <a:avLst>
            <a:gd name="adj" fmla="val 10000"/>
          </a:avLst>
        </a:prstGeom>
        <a:solidFill>
          <a:schemeClr val="accent2">
            <a:alpha val="90000"/>
            <a:hueOff val="0"/>
            <a:satOff val="0"/>
            <a:lumOff val="0"/>
            <a:alphaOff val="-26667"/>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dirty="0"/>
            <a:t>Adoption:</a:t>
          </a:r>
          <a:r>
            <a:rPr lang="en-US" sz="2800" b="1" u="none" kern="1200" dirty="0"/>
            <a:t>   </a:t>
          </a:r>
          <a:r>
            <a:rPr lang="en-US" sz="2400" kern="1200" dirty="0"/>
            <a:t>Final approval by the Governing Body</a:t>
          </a:r>
        </a:p>
      </dsp:txBody>
      <dsp:txXfrm>
        <a:off x="1142969" y="3128970"/>
        <a:ext cx="5169926" cy="1230996"/>
      </dsp:txXfrm>
    </dsp:sp>
    <dsp:sp modelId="{2FF13584-4E9C-4CAD-B318-BB3E8052859D}">
      <dsp:nvSpPr>
        <dsp:cNvPr id="0" name=""/>
        <dsp:cNvSpPr/>
      </dsp:nvSpPr>
      <dsp:spPr>
        <a:xfrm>
          <a:off x="1661159" y="4614105"/>
          <a:ext cx="6644640" cy="1307592"/>
        </a:xfrm>
        <a:prstGeom prst="roundRect">
          <a:avLst>
            <a:gd name="adj" fmla="val 10000"/>
          </a:avLst>
        </a:prstGeom>
        <a:solidFill>
          <a:schemeClr val="accent2">
            <a:alpha val="90000"/>
            <a:hueOff val="0"/>
            <a:satOff val="0"/>
            <a:lumOff val="0"/>
            <a:alphaOff val="-40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dirty="0"/>
            <a:t>Execution:</a:t>
          </a:r>
          <a:r>
            <a:rPr lang="en-US" sz="2400" kern="1200" dirty="0"/>
            <a:t>   Following the budget to actual comparisons through the year; amending the budget if necessary</a:t>
          </a:r>
        </a:p>
      </dsp:txBody>
      <dsp:txXfrm>
        <a:off x="1699457" y="4652403"/>
        <a:ext cx="5161620" cy="1230996"/>
      </dsp:txXfrm>
    </dsp:sp>
    <dsp:sp modelId="{369E8757-3248-46EA-8636-536914E97873}">
      <dsp:nvSpPr>
        <dsp:cNvPr id="0" name=""/>
        <dsp:cNvSpPr/>
      </dsp:nvSpPr>
      <dsp:spPr>
        <a:xfrm>
          <a:off x="5794705" y="1001496"/>
          <a:ext cx="849934" cy="84993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85940" y="1001496"/>
        <a:ext cx="467464" cy="639575"/>
      </dsp:txXfrm>
    </dsp:sp>
    <dsp:sp modelId="{085548BC-5F83-49C3-9BA3-F970E79F0677}">
      <dsp:nvSpPr>
        <dsp:cNvPr id="0" name=""/>
        <dsp:cNvSpPr/>
      </dsp:nvSpPr>
      <dsp:spPr>
        <a:xfrm>
          <a:off x="6351193" y="2546832"/>
          <a:ext cx="849934" cy="849934"/>
        </a:xfrm>
        <a:prstGeom prst="downArrow">
          <a:avLst>
            <a:gd name="adj1" fmla="val 55000"/>
            <a:gd name="adj2" fmla="val 45000"/>
          </a:avLst>
        </a:prstGeom>
        <a:solidFill>
          <a:schemeClr val="accent2">
            <a:alpha val="90000"/>
            <a:tint val="40000"/>
            <a:hueOff val="0"/>
            <a:satOff val="0"/>
            <a:lumOff val="0"/>
            <a:alphaOff val="-20000"/>
          </a:schemeClr>
        </a:solidFill>
        <a:ln w="12700" cap="flat" cmpd="sng" algn="ctr">
          <a:solidFill>
            <a:schemeClr val="accent2">
              <a:alpha val="90000"/>
              <a:tint val="4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42428" y="2546832"/>
        <a:ext cx="467464" cy="639575"/>
      </dsp:txXfrm>
    </dsp:sp>
    <dsp:sp modelId="{AF46A72C-B62D-41DB-89D6-4D2EE88E733E}">
      <dsp:nvSpPr>
        <dsp:cNvPr id="0" name=""/>
        <dsp:cNvSpPr/>
      </dsp:nvSpPr>
      <dsp:spPr>
        <a:xfrm>
          <a:off x="6899376" y="4092168"/>
          <a:ext cx="849934" cy="849934"/>
        </a:xfrm>
        <a:prstGeom prst="downArrow">
          <a:avLst>
            <a:gd name="adj1" fmla="val 55000"/>
            <a:gd name="adj2" fmla="val 45000"/>
          </a:avLst>
        </a:prstGeom>
        <a:solidFill>
          <a:schemeClr val="accent2">
            <a:alpha val="90000"/>
            <a:tint val="40000"/>
            <a:hueOff val="0"/>
            <a:satOff val="0"/>
            <a:lumOff val="0"/>
            <a:alphaOff val="-40000"/>
          </a:schemeClr>
        </a:solidFill>
        <a:ln w="12700" cap="flat" cmpd="sng" algn="ctr">
          <a:solidFill>
            <a:schemeClr val="accent2">
              <a:alpha val="90000"/>
              <a:tint val="4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90611" y="4092168"/>
        <a:ext cx="467464" cy="639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419146" y="397197"/>
          <a:ext cx="7391367" cy="1573535"/>
        </a:xfrm>
        <a:prstGeom prst="roundRect">
          <a:avLst>
            <a:gd name="adj" fmla="val 10000"/>
          </a:avLst>
        </a:prstGeom>
        <a:solidFill>
          <a:schemeClr val="tx2">
            <a:lumMod val="40000"/>
            <a:lumOff val="60000"/>
            <a:alpha val="34902"/>
          </a:schemeClr>
        </a:solidFill>
        <a:ln w="19050" cap="flat" cmpd="sng" algn="ctr">
          <a:solidFill>
            <a:schemeClr val="tx2"/>
          </a:solidFill>
          <a:prstDash val="solid"/>
        </a:ln>
        <a:effectLst/>
        <a:scene3d>
          <a:camera prst="orthographicFront"/>
          <a:lightRig rig="chilly" dir="t"/>
        </a:scene3d>
        <a:sp3d extrusionH="1700" prstMaterial="dkEdge">
          <a:bevelT w="25400" h="6350"/>
          <a:bevelB w="0" h="0" prst="convex"/>
          <a:extrusionClr>
            <a:schemeClr val="bg1"/>
          </a:extrusionClr>
        </a:sp3d>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flipH="1">
          <a:off x="1277118" y="121922"/>
          <a:ext cx="91452" cy="91436"/>
        </a:xfrm>
        <a:prstGeom prst="roundRect">
          <a:avLst>
            <a:gd name="adj" fmla="val 10000"/>
          </a:avLst>
        </a:prstGeom>
        <a:solidFill>
          <a:schemeClr val="accent2">
            <a:tint val="5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553029" y="1981203"/>
          <a:ext cx="3432013" cy="4206238"/>
        </a:xfrm>
        <a:prstGeom prst="round2SameRect">
          <a:avLst>
            <a:gd name="adj1" fmla="val 10500"/>
            <a:gd name="adj2" fmla="val 0"/>
          </a:avLst>
        </a:prstGeom>
        <a:noFill/>
        <a:ln w="19050" cap="flat" cmpd="sng" algn="ctr">
          <a:solidFill>
            <a:schemeClr val="accent3">
              <a:lumMod val="75000"/>
            </a:schemeClr>
          </a:solidFill>
          <a:prstDash val="solid"/>
        </a:ln>
        <a:effectLst/>
        <a:scene3d>
          <a:camera prst="orthographicFront"/>
          <a:lightRig rig="threePt" dir="t"/>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73152" tIns="274320" rIns="73152" bIns="113792" numCol="1" spcCol="1270" anchor="t" anchorCtr="0">
          <a:noAutofit/>
        </a:bodyPr>
        <a:lstStyle/>
        <a:p>
          <a:pPr marL="0" lvl="0" indent="0" algn="ctr" defTabSz="711200">
            <a:lnSpc>
              <a:spcPct val="90000"/>
            </a:lnSpc>
            <a:spcBef>
              <a:spcPct val="0"/>
            </a:spcBef>
            <a:spcAft>
              <a:spcPct val="35000"/>
            </a:spcAft>
            <a:buNone/>
          </a:pPr>
          <a:endParaRPr lang="en-US" sz="1600" kern="1200" dirty="0">
            <a:solidFill>
              <a:schemeClr val="tx2"/>
            </a:solidFill>
            <a:latin typeface="+mn-lt"/>
          </a:endParaRPr>
        </a:p>
      </dsp:txBody>
      <dsp:txXfrm rot="10800000">
        <a:off x="658575" y="1981203"/>
        <a:ext cx="3220921" cy="4100692"/>
      </dsp:txXfrm>
    </dsp:sp>
    <dsp:sp modelId="{DBA4E13F-4006-4BD1-B3BE-A15AF6333333}">
      <dsp:nvSpPr>
        <dsp:cNvPr id="0" name=""/>
        <dsp:cNvSpPr/>
      </dsp:nvSpPr>
      <dsp:spPr>
        <a:xfrm>
          <a:off x="2161912" y="135613"/>
          <a:ext cx="91452" cy="77745"/>
        </a:xfrm>
        <a:prstGeom prst="roundRect">
          <a:avLst>
            <a:gd name="adj" fmla="val 10000"/>
          </a:avLst>
        </a:prstGeom>
        <a:solidFill>
          <a:schemeClr val="accent2">
            <a:tint val="5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EFDA36CF-2E4B-43A5-82E3-1D59F8982AF8}">
      <dsp:nvSpPr>
        <dsp:cNvPr id="0" name=""/>
        <dsp:cNvSpPr/>
      </dsp:nvSpPr>
      <dsp:spPr>
        <a:xfrm rot="10800000">
          <a:off x="4166945" y="1980333"/>
          <a:ext cx="3453045" cy="4206238"/>
        </a:xfrm>
        <a:prstGeom prst="round2SameRect">
          <a:avLst>
            <a:gd name="adj1" fmla="val 10500"/>
            <a:gd name="adj2" fmla="val 0"/>
          </a:avLst>
        </a:prstGeom>
        <a:noFill/>
        <a:ln w="19050" cap="flat" cmpd="sng" algn="ctr">
          <a:solidFill>
            <a:schemeClr val="accent3">
              <a:lumMod val="75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42672" tIns="42672" rIns="42672" bIns="42672" numCol="1" spcCol="1270" anchor="t" anchorCtr="0">
          <a:noAutofit/>
        </a:bodyPr>
        <a:lstStyle/>
        <a:p>
          <a:pPr marL="0" lvl="0" indent="0" algn="ctr" defTabSz="355600">
            <a:lnSpc>
              <a:spcPct val="90000"/>
            </a:lnSpc>
            <a:spcBef>
              <a:spcPct val="0"/>
            </a:spcBef>
            <a:spcAft>
              <a:spcPts val="1200"/>
            </a:spcAft>
            <a:buNone/>
          </a:pPr>
          <a:endParaRPr lang="en-US" altLang="en-US" sz="600" b="1" u="sng" kern="1200" dirty="0">
            <a:solidFill>
              <a:schemeClr val="tx2"/>
            </a:solidFill>
            <a:latin typeface="+mn-lt"/>
          </a:endParaRPr>
        </a:p>
      </dsp:txBody>
      <dsp:txXfrm rot="10800000">
        <a:off x="4273138" y="1980333"/>
        <a:ext cx="3240659" cy="4100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AFAFE-0F89-480A-9060-E15764F781D8}">
      <dsp:nvSpPr>
        <dsp:cNvPr id="0" name=""/>
        <dsp:cNvSpPr/>
      </dsp:nvSpPr>
      <dsp:spPr>
        <a:xfrm>
          <a:off x="0" y="397537"/>
          <a:ext cx="7772400" cy="637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312420" rIns="603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Amount budgeted to spend (expenditures or expenses)</a:t>
          </a:r>
        </a:p>
      </dsp:txBody>
      <dsp:txXfrm>
        <a:off x="0" y="397537"/>
        <a:ext cx="7772400" cy="637875"/>
      </dsp:txXfrm>
    </dsp:sp>
    <dsp:sp modelId="{B955703A-D13E-4734-AE4C-5243D957DF74}">
      <dsp:nvSpPr>
        <dsp:cNvPr id="0" name=""/>
        <dsp:cNvSpPr/>
      </dsp:nvSpPr>
      <dsp:spPr>
        <a:xfrm>
          <a:off x="388620" y="176137"/>
          <a:ext cx="5440680" cy="44280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Appropriations</a:t>
          </a:r>
          <a:endParaRPr lang="en-US" sz="1800" kern="1200" dirty="0"/>
        </a:p>
      </dsp:txBody>
      <dsp:txXfrm>
        <a:off x="410236" y="197753"/>
        <a:ext cx="5397448" cy="399568"/>
      </dsp:txXfrm>
    </dsp:sp>
    <dsp:sp modelId="{40D18E7D-A0BD-4769-A902-09B27BC6223B}">
      <dsp:nvSpPr>
        <dsp:cNvPr id="0" name=""/>
        <dsp:cNvSpPr/>
      </dsp:nvSpPr>
      <dsp:spPr>
        <a:xfrm>
          <a:off x="0" y="1341488"/>
          <a:ext cx="7772400" cy="850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312420" rIns="603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 fund’s current assets minus current liabilities and designated reserves              MCA 7-6-4002 </a:t>
          </a:r>
        </a:p>
      </dsp:txBody>
      <dsp:txXfrm>
        <a:off x="0" y="1341488"/>
        <a:ext cx="7772400" cy="850500"/>
      </dsp:txXfrm>
    </dsp:sp>
    <dsp:sp modelId="{A94C8F23-B4C5-44B0-A1E4-3F1907BA9791}">
      <dsp:nvSpPr>
        <dsp:cNvPr id="0" name=""/>
        <dsp:cNvSpPr/>
      </dsp:nvSpPr>
      <dsp:spPr>
        <a:xfrm>
          <a:off x="388620" y="1116412"/>
          <a:ext cx="5440680" cy="44280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Working Capital</a:t>
          </a:r>
          <a:r>
            <a:rPr lang="en-US" sz="1800" kern="1200" dirty="0"/>
            <a:t> </a:t>
          </a:r>
        </a:p>
      </dsp:txBody>
      <dsp:txXfrm>
        <a:off x="410236" y="1138028"/>
        <a:ext cx="5397448" cy="399568"/>
      </dsp:txXfrm>
    </dsp:sp>
    <dsp:sp modelId="{79053E39-9C11-4CBA-A97F-A725B6A0DB14}">
      <dsp:nvSpPr>
        <dsp:cNvPr id="0" name=""/>
        <dsp:cNvSpPr/>
      </dsp:nvSpPr>
      <dsp:spPr>
        <a:xfrm>
          <a:off x="0" y="2490712"/>
          <a:ext cx="7772400" cy="850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312420" rIns="603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Cash on hand July 1</a:t>
          </a:r>
          <a:r>
            <a:rPr lang="en-US" sz="1500" kern="1200" baseline="30000" dirty="0"/>
            <a:t>st</a:t>
          </a:r>
          <a:r>
            <a:rPr lang="en-US" sz="1500" kern="1200" dirty="0"/>
            <a:t> less any liabilities for claims/accounts payable from prior fiscal year</a:t>
          </a:r>
        </a:p>
      </dsp:txBody>
      <dsp:txXfrm>
        <a:off x="0" y="2490712"/>
        <a:ext cx="7772400" cy="850500"/>
      </dsp:txXfrm>
    </dsp:sp>
    <dsp:sp modelId="{703CC2E8-A006-4DCD-A147-490F56DDC408}">
      <dsp:nvSpPr>
        <dsp:cNvPr id="0" name=""/>
        <dsp:cNvSpPr/>
      </dsp:nvSpPr>
      <dsp:spPr>
        <a:xfrm>
          <a:off x="388620" y="2269312"/>
          <a:ext cx="5440680" cy="44280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Cash available</a:t>
          </a:r>
          <a:r>
            <a:rPr lang="en-US" sz="1800" kern="1200" dirty="0"/>
            <a:t>  </a:t>
          </a:r>
        </a:p>
      </dsp:txBody>
      <dsp:txXfrm>
        <a:off x="410236" y="2290928"/>
        <a:ext cx="5397448" cy="399568"/>
      </dsp:txXfrm>
    </dsp:sp>
    <dsp:sp modelId="{2CBD8C9C-7518-41D0-AD96-CADD2D0CA756}">
      <dsp:nvSpPr>
        <dsp:cNvPr id="0" name=""/>
        <dsp:cNvSpPr/>
      </dsp:nvSpPr>
      <dsp:spPr>
        <a:xfrm>
          <a:off x="0" y="3643612"/>
          <a:ext cx="7772400" cy="1275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312420" rIns="603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All revenues including grants, state entitlements, charges for services, local option tax, penalty &amp; interest on taxes and donations. Does not include the amount that will be collected from the mill levies for real, personal and mobile home property taxes.</a:t>
          </a:r>
        </a:p>
      </dsp:txBody>
      <dsp:txXfrm>
        <a:off x="0" y="3643612"/>
        <a:ext cx="7772400" cy="1275750"/>
      </dsp:txXfrm>
    </dsp:sp>
    <dsp:sp modelId="{7CFA895F-9139-43C5-AA32-20FDD4643C4F}">
      <dsp:nvSpPr>
        <dsp:cNvPr id="0" name=""/>
        <dsp:cNvSpPr/>
      </dsp:nvSpPr>
      <dsp:spPr>
        <a:xfrm>
          <a:off x="388620" y="3422212"/>
          <a:ext cx="5440680" cy="44280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Non-tax revenues</a:t>
          </a:r>
          <a:r>
            <a:rPr lang="en-US" sz="1800" b="1" kern="1200" dirty="0"/>
            <a:t> </a:t>
          </a:r>
          <a:endParaRPr lang="en-US" sz="1800" kern="1200" dirty="0"/>
        </a:p>
      </dsp:txBody>
      <dsp:txXfrm>
        <a:off x="410236" y="3443828"/>
        <a:ext cx="5397448" cy="399568"/>
      </dsp:txXfrm>
    </dsp:sp>
    <dsp:sp modelId="{3491EFFE-9872-4D21-96C8-CD88EA054015}">
      <dsp:nvSpPr>
        <dsp:cNvPr id="0" name=""/>
        <dsp:cNvSpPr/>
      </dsp:nvSpPr>
      <dsp:spPr>
        <a:xfrm>
          <a:off x="0" y="5287912"/>
          <a:ext cx="7772400" cy="850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3225" tIns="312420" rIns="603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amount collected from ad valorem (property) taxes based on the mill levies.  Does not include penalty and interest on delinquent taxes and local option taxes.  </a:t>
          </a:r>
        </a:p>
      </dsp:txBody>
      <dsp:txXfrm>
        <a:off x="0" y="5287912"/>
        <a:ext cx="7772400" cy="850500"/>
      </dsp:txXfrm>
    </dsp:sp>
    <dsp:sp modelId="{61616842-3A14-44C6-BA54-CD57327E3142}">
      <dsp:nvSpPr>
        <dsp:cNvPr id="0" name=""/>
        <dsp:cNvSpPr/>
      </dsp:nvSpPr>
      <dsp:spPr>
        <a:xfrm>
          <a:off x="333373" y="5013225"/>
          <a:ext cx="5440680" cy="44280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Property Tax Revenues </a:t>
          </a:r>
          <a:endParaRPr lang="en-US" sz="1800" b="1" kern="1200" dirty="0"/>
        </a:p>
      </dsp:txBody>
      <dsp:txXfrm>
        <a:off x="354989" y="5034841"/>
        <a:ext cx="539744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C9CF-48FF-47E8-A765-81E01D87F553}">
      <dsp:nvSpPr>
        <dsp:cNvPr id="0" name=""/>
        <dsp:cNvSpPr/>
      </dsp:nvSpPr>
      <dsp:spPr>
        <a:xfrm>
          <a:off x="2783110" y="-78240"/>
          <a:ext cx="2815778" cy="1046586"/>
        </a:xfrm>
        <a:prstGeom prst="roundRect">
          <a:avLst>
            <a:gd name="adj" fmla="val 10000"/>
          </a:avLst>
        </a:prstGeom>
        <a:solidFill>
          <a:schemeClr val="accent2">
            <a:hueOff val="0"/>
            <a:satOff val="0"/>
            <a:lumOff val="0"/>
            <a:alphaOff val="0"/>
          </a:schemeClr>
        </a:solidFill>
        <a:ln>
          <a:solidFill>
            <a:schemeClr val="tx1"/>
          </a:solid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Balanced Budget</a:t>
          </a:r>
        </a:p>
      </dsp:txBody>
      <dsp:txXfrm>
        <a:off x="2813763" y="-47587"/>
        <a:ext cx="2754472" cy="985280"/>
      </dsp:txXfrm>
    </dsp:sp>
    <dsp:sp modelId="{9FBFDD74-EB96-49CF-8722-7444A9189AC8}">
      <dsp:nvSpPr>
        <dsp:cNvPr id="0" name=""/>
        <dsp:cNvSpPr/>
      </dsp:nvSpPr>
      <dsp:spPr>
        <a:xfrm rot="3600000">
          <a:off x="4458770" y="1440555"/>
          <a:ext cx="761386" cy="255337"/>
        </a:xfrm>
        <a:prstGeom prst="lef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535371" y="1491622"/>
        <a:ext cx="608184" cy="153203"/>
      </dsp:txXfrm>
    </dsp:sp>
    <dsp:sp modelId="{2A1D720A-2F2A-4DF9-8819-2C383AFB8556}">
      <dsp:nvSpPr>
        <dsp:cNvPr id="0" name=""/>
        <dsp:cNvSpPr/>
      </dsp:nvSpPr>
      <dsp:spPr>
        <a:xfrm>
          <a:off x="4666866" y="2168103"/>
          <a:ext cx="1459073" cy="729536"/>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Total Resources</a:t>
          </a:r>
        </a:p>
      </dsp:txBody>
      <dsp:txXfrm>
        <a:off x="4688233" y="2189470"/>
        <a:ext cx="1416339" cy="686802"/>
      </dsp:txXfrm>
    </dsp:sp>
    <dsp:sp modelId="{0B085600-2CEE-48BA-94E6-10DE63494B31}">
      <dsp:nvSpPr>
        <dsp:cNvPr id="0" name=""/>
        <dsp:cNvSpPr/>
      </dsp:nvSpPr>
      <dsp:spPr>
        <a:xfrm rot="10800000">
          <a:off x="3810306" y="2405203"/>
          <a:ext cx="761386" cy="255337"/>
        </a:xfrm>
        <a:prstGeom prst="mathEqual">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886907" y="2456270"/>
        <a:ext cx="608184" cy="153203"/>
      </dsp:txXfrm>
    </dsp:sp>
    <dsp:sp modelId="{D7041FBE-1A13-4754-AF01-52886A98D680}">
      <dsp:nvSpPr>
        <dsp:cNvPr id="0" name=""/>
        <dsp:cNvSpPr/>
      </dsp:nvSpPr>
      <dsp:spPr>
        <a:xfrm>
          <a:off x="2256059" y="2168103"/>
          <a:ext cx="1459073" cy="729536"/>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Total Requirements</a:t>
          </a:r>
        </a:p>
      </dsp:txBody>
      <dsp:txXfrm>
        <a:off x="2277426" y="2189470"/>
        <a:ext cx="1416339" cy="686802"/>
      </dsp:txXfrm>
    </dsp:sp>
    <dsp:sp modelId="{E4DEA4B0-64C3-4BA7-8A0F-2CDA2B88727C}">
      <dsp:nvSpPr>
        <dsp:cNvPr id="0" name=""/>
        <dsp:cNvSpPr/>
      </dsp:nvSpPr>
      <dsp:spPr>
        <a:xfrm rot="18000000">
          <a:off x="3161842" y="1440555"/>
          <a:ext cx="761386" cy="255337"/>
        </a:xfrm>
        <a:prstGeom prst="lef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238443" y="1491622"/>
        <a:ext cx="608184" cy="153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45E3-FE50-4FBD-8211-06EE2F85B59D}">
      <dsp:nvSpPr>
        <dsp:cNvPr id="0" name=""/>
        <dsp:cNvSpPr/>
      </dsp:nvSpPr>
      <dsp:spPr>
        <a:xfrm>
          <a:off x="0" y="245493"/>
          <a:ext cx="8077200" cy="6496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6880" tIns="312420"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Appropriations + Cash Reserves</a:t>
          </a:r>
        </a:p>
      </dsp:txBody>
      <dsp:txXfrm>
        <a:off x="0" y="245493"/>
        <a:ext cx="8077200" cy="649687"/>
      </dsp:txXfrm>
    </dsp:sp>
    <dsp:sp modelId="{44E5CB1C-C208-481E-90D3-E9283A53C91E}">
      <dsp:nvSpPr>
        <dsp:cNvPr id="0" name=""/>
        <dsp:cNvSpPr/>
      </dsp:nvSpPr>
      <dsp:spPr>
        <a:xfrm>
          <a:off x="403860" y="29621"/>
          <a:ext cx="5654040" cy="457199"/>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Total Requirements</a:t>
          </a:r>
        </a:p>
      </dsp:txBody>
      <dsp:txXfrm>
        <a:off x="426179" y="51940"/>
        <a:ext cx="5609402" cy="412561"/>
      </dsp:txXfrm>
    </dsp:sp>
    <dsp:sp modelId="{58C41D41-3A05-473B-86C1-7CE5F7CB46EB}">
      <dsp:nvSpPr>
        <dsp:cNvPr id="0" name=""/>
        <dsp:cNvSpPr/>
      </dsp:nvSpPr>
      <dsp:spPr>
        <a:xfrm>
          <a:off x="0" y="1258803"/>
          <a:ext cx="8077200" cy="9213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6880" tIns="312420"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Cash Available + Total Revenues</a:t>
          </a:r>
        </a:p>
        <a:p>
          <a:pPr marL="342900" lvl="2" indent="-171450" algn="l" defTabSz="711200">
            <a:lnSpc>
              <a:spcPct val="90000"/>
            </a:lnSpc>
            <a:spcBef>
              <a:spcPct val="0"/>
            </a:spcBef>
            <a:spcAft>
              <a:spcPct val="15000"/>
            </a:spcAft>
            <a:buFont typeface="Wingdings" panose="05000000000000000000" pitchFamily="2" charset="2"/>
            <a:buChar char="Ø"/>
          </a:pPr>
          <a:r>
            <a:rPr lang="en-US" sz="1600" kern="1200" dirty="0"/>
            <a:t>Total Revenues = Non-Tax + Property Tax Revenues</a:t>
          </a:r>
        </a:p>
      </dsp:txBody>
      <dsp:txXfrm>
        <a:off x="0" y="1258803"/>
        <a:ext cx="8077200" cy="921375"/>
      </dsp:txXfrm>
    </dsp:sp>
    <dsp:sp modelId="{13F594C5-59DB-420D-B2CE-3AD3983C8796}">
      <dsp:nvSpPr>
        <dsp:cNvPr id="0" name=""/>
        <dsp:cNvSpPr/>
      </dsp:nvSpPr>
      <dsp:spPr>
        <a:xfrm>
          <a:off x="403860" y="996108"/>
          <a:ext cx="5654040" cy="484095"/>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Total Resources</a:t>
          </a:r>
        </a:p>
      </dsp:txBody>
      <dsp:txXfrm>
        <a:off x="427492" y="1019740"/>
        <a:ext cx="5606776" cy="4368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EF69-5570-4AAE-80E7-FD7F21FDEBD4}">
      <dsp:nvSpPr>
        <dsp:cNvPr id="0" name=""/>
        <dsp:cNvSpPr/>
      </dsp:nvSpPr>
      <dsp:spPr>
        <a:xfrm rot="5400000">
          <a:off x="-171973" y="262602"/>
          <a:ext cx="1146490" cy="802543"/>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itchFamily="34" charset="0"/>
            </a:rPr>
            <a:t>One</a:t>
          </a:r>
        </a:p>
      </dsp:txBody>
      <dsp:txXfrm rot="-5400000">
        <a:off x="1" y="491901"/>
        <a:ext cx="802543" cy="343947"/>
      </dsp:txXfrm>
    </dsp:sp>
    <dsp:sp modelId="{501E39BD-DB5B-4377-B255-ABBFE5B487B8}">
      <dsp:nvSpPr>
        <dsp:cNvPr id="0" name=""/>
        <dsp:cNvSpPr/>
      </dsp:nvSpPr>
      <dsp:spPr>
        <a:xfrm rot="5400000">
          <a:off x="3968225" y="-3135794"/>
          <a:ext cx="867093" cy="7198456"/>
        </a:xfrm>
        <a:prstGeom prst="round2SameRect">
          <a:avLst/>
        </a:prstGeom>
        <a:noFill/>
        <a:ln w="12700" cap="flat" cmpd="sng" algn="ctr">
          <a:solidFill>
            <a:schemeClr val="accent3">
              <a:lumMod val="75000"/>
            </a:schemeClr>
          </a:solidFill>
          <a:prstDash val="solid"/>
        </a:ln>
        <a:effectLst/>
        <a:scene3d>
          <a:camera prst="orthographicFront"/>
          <a:lightRig rig="flat" dir="t"/>
        </a:scene3d>
        <a:sp3d extrusionH="12700"/>
      </dsp:spPr>
      <dsp:style>
        <a:lnRef idx="1">
          <a:schemeClr val="dk1"/>
        </a:lnRef>
        <a:fillRef idx="2">
          <a:schemeClr val="dk1"/>
        </a:fillRef>
        <a:effectRef idx="1">
          <a:schemeClr val="dk1"/>
        </a:effectRef>
        <a:fontRef idx="minor">
          <a:schemeClr val="dk1"/>
        </a:fontRef>
      </dsp:style>
      <dsp:txBody>
        <a:bodyPr spcFirstLastPara="0" vert="horz" wrap="square" lIns="0" tIns="548640" rIns="0" bIns="0" numCol="1" spcCol="1270" anchor="b" anchorCtr="0">
          <a:noAutofit/>
          <a:sp3d/>
        </a:bodyPr>
        <a:lstStyle/>
        <a:p>
          <a:pPr marL="171450" lvl="1" indent="-171450" algn="l" defTabSz="711200">
            <a:lnSpc>
              <a:spcPct val="90000"/>
            </a:lnSpc>
            <a:spcBef>
              <a:spcPct val="0"/>
            </a:spcBef>
            <a:spcAft>
              <a:spcPct val="15000"/>
            </a:spcAft>
            <a:buFontTx/>
            <a:buNone/>
          </a:pPr>
          <a:r>
            <a:rPr lang="en-US" sz="1600" b="1" i="0" u="none" kern="1200" dirty="0">
              <a:solidFill>
                <a:schemeClr val="tx2"/>
              </a:solidFill>
              <a:effectLst/>
              <a:latin typeface="+mn-lt"/>
            </a:rPr>
            <a:t>   Preliminary budget phase </a:t>
          </a:r>
          <a:r>
            <a:rPr lang="en-US" sz="1600" b="0" i="0" u="none" kern="1200" dirty="0">
              <a:solidFill>
                <a:schemeClr val="tx2"/>
              </a:solidFill>
              <a:effectLst/>
              <a:latin typeface="+mn-lt"/>
            </a:rPr>
            <a:t>up to the later of the first Thursday after the</a:t>
          </a:r>
          <a:endParaRPr lang="en-US" sz="1800" kern="1200" dirty="0">
            <a:solidFill>
              <a:srgbClr val="0E035D"/>
            </a:solidFill>
            <a:latin typeface="Franklin Gothic Medium Cond" pitchFamily="34" charset="0"/>
          </a:endParaRPr>
        </a:p>
        <a:p>
          <a:pPr marL="171450" lvl="1" indent="-171450" algn="l" defTabSz="711200">
            <a:lnSpc>
              <a:spcPct val="90000"/>
            </a:lnSpc>
            <a:spcBef>
              <a:spcPct val="0"/>
            </a:spcBef>
            <a:spcAft>
              <a:spcPct val="15000"/>
            </a:spcAft>
            <a:buFontTx/>
            <a:buNone/>
          </a:pPr>
          <a:r>
            <a:rPr lang="en-US" sz="1600" b="0" i="0" u="none" kern="1200" dirty="0">
              <a:solidFill>
                <a:schemeClr val="tx2"/>
              </a:solidFill>
              <a:effectLst/>
              <a:latin typeface="+mn-lt"/>
            </a:rPr>
            <a:t>      first Tuesday in September or within 30 calendar days of receiving</a:t>
          </a:r>
          <a:endParaRPr lang="en-US" sz="1800" kern="1200" dirty="0">
            <a:solidFill>
              <a:srgbClr val="0E035D"/>
            </a:solidFill>
            <a:latin typeface="Franklin Gothic Medium Cond" pitchFamily="34" charset="0"/>
          </a:endParaRPr>
        </a:p>
        <a:p>
          <a:pPr marL="171450" lvl="1" indent="-171450" algn="l" defTabSz="711200">
            <a:lnSpc>
              <a:spcPct val="90000"/>
            </a:lnSpc>
            <a:spcBef>
              <a:spcPct val="0"/>
            </a:spcBef>
            <a:spcAft>
              <a:spcPct val="15000"/>
            </a:spcAft>
            <a:buFontTx/>
            <a:buNone/>
          </a:pPr>
          <a:r>
            <a:rPr lang="en-US" sz="1600" b="0" i="0" u="none" kern="1200" dirty="0">
              <a:solidFill>
                <a:schemeClr val="tx2"/>
              </a:solidFill>
              <a:effectLst/>
              <a:latin typeface="+mn-lt"/>
            </a:rPr>
            <a:t>      certified taxable values. </a:t>
          </a:r>
          <a:endParaRPr lang="en-US" sz="1800" kern="1200" dirty="0">
            <a:solidFill>
              <a:srgbClr val="0E035D"/>
            </a:solidFill>
            <a:latin typeface="Franklin Gothic Medium Cond" pitchFamily="34" charset="0"/>
          </a:endParaRPr>
        </a:p>
      </dsp:txBody>
      <dsp:txXfrm rot="-5400000">
        <a:off x="802544" y="72215"/>
        <a:ext cx="7156128" cy="782437"/>
      </dsp:txXfrm>
    </dsp:sp>
    <dsp:sp modelId="{7C9E8A44-624E-4FF4-89DB-35C85D7D63A2}">
      <dsp:nvSpPr>
        <dsp:cNvPr id="0" name=""/>
        <dsp:cNvSpPr/>
      </dsp:nvSpPr>
      <dsp:spPr>
        <a:xfrm rot="5400000">
          <a:off x="-171973" y="1436829"/>
          <a:ext cx="1146490" cy="802543"/>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itchFamily="34" charset="0"/>
            </a:rPr>
            <a:t>Two</a:t>
          </a:r>
        </a:p>
      </dsp:txBody>
      <dsp:txXfrm rot="-5400000">
        <a:off x="1" y="1666128"/>
        <a:ext cx="802543" cy="343947"/>
      </dsp:txXfrm>
    </dsp:sp>
    <dsp:sp modelId="{BDCC0456-6034-485E-B8DA-4DC206B3E039}">
      <dsp:nvSpPr>
        <dsp:cNvPr id="0" name=""/>
        <dsp:cNvSpPr/>
      </dsp:nvSpPr>
      <dsp:spPr>
        <a:xfrm rot="5400000">
          <a:off x="3906970" y="-1941427"/>
          <a:ext cx="1012350" cy="7157785"/>
        </a:xfrm>
        <a:prstGeom prst="round2SameRect">
          <a:avLst/>
        </a:prstGeom>
        <a:noFill/>
        <a:ln w="12700" cap="flat" cmpd="sng" algn="ctr">
          <a:solidFill>
            <a:schemeClr val="accent3">
              <a:lumMod val="75000"/>
            </a:schemeClr>
          </a:solidFill>
          <a:prstDash val="solid"/>
        </a:ln>
        <a:effectLst/>
        <a:scene3d>
          <a:camera prst="orthographicFront"/>
          <a:lightRig rig="flat" dir="t"/>
        </a:scene3d>
        <a:sp3d extrusionH="12700"/>
      </dsp:spPr>
      <dsp:style>
        <a:lnRef idx="1">
          <a:schemeClr val="dk1"/>
        </a:lnRef>
        <a:fillRef idx="2">
          <a:schemeClr val="dk1"/>
        </a:fillRef>
        <a:effectRef idx="1">
          <a:schemeClr val="dk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None/>
          </a:pPr>
          <a:r>
            <a:rPr lang="en-US" sz="1600" b="1" i="0" u="none" kern="1200" dirty="0">
              <a:solidFill>
                <a:schemeClr val="tx2"/>
              </a:solidFill>
              <a:latin typeface="+mn-lt"/>
            </a:rPr>
            <a:t>15-10-202(1).  Certification of taxable values</a:t>
          </a:r>
          <a:r>
            <a:rPr lang="en-US" sz="1600" b="0" i="0" u="none" kern="1200" dirty="0">
              <a:solidFill>
                <a:schemeClr val="tx2"/>
              </a:solidFill>
              <a:latin typeface="+mn-lt"/>
            </a:rPr>
            <a:t>. by the first Monday in August, the department of revenue shall certify to each taxing authority the total taxable value within the jurisdiction of the taxing authority.</a:t>
          </a:r>
          <a:endParaRPr lang="en-US" sz="1600" kern="1200" dirty="0">
            <a:solidFill>
              <a:srgbClr val="0E035D"/>
            </a:solidFill>
            <a:latin typeface="+mn-lt"/>
          </a:endParaRPr>
        </a:p>
      </dsp:txBody>
      <dsp:txXfrm rot="-5400000">
        <a:off x="834253" y="1180709"/>
        <a:ext cx="7108366" cy="913512"/>
      </dsp:txXfrm>
    </dsp:sp>
    <dsp:sp modelId="{762E8953-8565-4C98-895F-DA4FCE740FF0}">
      <dsp:nvSpPr>
        <dsp:cNvPr id="0" name=""/>
        <dsp:cNvSpPr/>
      </dsp:nvSpPr>
      <dsp:spPr>
        <a:xfrm rot="5400000">
          <a:off x="-164465" y="2586356"/>
          <a:ext cx="1146490" cy="81755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itchFamily="34" charset="0"/>
            </a:rPr>
            <a:t>Three</a:t>
          </a:r>
        </a:p>
      </dsp:txBody>
      <dsp:txXfrm rot="-5400000">
        <a:off x="1" y="2830671"/>
        <a:ext cx="817559" cy="328931"/>
      </dsp:txXfrm>
    </dsp:sp>
    <dsp:sp modelId="{E3B9F291-94A3-427A-B809-7ABA8DDF752C}">
      <dsp:nvSpPr>
        <dsp:cNvPr id="0" name=""/>
        <dsp:cNvSpPr/>
      </dsp:nvSpPr>
      <dsp:spPr>
        <a:xfrm rot="5400000">
          <a:off x="3942914" y="-760570"/>
          <a:ext cx="977965" cy="7138205"/>
        </a:xfrm>
        <a:prstGeom prst="round2SameRect">
          <a:avLst/>
        </a:prstGeom>
        <a:noFill/>
        <a:ln w="12700" cap="flat" cmpd="sng" algn="ctr">
          <a:solidFill>
            <a:schemeClr val="accent3">
              <a:lumMod val="75000"/>
            </a:schemeClr>
          </a:solidFill>
          <a:prstDash val="solid"/>
        </a:ln>
        <a:effectLst/>
        <a:scene3d>
          <a:camera prst="orthographicFront"/>
          <a:lightRig rig="flat" dir="t"/>
        </a:scene3d>
        <a:sp3d extrusionH="12700"/>
      </dsp:spPr>
      <dsp:style>
        <a:lnRef idx="1">
          <a:schemeClr val="dk1"/>
        </a:lnRef>
        <a:fillRef idx="2">
          <a:schemeClr val="dk1"/>
        </a:fillRef>
        <a:effectRef idx="1">
          <a:schemeClr val="dk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None/>
          </a:pPr>
          <a:r>
            <a:rPr lang="en-US" sz="1600" b="1" i="0" u="none" kern="1200" dirty="0">
              <a:solidFill>
                <a:schemeClr val="tx2"/>
              </a:solidFill>
            </a:rPr>
            <a:t>7-6-4024(3)</a:t>
          </a:r>
          <a:r>
            <a:rPr lang="en-US" sz="1600" b="0" i="0" u="none" kern="1200" dirty="0">
              <a:solidFill>
                <a:schemeClr val="tx2"/>
              </a:solidFill>
            </a:rPr>
            <a:t> </a:t>
          </a:r>
          <a:r>
            <a:rPr lang="en-US" sz="1600" b="1" i="0" u="none" kern="1200" dirty="0">
              <a:solidFill>
                <a:schemeClr val="tx2"/>
              </a:solidFill>
            </a:rPr>
            <a:t>Final budget resolution</a:t>
          </a:r>
          <a:endParaRPr lang="en-US" sz="1600" b="1" i="0" u="none" kern="1200" dirty="0">
            <a:solidFill>
              <a:schemeClr val="tx2"/>
            </a:solidFill>
            <a:latin typeface="+mn-lt"/>
          </a:endParaRPr>
        </a:p>
        <a:p>
          <a:pPr marL="171450" lvl="1" indent="-171450" algn="l" defTabSz="711200">
            <a:lnSpc>
              <a:spcPct val="90000"/>
            </a:lnSpc>
            <a:spcBef>
              <a:spcPct val="0"/>
            </a:spcBef>
            <a:spcAft>
              <a:spcPct val="15000"/>
            </a:spcAft>
            <a:buFontTx/>
            <a:buNone/>
          </a:pPr>
          <a:r>
            <a:rPr lang="en-US" sz="1600" b="1" i="0" u="none" kern="1200" dirty="0">
              <a:solidFill>
                <a:schemeClr val="tx2"/>
              </a:solidFill>
            </a:rPr>
            <a:t>7-6-4036 Fixing tax levy</a:t>
          </a:r>
          <a:endParaRPr lang="en-US" sz="1600" b="1" i="0" u="none" kern="1200" dirty="0">
            <a:solidFill>
              <a:schemeClr val="tx2"/>
            </a:solidFill>
            <a:latin typeface="+mn-lt"/>
          </a:endParaRPr>
        </a:p>
        <a:p>
          <a:pPr marL="171450" lvl="1" indent="-171450" algn="l" defTabSz="711200">
            <a:lnSpc>
              <a:spcPct val="90000"/>
            </a:lnSpc>
            <a:spcBef>
              <a:spcPct val="0"/>
            </a:spcBef>
            <a:spcAft>
              <a:spcPct val="15000"/>
            </a:spcAft>
            <a:buFontTx/>
            <a:buNone/>
          </a:pPr>
          <a:r>
            <a:rPr lang="en-US" sz="1600" b="0" i="0" u="none" kern="1200" dirty="0">
              <a:solidFill>
                <a:schemeClr val="tx2"/>
              </a:solidFill>
            </a:rPr>
            <a:t>    by the later of the first Thursday after the first Tuesday in September or within 30 calendar days of receiving certified taxable values. </a:t>
          </a:r>
          <a:endParaRPr lang="en-US" sz="1600" b="0" i="0" u="none" kern="1200" dirty="0">
            <a:solidFill>
              <a:schemeClr val="tx2"/>
            </a:solidFill>
            <a:latin typeface="+mn-lt"/>
          </a:endParaRPr>
        </a:p>
      </dsp:txBody>
      <dsp:txXfrm rot="-5400000">
        <a:off x="862794" y="2367290"/>
        <a:ext cx="7090465" cy="882485"/>
      </dsp:txXfrm>
    </dsp:sp>
    <dsp:sp modelId="{E9D72F99-B28D-48BF-A607-D31CF6F8FC70}">
      <dsp:nvSpPr>
        <dsp:cNvPr id="0" name=""/>
        <dsp:cNvSpPr/>
      </dsp:nvSpPr>
      <dsp:spPr>
        <a:xfrm rot="5400000">
          <a:off x="-171973" y="3758164"/>
          <a:ext cx="1146490" cy="802543"/>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548640" rIns="0" bIns="0"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itchFamily="34" charset="0"/>
            </a:rPr>
            <a:t>Four</a:t>
          </a:r>
        </a:p>
      </dsp:txBody>
      <dsp:txXfrm rot="-5400000">
        <a:off x="1" y="3987463"/>
        <a:ext cx="802543" cy="343947"/>
      </dsp:txXfrm>
    </dsp:sp>
    <dsp:sp modelId="{F7996E4F-114B-4E1F-BFB4-9DFD3DC38A79}">
      <dsp:nvSpPr>
        <dsp:cNvPr id="0" name=""/>
        <dsp:cNvSpPr/>
      </dsp:nvSpPr>
      <dsp:spPr>
        <a:xfrm rot="5400000">
          <a:off x="3917328" y="391281"/>
          <a:ext cx="992497" cy="7135037"/>
        </a:xfrm>
        <a:prstGeom prst="round2SameRect">
          <a:avLst/>
        </a:prstGeom>
        <a:noFill/>
        <a:ln w="12700" cap="flat" cmpd="sng" algn="ctr">
          <a:solidFill>
            <a:schemeClr val="accent3">
              <a:lumMod val="75000"/>
            </a:schemeClr>
          </a:solidFill>
          <a:prstDash val="solid"/>
        </a:ln>
        <a:effectLst/>
        <a:scene3d>
          <a:camera prst="orthographicFront"/>
          <a:lightRig rig="flat" dir="t"/>
        </a:scene3d>
        <a:sp3d extrusionH="12700"/>
      </dsp:spPr>
      <dsp:style>
        <a:lnRef idx="1">
          <a:schemeClr val="dk1"/>
        </a:lnRef>
        <a:fillRef idx="2">
          <a:schemeClr val="dk1"/>
        </a:fillRef>
        <a:effectRef idx="1">
          <a:schemeClr val="dk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None/>
          </a:pPr>
          <a:r>
            <a:rPr lang="en-US" sz="1600" b="1" i="0" u="none" kern="1200" dirty="0">
              <a:solidFill>
                <a:schemeClr val="tx2"/>
              </a:solidFill>
            </a:rPr>
            <a:t>15-10-305(1)(a) </a:t>
          </a:r>
          <a:r>
            <a:rPr lang="en-US" sz="1600" b="0" i="0" u="none" kern="1200" dirty="0">
              <a:solidFill>
                <a:schemeClr val="tx2"/>
              </a:solidFill>
            </a:rPr>
            <a:t>The county clerk and recorder shall by the second Monday in September or within 30 calendar days after receiving certified taxable values notify the department of the number of mills needed to be levied for each taxing jurisdiction in the county. </a:t>
          </a:r>
          <a:endParaRPr lang="en-US" sz="1600" b="0" i="0" u="none" kern="1200" dirty="0">
            <a:solidFill>
              <a:schemeClr val="tx2"/>
            </a:solidFill>
            <a:latin typeface="+mn-lt"/>
          </a:endParaRPr>
        </a:p>
      </dsp:txBody>
      <dsp:txXfrm rot="-5400000">
        <a:off x="846058" y="3511001"/>
        <a:ext cx="7086587" cy="895597"/>
      </dsp:txXfrm>
    </dsp:sp>
    <dsp:sp modelId="{4AC7349A-7751-40EA-9290-D719198EEB73}">
      <dsp:nvSpPr>
        <dsp:cNvPr id="0" name=""/>
        <dsp:cNvSpPr/>
      </dsp:nvSpPr>
      <dsp:spPr>
        <a:xfrm rot="5400000">
          <a:off x="-171973" y="4828713"/>
          <a:ext cx="1146490" cy="802543"/>
        </a:xfrm>
        <a:prstGeom prst="chevron">
          <a:avLst/>
        </a:prstGeom>
        <a:solidFill>
          <a:srgbClr val="395E78">
            <a:hueOff val="0"/>
            <a:satOff val="0"/>
            <a:lumOff val="0"/>
            <a:alphaOff val="0"/>
          </a:srgbClr>
        </a:solidFill>
        <a:ln w="12700" cap="flat" cmpd="sng" algn="ctr">
          <a:solidFill>
            <a:srgbClr val="395E78">
              <a:hueOff val="0"/>
              <a:satOff val="0"/>
              <a:lumOff val="0"/>
              <a:alphaOff val="0"/>
            </a:srgbClr>
          </a:solidFill>
          <a:prstDash val="solid"/>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1">
          <a:schemeClr val="dk1"/>
        </a:lnRef>
        <a:fillRef idx="2">
          <a:schemeClr val="dk1"/>
        </a:fillRef>
        <a:effectRef idx="1">
          <a:schemeClr val="dk1"/>
        </a:effectRef>
        <a:fontRef idx="minor">
          <a:schemeClr val="dk1"/>
        </a:fontRef>
      </dsp:style>
      <dsp:txBody>
        <a:bodyPr spcFirstLastPara="0" vert="horz" wrap="square" lIns="0" tIns="548640" rIns="0" bIns="0" numCol="1" spcCol="1270" anchor="b" anchorCtr="0">
          <a:noAutofit/>
        </a:bodyPr>
        <a:lstStyle/>
        <a:p>
          <a:pPr marL="0" lvl="0" indent="0" algn="ctr" defTabSz="1244600">
            <a:lnSpc>
              <a:spcPct val="90000"/>
            </a:lnSpc>
            <a:spcBef>
              <a:spcPct val="0"/>
            </a:spcBef>
            <a:spcAft>
              <a:spcPct val="35000"/>
            </a:spcAft>
            <a:buFontTx/>
            <a:buNone/>
          </a:pPr>
          <a:r>
            <a:rPr lang="en-US" sz="2400" kern="1200" dirty="0">
              <a:solidFill>
                <a:srgbClr val="FFFFFF"/>
              </a:solidFill>
              <a:latin typeface="Franklin Gothic Medium Cond" pitchFamily="34" charset="0"/>
              <a:ea typeface="+mn-ea"/>
              <a:cs typeface="+mn-cs"/>
            </a:rPr>
            <a:t>Five</a:t>
          </a:r>
        </a:p>
      </dsp:txBody>
      <dsp:txXfrm rot="-5400000">
        <a:off x="1" y="5058012"/>
        <a:ext cx="802543" cy="343947"/>
      </dsp:txXfrm>
    </dsp:sp>
    <dsp:sp modelId="{8BE9EE48-C4FC-4FA7-92FB-65422082DBC7}">
      <dsp:nvSpPr>
        <dsp:cNvPr id="0" name=""/>
        <dsp:cNvSpPr/>
      </dsp:nvSpPr>
      <dsp:spPr>
        <a:xfrm rot="5400000">
          <a:off x="4029162" y="1443442"/>
          <a:ext cx="745219" cy="7198456"/>
        </a:xfrm>
        <a:prstGeom prst="round2SameRect">
          <a:avLst/>
        </a:prstGeom>
        <a:noFill/>
        <a:ln w="12700" cap="flat" cmpd="sng" algn="ctr">
          <a:solidFill>
            <a:schemeClr val="accent3">
              <a:lumMod val="75000"/>
            </a:schemeClr>
          </a:solidFill>
          <a:prstDash val="solid"/>
        </a:ln>
        <a:effectLst/>
        <a:scene3d>
          <a:camera prst="orthographicFront"/>
          <a:lightRig rig="flat" dir="t"/>
        </a:scene3d>
        <a:sp3d extrusionH="12700"/>
      </dsp:spPr>
      <dsp:style>
        <a:lnRef idx="1">
          <a:schemeClr val="dk1"/>
        </a:lnRef>
        <a:fillRef idx="2">
          <a:schemeClr val="dk1"/>
        </a:fillRef>
        <a:effectRef idx="1">
          <a:schemeClr val="dk1"/>
        </a:effectRef>
        <a:fontRef idx="minor">
          <a:schemeClr val="dk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None/>
          </a:pPr>
          <a:r>
            <a:rPr lang="en-US" sz="1600" b="1" u="none" kern="1200" dirty="0">
              <a:solidFill>
                <a:schemeClr val="tx2"/>
              </a:solidFill>
            </a:rPr>
            <a:t>7-6-4003 (</a:t>
          </a:r>
          <a:r>
            <a:rPr lang="en-US" sz="1600" b="0" u="none" kern="1200" dirty="0">
              <a:solidFill>
                <a:schemeClr val="tx2"/>
              </a:solidFill>
            </a:rPr>
            <a:t>1) Submit</a:t>
          </a:r>
          <a:r>
            <a:rPr lang="en-US" sz="1600" kern="1200" dirty="0">
              <a:solidFill>
                <a:schemeClr val="tx2"/>
              </a:solidFill>
            </a:rPr>
            <a:t> copy of the final budget together with a statement of tax levies to the department of administration by the later of </a:t>
          </a:r>
          <a:r>
            <a:rPr lang="en-US" sz="1600" b="1" kern="1200" dirty="0">
              <a:solidFill>
                <a:schemeClr val="tx2"/>
              </a:solidFill>
            </a:rPr>
            <a:t>October 1 or 60 days after receipt of taxable values</a:t>
          </a:r>
          <a:r>
            <a:rPr lang="en-US" sz="1600" kern="1200" dirty="0">
              <a:solidFill>
                <a:schemeClr val="tx2"/>
              </a:solidFill>
            </a:rPr>
            <a:t>…</a:t>
          </a:r>
        </a:p>
      </dsp:txBody>
      <dsp:txXfrm rot="-5400000">
        <a:off x="802544" y="4706440"/>
        <a:ext cx="7162077" cy="672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10132"/>
          <a:ext cx="7848600" cy="1573535"/>
        </a:xfrm>
        <a:prstGeom prst="roundRect">
          <a:avLst>
            <a:gd name="adj" fmla="val 10000"/>
          </a:avLst>
        </a:prstGeom>
        <a:solidFill>
          <a:schemeClr val="tx2">
            <a:lumMod val="40000"/>
            <a:lumOff val="60000"/>
            <a:alpha val="35000"/>
          </a:schemeClr>
        </a:solidFill>
        <a:ln w="19050" cap="flat" cmpd="sng" algn="ctr">
          <a:solidFill>
            <a:schemeClr val="accent3">
              <a:lumMod val="75000"/>
            </a:schemeClr>
          </a:solidFill>
          <a:prstDash val="solid"/>
        </a:ln>
        <a:effectLst/>
        <a:scene3d>
          <a:camera prst="orthographicFront"/>
          <a:lightRig rig="chilly" dir="t"/>
        </a:scene3d>
        <a:sp3d extrusionH="1700" prstMaterial="dkEdge">
          <a:bevelT w="25400" h="6350"/>
          <a:bevelB w="0" h="0" prst="convex"/>
        </a:sp3d>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flipH="1">
          <a:off x="758199" y="503582"/>
          <a:ext cx="118919" cy="91436"/>
        </a:xfrm>
        <a:prstGeom prst="roundRect">
          <a:avLst>
            <a:gd name="adj" fmla="val 10000"/>
          </a:avLst>
        </a:prstGeom>
        <a:solidFill>
          <a:schemeClr val="dk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572025E-E8B8-4F94-94D0-DC22D7F762FB}">
      <dsp:nvSpPr>
        <dsp:cNvPr id="0" name=""/>
        <dsp:cNvSpPr/>
      </dsp:nvSpPr>
      <dsp:spPr>
        <a:xfrm rot="10800000">
          <a:off x="236999" y="1593260"/>
          <a:ext cx="2229876" cy="5029189"/>
        </a:xfrm>
        <a:prstGeom prst="round2SameRect">
          <a:avLst>
            <a:gd name="adj1" fmla="val 10500"/>
            <a:gd name="adj2" fmla="val 0"/>
          </a:avLst>
        </a:prstGeom>
        <a:solidFill>
          <a:schemeClr val="lt1"/>
        </a:solidFill>
        <a:ln w="19050" cap="flat" cmpd="sng" algn="ctr">
          <a:solidFill>
            <a:schemeClr val="accent3">
              <a:lumMod val="75000"/>
            </a:schemeClr>
          </a:solidFill>
          <a:prstDash val="solid"/>
        </a:ln>
        <a:effectLst/>
        <a:scene3d>
          <a:camera prst="orthographicFront"/>
          <a:lightRig rig="chilly"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73152" tIns="274320" rIns="73152" bIns="128016" numCol="1" spcCol="1270" anchor="t" anchorCtr="0">
          <a:noAutofit/>
        </a:bodyPr>
        <a:lstStyle/>
        <a:p>
          <a:pPr marL="0" lvl="0" indent="0" algn="ctr" defTabSz="800100">
            <a:lnSpc>
              <a:spcPct val="90000"/>
            </a:lnSpc>
            <a:spcBef>
              <a:spcPct val="0"/>
            </a:spcBef>
            <a:spcAft>
              <a:spcPct val="35000"/>
            </a:spcAft>
            <a:buNone/>
          </a:pPr>
          <a:endParaRPr lang="en-US" sz="1800" kern="1200" dirty="0">
            <a:latin typeface="+mn-lt"/>
          </a:endParaRPr>
        </a:p>
      </dsp:txBody>
      <dsp:txXfrm rot="10800000">
        <a:off x="305575" y="1593260"/>
        <a:ext cx="2092724" cy="4960613"/>
      </dsp:txXfrm>
    </dsp:sp>
    <dsp:sp modelId="{DBA4E13F-4006-4BD1-B3BE-A15AF6333333}">
      <dsp:nvSpPr>
        <dsp:cNvPr id="0" name=""/>
        <dsp:cNvSpPr/>
      </dsp:nvSpPr>
      <dsp:spPr>
        <a:xfrm>
          <a:off x="1160558" y="371687"/>
          <a:ext cx="538359" cy="428902"/>
        </a:xfrm>
        <a:prstGeom prst="roundRect">
          <a:avLst>
            <a:gd name="adj" fmla="val 10000"/>
          </a:avLst>
        </a:prstGeom>
        <a:solidFill>
          <a:schemeClr val="dk2">
            <a:tint val="50000"/>
            <a:hueOff val="0"/>
            <a:satOff val="0"/>
            <a:lumOff val="0"/>
            <a:alphaOff val="0"/>
          </a:schemeClr>
        </a:solidFill>
        <a:ln w="19050">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FDA36CF-2E4B-43A5-82E3-1D59F8982AF8}">
      <dsp:nvSpPr>
        <dsp:cNvPr id="0" name=""/>
        <dsp:cNvSpPr/>
      </dsp:nvSpPr>
      <dsp:spPr>
        <a:xfrm rot="10800000">
          <a:off x="2689862" y="1600460"/>
          <a:ext cx="2468874" cy="5029189"/>
        </a:xfrm>
        <a:prstGeom prst="round2SameRect">
          <a:avLst>
            <a:gd name="adj1" fmla="val 10500"/>
            <a:gd name="adj2" fmla="val 0"/>
          </a:avLst>
        </a:prstGeom>
        <a:solidFill>
          <a:schemeClr val="lt1"/>
        </a:solidFill>
        <a:ln w="19050" cap="flat" cmpd="sng" algn="ctr">
          <a:solidFill>
            <a:schemeClr val="accent3">
              <a:lumMod val="75000"/>
            </a:schemeClr>
          </a:solidFill>
          <a:prstDash val="solid"/>
        </a:ln>
        <a:effectLst/>
        <a:scene3d>
          <a:camera prst="orthographicFront"/>
          <a:lightRig rig="chilly"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ts val="1200"/>
            </a:spcAft>
            <a:buNone/>
          </a:pPr>
          <a:endParaRPr lang="en-US" sz="1700" kern="1200" dirty="0">
            <a:latin typeface="+mn-lt"/>
          </a:endParaRPr>
        </a:p>
      </dsp:txBody>
      <dsp:txXfrm rot="10800000">
        <a:off x="2765788" y="1600460"/>
        <a:ext cx="2317022" cy="4953263"/>
      </dsp:txXfrm>
    </dsp:sp>
    <dsp:sp modelId="{8752BA0E-92F4-4574-B579-443170F75352}">
      <dsp:nvSpPr>
        <dsp:cNvPr id="0" name=""/>
        <dsp:cNvSpPr/>
      </dsp:nvSpPr>
      <dsp:spPr>
        <a:xfrm>
          <a:off x="1206359" y="587380"/>
          <a:ext cx="123557" cy="83839"/>
        </a:xfrm>
        <a:prstGeom prst="roundRect">
          <a:avLst>
            <a:gd name="adj" fmla="val 10000"/>
          </a:avLst>
        </a:prstGeom>
        <a:solidFill>
          <a:schemeClr val="dk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FFDC46D-B3C5-4C27-830D-23AAED5CB738}">
      <dsp:nvSpPr>
        <dsp:cNvPr id="0" name=""/>
        <dsp:cNvSpPr/>
      </dsp:nvSpPr>
      <dsp:spPr>
        <a:xfrm rot="10800000">
          <a:off x="5381724" y="1595416"/>
          <a:ext cx="2229876" cy="5029189"/>
        </a:xfrm>
        <a:prstGeom prst="round2SameRect">
          <a:avLst>
            <a:gd name="adj1" fmla="val 10500"/>
            <a:gd name="adj2" fmla="val 0"/>
          </a:avLst>
        </a:prstGeom>
        <a:solidFill>
          <a:schemeClr val="lt1"/>
        </a:solidFill>
        <a:ln w="19050" cap="flat" cmpd="sng" algn="ctr">
          <a:solidFill>
            <a:schemeClr val="accent3">
              <a:lumMod val="75000"/>
            </a:schemeClr>
          </a:solidFill>
          <a:prstDash val="solid"/>
        </a:ln>
        <a:effectLst/>
        <a:scene3d>
          <a:camera prst="orthographicFront"/>
          <a:lightRig rig="chilly"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endParaRPr lang="en-US" sz="1700" b="1" u="sng" kern="1200" dirty="0">
            <a:latin typeface="+mn-lt"/>
          </a:endParaRPr>
        </a:p>
      </dsp:txBody>
      <dsp:txXfrm rot="10800000">
        <a:off x="5450300" y="1595416"/>
        <a:ext cx="2092724" cy="496061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List2#6">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6">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008706" y="0"/>
            <a:ext cx="3066733" cy="469780"/>
          </a:xfrm>
          <a:prstGeom prst="rect">
            <a:avLst/>
          </a:prstGeom>
        </p:spPr>
        <p:txBody>
          <a:bodyPr vert="horz" lIns="93925" tIns="46962" rIns="93925" bIns="46962" rtlCol="0"/>
          <a:lstStyle>
            <a:lvl1pPr algn="r">
              <a:defRPr sz="1200"/>
            </a:lvl1pPr>
          </a:lstStyle>
          <a:p>
            <a:fld id="{48943095-6DE6-4042-8249-9E0F41AC424A}" type="datetimeFigureOut">
              <a:rPr lang="en-US" smtClean="0"/>
              <a:t>10/23/2017</a:t>
            </a:fld>
            <a:endParaRPr lang="en-US" dirty="0"/>
          </a:p>
        </p:txBody>
      </p:sp>
      <p:sp>
        <p:nvSpPr>
          <p:cNvPr id="5" name="Slide Number Placeholder 4"/>
          <p:cNvSpPr>
            <a:spLocks noGrp="1"/>
          </p:cNvSpPr>
          <p:nvPr>
            <p:ph type="sldNum" sz="quarter" idx="3"/>
          </p:nvPr>
        </p:nvSpPr>
        <p:spPr>
          <a:xfrm>
            <a:off x="4008706" y="8893298"/>
            <a:ext cx="3066733" cy="469779"/>
          </a:xfrm>
          <a:prstGeom prst="rect">
            <a:avLst/>
          </a:prstGeom>
        </p:spPr>
        <p:txBody>
          <a:bodyPr vert="horz" lIns="93925" tIns="46962" rIns="93925" bIns="46962" rtlCol="0" anchor="b"/>
          <a:lstStyle>
            <a:lvl1pPr algn="r">
              <a:defRPr sz="1200"/>
            </a:lvl1pPr>
          </a:lstStyle>
          <a:p>
            <a:fld id="{784B6520-5F62-4648-9AD0-9AD3A8199E2F}" type="slidenum">
              <a:rPr lang="en-US" smtClean="0"/>
              <a:t>‹#›</a:t>
            </a:fld>
            <a:endParaRPr lang="en-US"/>
          </a:p>
        </p:txBody>
      </p:sp>
      <p:sp>
        <p:nvSpPr>
          <p:cNvPr id="6" name="Header Placeholder 5"/>
          <p:cNvSpPr>
            <a:spLocks noGrp="1"/>
          </p:cNvSpPr>
          <p:nvPr>
            <p:ph type="hdr" sz="quarter"/>
          </p:nvPr>
        </p:nvSpPr>
        <p:spPr>
          <a:xfrm>
            <a:off x="1" y="0"/>
            <a:ext cx="3066733" cy="469780"/>
          </a:xfrm>
          <a:prstGeom prst="rect">
            <a:avLst/>
          </a:prstGeom>
        </p:spPr>
        <p:txBody>
          <a:bodyPr vert="horz" lIns="93925" tIns="46962" rIns="93925" bIns="46962" rtlCol="0"/>
          <a:lstStyle>
            <a:lvl1pPr algn="l">
              <a:defRPr sz="1200"/>
            </a:lvl1pPr>
          </a:lstStyle>
          <a:p>
            <a:r>
              <a:rPr lang="en-US" dirty="0"/>
              <a:t>Budget Process – 2017		</a:t>
            </a:r>
          </a:p>
        </p:txBody>
      </p:sp>
    </p:spTree>
    <p:extLst>
      <p:ext uri="{BB962C8B-B14F-4D97-AF65-F5344CB8AC3E}">
        <p14:creationId xmlns:p14="http://schemas.microsoft.com/office/powerpoint/2010/main" val="406245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25" tIns="46962" rIns="93925" bIns="46962" rtlCol="0"/>
          <a:lstStyle>
            <a:lvl1pPr algn="l">
              <a:defRPr sz="1200"/>
            </a:lvl1pPr>
          </a:lstStyle>
          <a:p>
            <a:endParaRPr lang="en-US" dirty="0"/>
          </a:p>
        </p:txBody>
      </p:sp>
      <p:sp>
        <p:nvSpPr>
          <p:cNvPr id="3" name="Date Placeholder 2"/>
          <p:cNvSpPr>
            <a:spLocks noGrp="1"/>
          </p:cNvSpPr>
          <p:nvPr>
            <p:ph type="dt" idx="1"/>
          </p:nvPr>
        </p:nvSpPr>
        <p:spPr>
          <a:xfrm>
            <a:off x="4008706" y="0"/>
            <a:ext cx="3066733" cy="468154"/>
          </a:xfrm>
          <a:prstGeom prst="rect">
            <a:avLst/>
          </a:prstGeom>
        </p:spPr>
        <p:txBody>
          <a:bodyPr vert="horz" lIns="93925" tIns="46962" rIns="93925" bIns="46962" rtlCol="0"/>
          <a:lstStyle>
            <a:lvl1pPr algn="r">
              <a:defRPr sz="1200"/>
            </a:lvl1pPr>
          </a:lstStyle>
          <a:p>
            <a:fld id="{29D72E20-9B1C-4AF8-8125-4FF0C1A4B202}" type="datetimeFigureOut">
              <a:rPr lang="en-US" smtClean="0"/>
              <a:t>10/23/2017</a:t>
            </a:fld>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25" tIns="46962" rIns="93925" bIns="46962"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5" tIns="46962" rIns="93925" bIns="469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3" cy="468154"/>
          </a:xfrm>
          <a:prstGeom prst="rect">
            <a:avLst/>
          </a:prstGeom>
        </p:spPr>
        <p:txBody>
          <a:bodyPr vert="horz" lIns="93925" tIns="46962" rIns="93925" bIns="469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25" tIns="46962" rIns="93925" bIns="46962" rtlCol="0" anchor="b"/>
          <a:lstStyle>
            <a:lvl1pPr algn="r">
              <a:defRPr sz="1200"/>
            </a:lvl1pPr>
          </a:lstStyle>
          <a:p>
            <a:fld id="{9C490099-D549-43FB-8B6C-E591AF0BB004}" type="slidenum">
              <a:rPr lang="en-US" smtClean="0"/>
              <a:t>‹#›</a:t>
            </a:fld>
            <a:endParaRPr lang="en-US" dirty="0"/>
          </a:p>
        </p:txBody>
      </p:sp>
    </p:spTree>
    <p:extLst>
      <p:ext uri="{BB962C8B-B14F-4D97-AF65-F5344CB8AC3E}">
        <p14:creationId xmlns:p14="http://schemas.microsoft.com/office/powerpoint/2010/main" val="57394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93ADD-D18F-4E21-A07F-35E66C84706B}" type="slidenum">
              <a:rPr lang="en-US" smtClean="0"/>
              <a:pPr/>
              <a:t>9</a:t>
            </a:fld>
            <a:endParaRPr lang="en-US" dirty="0"/>
          </a:p>
        </p:txBody>
      </p:sp>
    </p:spTree>
    <p:extLst>
      <p:ext uri="{BB962C8B-B14F-4D97-AF65-F5344CB8AC3E}">
        <p14:creationId xmlns:p14="http://schemas.microsoft.com/office/powerpoint/2010/main" val="146952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563563" y="471488"/>
            <a:ext cx="3219450" cy="2416175"/>
          </a:xfrm>
        </p:spPr>
      </p:sp>
    </p:spTree>
    <p:extLst>
      <p:ext uri="{BB962C8B-B14F-4D97-AF65-F5344CB8AC3E}">
        <p14:creationId xmlns:p14="http://schemas.microsoft.com/office/powerpoint/2010/main" val="344498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0099-D549-43FB-8B6C-E591AF0BB004}" type="slidenum">
              <a:rPr lang="en-US" smtClean="0"/>
              <a:t>30</a:t>
            </a:fld>
            <a:endParaRPr lang="en-US" dirty="0"/>
          </a:p>
        </p:txBody>
      </p:sp>
    </p:spTree>
    <p:extLst>
      <p:ext uri="{BB962C8B-B14F-4D97-AF65-F5344CB8AC3E}">
        <p14:creationId xmlns:p14="http://schemas.microsoft.com/office/powerpoint/2010/main" val="347089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DO THESE SLIDES IF THE CLASS (ANYONE IN THE CLASS) WANTS TO&gt;   IF no then just move on and skip slides</a:t>
            </a:r>
          </a:p>
        </p:txBody>
      </p:sp>
      <p:sp>
        <p:nvSpPr>
          <p:cNvPr id="4" name="Slide Number Placeholder 3"/>
          <p:cNvSpPr>
            <a:spLocks noGrp="1"/>
          </p:cNvSpPr>
          <p:nvPr>
            <p:ph type="sldNum" sz="quarter" idx="10"/>
          </p:nvPr>
        </p:nvSpPr>
        <p:spPr/>
        <p:txBody>
          <a:bodyPr/>
          <a:lstStyle/>
          <a:p>
            <a:fld id="{9C490099-D549-43FB-8B6C-E591AF0BB004}" type="slidenum">
              <a:rPr lang="en-US" smtClean="0"/>
              <a:t>32</a:t>
            </a:fld>
            <a:endParaRPr lang="en-US" dirty="0"/>
          </a:p>
        </p:txBody>
      </p:sp>
    </p:spTree>
    <p:extLst>
      <p:ext uri="{BB962C8B-B14F-4D97-AF65-F5344CB8AC3E}">
        <p14:creationId xmlns:p14="http://schemas.microsoft.com/office/powerpoint/2010/main" val="337836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http://revenue.mt.gov/home/local_governments</a:t>
            </a:r>
          </a:p>
        </p:txBody>
      </p:sp>
      <p:sp>
        <p:nvSpPr>
          <p:cNvPr id="4" name="Slide Number Placeholder 3"/>
          <p:cNvSpPr>
            <a:spLocks noGrp="1"/>
          </p:cNvSpPr>
          <p:nvPr>
            <p:ph type="sldNum" sz="quarter" idx="10"/>
          </p:nvPr>
        </p:nvSpPr>
        <p:spPr/>
        <p:txBody>
          <a:bodyPr/>
          <a:lstStyle/>
          <a:p>
            <a:fld id="{9C490099-D549-43FB-8B6C-E591AF0BB004}" type="slidenum">
              <a:rPr lang="en-US" smtClean="0"/>
              <a:t>39</a:t>
            </a:fld>
            <a:endParaRPr lang="en-US" dirty="0"/>
          </a:p>
        </p:txBody>
      </p:sp>
    </p:spTree>
    <p:extLst>
      <p:ext uri="{BB962C8B-B14F-4D97-AF65-F5344CB8AC3E}">
        <p14:creationId xmlns:p14="http://schemas.microsoft.com/office/powerpoint/2010/main" val="389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93ADD-D18F-4E21-A07F-35E66C84706B}" type="slidenum">
              <a:rPr lang="en-US" smtClean="0"/>
              <a:pPr/>
              <a:t>40</a:t>
            </a:fld>
            <a:endParaRPr lang="en-US" dirty="0"/>
          </a:p>
        </p:txBody>
      </p:sp>
    </p:spTree>
    <p:extLst>
      <p:ext uri="{BB962C8B-B14F-4D97-AF65-F5344CB8AC3E}">
        <p14:creationId xmlns:p14="http://schemas.microsoft.com/office/powerpoint/2010/main" val="2551952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0099-D549-43FB-8B6C-E591AF0BB004}" type="slidenum">
              <a:rPr lang="en-US" smtClean="0"/>
              <a:t>41</a:t>
            </a:fld>
            <a:endParaRPr lang="en-US" dirty="0"/>
          </a:p>
        </p:txBody>
      </p:sp>
    </p:spTree>
    <p:extLst>
      <p:ext uri="{BB962C8B-B14F-4D97-AF65-F5344CB8AC3E}">
        <p14:creationId xmlns:p14="http://schemas.microsoft.com/office/powerpoint/2010/main" val="3954732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0099-D549-43FB-8B6C-E591AF0BB004}" type="slidenum">
              <a:rPr lang="en-US" smtClean="0"/>
              <a:t>45</a:t>
            </a:fld>
            <a:endParaRPr lang="en-US" dirty="0"/>
          </a:p>
        </p:txBody>
      </p:sp>
    </p:spTree>
    <p:extLst>
      <p:ext uri="{BB962C8B-B14F-4D97-AF65-F5344CB8AC3E}">
        <p14:creationId xmlns:p14="http://schemas.microsoft.com/office/powerpoint/2010/main" val="157408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0099-D549-43FB-8B6C-E591AF0BB004}" type="slidenum">
              <a:rPr lang="en-US" smtClean="0"/>
              <a:t>51</a:t>
            </a:fld>
            <a:endParaRPr lang="en-US" dirty="0"/>
          </a:p>
        </p:txBody>
      </p:sp>
    </p:spTree>
    <p:extLst>
      <p:ext uri="{BB962C8B-B14F-4D97-AF65-F5344CB8AC3E}">
        <p14:creationId xmlns:p14="http://schemas.microsoft.com/office/powerpoint/2010/main" val="72699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0099-D549-43FB-8B6C-E591AF0BB004}" type="slidenum">
              <a:rPr lang="en-US" smtClean="0"/>
              <a:t>59</a:t>
            </a:fld>
            <a:endParaRPr lang="en-US" dirty="0"/>
          </a:p>
        </p:txBody>
      </p:sp>
    </p:spTree>
    <p:extLst>
      <p:ext uri="{BB962C8B-B14F-4D97-AF65-F5344CB8AC3E}">
        <p14:creationId xmlns:p14="http://schemas.microsoft.com/office/powerpoint/2010/main" val="155232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93ADD-D18F-4E21-A07F-35E66C84706B}" type="slidenum">
              <a:rPr lang="en-US" smtClean="0"/>
              <a:pPr/>
              <a:t>64</a:t>
            </a:fld>
            <a:endParaRPr lang="en-US" dirty="0"/>
          </a:p>
        </p:txBody>
      </p:sp>
    </p:spTree>
    <p:extLst>
      <p:ext uri="{BB962C8B-B14F-4D97-AF65-F5344CB8AC3E}">
        <p14:creationId xmlns:p14="http://schemas.microsoft.com/office/powerpoint/2010/main" val="7936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depend on how big of a government you are.  With</a:t>
            </a:r>
            <a:r>
              <a:rPr lang="en-US" baseline="0" dirty="0"/>
              <a:t> many departments might need to start sooner (maybe Jan-Feb?) in a smaller town (maybe March-April).  My opinion a good target is to have preliminary budget done end of July with public hearing mid/late-August.  Must set tax levy </a:t>
            </a:r>
            <a:r>
              <a:rPr lang="en-US" dirty="0"/>
              <a:t>by the later of the first Thursday after the first Tuesday in September or within 30 calendar days after receiving certified taxable values</a:t>
            </a:r>
          </a:p>
        </p:txBody>
      </p:sp>
      <p:sp>
        <p:nvSpPr>
          <p:cNvPr id="4" name="Slide Number Placeholder 3"/>
          <p:cNvSpPr>
            <a:spLocks noGrp="1"/>
          </p:cNvSpPr>
          <p:nvPr>
            <p:ph type="sldNum" sz="quarter" idx="10"/>
          </p:nvPr>
        </p:nvSpPr>
        <p:spPr/>
        <p:txBody>
          <a:bodyPr/>
          <a:lstStyle/>
          <a:p>
            <a:fld id="{A0C93ADD-D18F-4E21-A07F-35E66C84706B}" type="slidenum">
              <a:rPr lang="en-US" smtClean="0"/>
              <a:pPr/>
              <a:t>10</a:t>
            </a:fld>
            <a:endParaRPr lang="en-US" dirty="0"/>
          </a:p>
        </p:txBody>
      </p:sp>
    </p:spTree>
    <p:extLst>
      <p:ext uri="{BB962C8B-B14F-4D97-AF65-F5344CB8AC3E}">
        <p14:creationId xmlns:p14="http://schemas.microsoft.com/office/powerpoint/2010/main" val="1499988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C490099-D549-43FB-8B6C-E591AF0BB004}" type="slidenum">
              <a:rPr lang="en-US" smtClean="0"/>
              <a:t>67</a:t>
            </a:fld>
            <a:endParaRPr lang="en-US" dirty="0"/>
          </a:p>
        </p:txBody>
      </p:sp>
    </p:spTree>
    <p:extLst>
      <p:ext uri="{BB962C8B-B14F-4D97-AF65-F5344CB8AC3E}">
        <p14:creationId xmlns:p14="http://schemas.microsoft.com/office/powerpoint/2010/main" val="283620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563563" y="471488"/>
            <a:ext cx="3219450" cy="2416175"/>
          </a:xfrm>
        </p:spPr>
      </p:sp>
    </p:spTree>
    <p:extLst>
      <p:ext uri="{BB962C8B-B14F-4D97-AF65-F5344CB8AC3E}">
        <p14:creationId xmlns:p14="http://schemas.microsoft.com/office/powerpoint/2010/main" val="315194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C490099-D549-43FB-8B6C-E591AF0BB004}" type="slidenum">
              <a:rPr lang="en-US" smtClean="0"/>
              <a:t>14</a:t>
            </a:fld>
            <a:endParaRPr lang="en-US" dirty="0"/>
          </a:p>
        </p:txBody>
      </p:sp>
    </p:spTree>
    <p:extLst>
      <p:ext uri="{BB962C8B-B14F-4D97-AF65-F5344CB8AC3E}">
        <p14:creationId xmlns:p14="http://schemas.microsoft.com/office/powerpoint/2010/main" val="213465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93ADD-D18F-4E21-A07F-35E66C84706B}" type="slidenum">
              <a:rPr lang="en-US" smtClean="0"/>
              <a:pPr/>
              <a:t>15</a:t>
            </a:fld>
            <a:endParaRPr lang="en-US" dirty="0"/>
          </a:p>
        </p:txBody>
      </p:sp>
    </p:spTree>
    <p:extLst>
      <p:ext uri="{BB962C8B-B14F-4D97-AF65-F5344CB8AC3E}">
        <p14:creationId xmlns:p14="http://schemas.microsoft.com/office/powerpoint/2010/main" val="203719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90099-D549-43FB-8B6C-E591AF0BB004}" type="slidenum">
              <a:rPr lang="en-US" smtClean="0"/>
              <a:t>16</a:t>
            </a:fld>
            <a:endParaRPr lang="en-US" dirty="0"/>
          </a:p>
        </p:txBody>
      </p:sp>
    </p:spTree>
    <p:extLst>
      <p:ext uri="{BB962C8B-B14F-4D97-AF65-F5344CB8AC3E}">
        <p14:creationId xmlns:p14="http://schemas.microsoft.com/office/powerpoint/2010/main" val="359278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1806" y="2457808"/>
            <a:ext cx="6369368" cy="6905268"/>
          </a:xfrm>
        </p:spPr>
        <p:txBody>
          <a:bodyPr>
            <a:noAutofit/>
          </a:bodyPr>
          <a:lstStyle/>
          <a:p>
            <a:endParaRPr lang="en-US" dirty="0"/>
          </a:p>
        </p:txBody>
      </p:sp>
      <p:sp>
        <p:nvSpPr>
          <p:cNvPr id="6" name="Slide Image Placeholder 5"/>
          <p:cNvSpPr>
            <a:spLocks noGrp="1" noRot="1" noChangeAspect="1"/>
          </p:cNvSpPr>
          <p:nvPr>
            <p:ph type="sldImg"/>
          </p:nvPr>
        </p:nvSpPr>
        <p:spPr>
          <a:xfrm>
            <a:off x="560388" y="471488"/>
            <a:ext cx="2492375" cy="1870075"/>
          </a:xfrm>
        </p:spPr>
      </p:sp>
    </p:spTree>
    <p:extLst>
      <p:ext uri="{BB962C8B-B14F-4D97-AF65-F5344CB8AC3E}">
        <p14:creationId xmlns:p14="http://schemas.microsoft.com/office/powerpoint/2010/main" val="304495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C490099-D549-43FB-8B6C-E591AF0BB004}" type="slidenum">
              <a:rPr lang="en-US" smtClean="0"/>
              <a:t>18</a:t>
            </a:fld>
            <a:endParaRPr lang="en-US" dirty="0"/>
          </a:p>
        </p:txBody>
      </p:sp>
    </p:spTree>
    <p:extLst>
      <p:ext uri="{BB962C8B-B14F-4D97-AF65-F5344CB8AC3E}">
        <p14:creationId xmlns:p14="http://schemas.microsoft.com/office/powerpoint/2010/main" val="298458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7852">
            <a:noAutofit/>
          </a:bodyPr>
          <a:lstStyle/>
          <a:p>
            <a:pPr marL="234814" indent="-234814"/>
            <a:endParaRPr lang="en-US" dirty="0"/>
          </a:p>
        </p:txBody>
      </p:sp>
      <p:sp>
        <p:nvSpPr>
          <p:cNvPr id="6" name="Slide Image Placeholder 5"/>
          <p:cNvSpPr>
            <a:spLocks noGrp="1" noRot="1" noChangeAspect="1"/>
          </p:cNvSpPr>
          <p:nvPr>
            <p:ph type="sldImg"/>
          </p:nvPr>
        </p:nvSpPr>
        <p:spPr>
          <a:xfrm>
            <a:off x="569913" y="515938"/>
            <a:ext cx="3217862" cy="2414587"/>
          </a:xfrm>
        </p:spPr>
      </p:sp>
    </p:spTree>
    <p:extLst>
      <p:ext uri="{BB962C8B-B14F-4D97-AF65-F5344CB8AC3E}">
        <p14:creationId xmlns:p14="http://schemas.microsoft.com/office/powerpoint/2010/main" val="122656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1BC2D3-91C7-4E15-9358-735B50FA856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1BC2D3-91C7-4E15-9358-735B50FA856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486B6D5-1938-4069-87C2-B3B282B1AC76}" type="datetimeFigureOut">
              <a:rPr lang="en-US" smtClean="0"/>
              <a:t>10/23/2017</a:t>
            </a:fld>
            <a:endParaRPr lang="en-US" dirty="0"/>
          </a:p>
        </p:txBody>
      </p:sp>
      <p:sp>
        <p:nvSpPr>
          <p:cNvPr id="9" name="Slide Number Placeholder 8"/>
          <p:cNvSpPr>
            <a:spLocks noGrp="1"/>
          </p:cNvSpPr>
          <p:nvPr>
            <p:ph type="sldNum" sz="quarter" idx="11"/>
          </p:nvPr>
        </p:nvSpPr>
        <p:spPr/>
        <p:txBody>
          <a:bodyPr/>
          <a:lstStyle/>
          <a:p>
            <a:fld id="{E81BC2D3-91C7-4E15-9358-735B50FA856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81BC2D3-91C7-4E15-9358-735B50FA856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486B6D5-1938-4069-87C2-B3B282B1AC76}" type="datetimeFigureOut">
              <a:rPr lang="en-US" smtClean="0"/>
              <a:t>10/23/2017</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0.xml"/><Relationship Id="rId13" Type="http://schemas.microsoft.com/office/2007/relationships/hdphoto" Target="../media/hdphoto9.wdp"/><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4.xml"/><Relationship Id="rId5" Type="http://schemas.openxmlformats.org/officeDocument/2006/relationships/tags" Target="../tags/tag7.xml"/><Relationship Id="rId10" Type="http://schemas.openxmlformats.org/officeDocument/2006/relationships/slideLayout" Target="../slideLayouts/slideLayout7.xml"/><Relationship Id="rId4" Type="http://schemas.openxmlformats.org/officeDocument/2006/relationships/tags" Target="../tags/tag6.xml"/><Relationship Id="rId9"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microsoft.com/office/2007/relationships/hdphoto" Target="../media/hdphoto10.wdp"/><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4.xml"/><Relationship Id="rId5" Type="http://schemas.microsoft.com/office/2007/relationships/hdphoto" Target="../media/hdphoto12.wd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hdphoto" Target="../media/hdphoto13.wdp"/></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5.wdp"/></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Layout" Target="../slideLayouts/slideLayout4.xml"/><Relationship Id="rId5" Type="http://schemas.microsoft.com/office/2007/relationships/hdphoto" Target="../media/hdphoto17.wdp"/><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tm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tmp"/><Relationship Id="rId5" Type="http://schemas.openxmlformats.org/officeDocument/2006/relationships/image" Target="../media/image34.png"/><Relationship Id="rId4" Type="http://schemas.openxmlformats.org/officeDocument/2006/relationships/hyperlink" Target="http://revenue.mt.gov/home/local_governments#horizontalTab3"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20.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6.jpeg"/><Relationship Id="rId4" Type="http://schemas.microsoft.com/office/2007/relationships/hdphoto" Target="../media/hdphoto21.wdp"/></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1.emf"/></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wmf"/><Relationship Id="rId2" Type="http://schemas.openxmlformats.org/officeDocument/2006/relationships/image" Target="../media/image44.jpeg"/><Relationship Id="rId1" Type="http://schemas.openxmlformats.org/officeDocument/2006/relationships/slideLayout" Target="../slideLayouts/slideLayout2.xml"/><Relationship Id="rId6" Type="http://schemas.microsoft.com/office/2007/relationships/hdphoto" Target="../media/hdphoto23.wdp"/><Relationship Id="rId5" Type="http://schemas.openxmlformats.org/officeDocument/2006/relationships/image" Target="../media/image46.png"/><Relationship Id="rId4" Type="http://schemas.microsoft.com/office/2007/relationships/hdphoto" Target="../media/hdphoto22.wdp"/></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8.e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9.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0.emf"/></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3.emf"/></Relationships>
</file>

<file path=ppt/slides/_rels/slide5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18.xml"/><Relationship Id="rId7" Type="http://schemas.microsoft.com/office/2007/relationships/hdphoto" Target="../media/hdphoto25.wdp"/><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5.png"/><Relationship Id="rId5" Type="http://schemas.microsoft.com/office/2007/relationships/hdphoto" Target="../media/hdphoto24.wdp"/><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hyperlink" Target="http://sfsd.mt.gov/" TargetMode="External"/><Relationship Id="rId12" Type="http://schemas.openxmlformats.org/officeDocument/2006/relationships/hyperlink" Target="http://www.mtleague.org/" TargetMode="External"/><Relationship Id="rId17" Type="http://schemas.openxmlformats.org/officeDocument/2006/relationships/image" Target="../media/image69.jpeg"/><Relationship Id="rId2" Type="http://schemas.openxmlformats.org/officeDocument/2006/relationships/tags" Target="../tags/tag16.xml"/><Relationship Id="rId16" Type="http://schemas.openxmlformats.org/officeDocument/2006/relationships/image" Target="../media/image68.jpg"/><Relationship Id="rId1" Type="http://schemas.openxmlformats.org/officeDocument/2006/relationships/tags" Target="../tags/tag15.xml"/><Relationship Id="rId6" Type="http://schemas.openxmlformats.org/officeDocument/2006/relationships/hyperlink" Target="http://sfsd.mt.gov/LGSB" TargetMode="External"/><Relationship Id="rId11" Type="http://schemas.openxmlformats.org/officeDocument/2006/relationships/image" Target="../media/image66.png"/><Relationship Id="rId5" Type="http://schemas.openxmlformats.org/officeDocument/2006/relationships/image" Target="../media/image65.png"/><Relationship Id="rId15" Type="http://schemas.openxmlformats.org/officeDocument/2006/relationships/hyperlink" Target="http://www.msulocalgov.org/" TargetMode="External"/><Relationship Id="rId10" Type="http://schemas.openxmlformats.org/officeDocument/2006/relationships/hyperlink" Target="http://www.mtcounties.org/" TargetMode="External"/><Relationship Id="rId4" Type="http://schemas.openxmlformats.org/officeDocument/2006/relationships/notesSlide" Target="../notesSlides/notesSlide20.xml"/><Relationship Id="rId9" Type="http://schemas.microsoft.com/office/2007/relationships/hdphoto" Target="../media/hdphoto2.wdp"/><Relationship Id="rId14" Type="http://schemas.openxmlformats.org/officeDocument/2006/relationships/image" Target="../media/image67.jpe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176" y="381001"/>
            <a:ext cx="5742224" cy="3886200"/>
          </a:xfrm>
        </p:spPr>
        <p:txBody>
          <a:bodyPr/>
          <a:lstStyle/>
          <a:p>
            <a:pPr algn="r"/>
            <a:r>
              <a:rPr lang="en-US" sz="7200" dirty="0">
                <a:solidFill>
                  <a:schemeClr val="tx2"/>
                </a:solidFill>
                <a:latin typeface="Berlin Sans FB Demi" panose="020E0802020502020306" pitchFamily="34" charset="0"/>
              </a:rPr>
              <a:t>The </a:t>
            </a:r>
            <a:br>
              <a:rPr lang="en-US" sz="7200" dirty="0">
                <a:solidFill>
                  <a:schemeClr val="tx2"/>
                </a:solidFill>
                <a:latin typeface="Berlin Sans FB Demi" panose="020E0802020502020306" pitchFamily="34" charset="0"/>
              </a:rPr>
            </a:br>
            <a:r>
              <a:rPr lang="en-US" sz="7200" dirty="0">
                <a:solidFill>
                  <a:schemeClr val="tx2"/>
                </a:solidFill>
                <a:latin typeface="Berlin Sans FB Demi" panose="020E0802020502020306" pitchFamily="34" charset="0"/>
              </a:rPr>
              <a:t>   Budget</a:t>
            </a:r>
            <a:br>
              <a:rPr lang="en-US" sz="7200" dirty="0">
                <a:solidFill>
                  <a:schemeClr val="tx2"/>
                </a:solidFill>
                <a:latin typeface="Berlin Sans FB Demi" panose="020E0802020502020306" pitchFamily="34" charset="0"/>
              </a:rPr>
            </a:br>
            <a:r>
              <a:rPr lang="en-US" sz="7200" dirty="0">
                <a:solidFill>
                  <a:schemeClr val="tx2"/>
                </a:solidFill>
                <a:latin typeface="Berlin Sans FB Demi" panose="020E0802020502020306" pitchFamily="34" charset="0"/>
              </a:rPr>
              <a:t>       Process </a:t>
            </a:r>
          </a:p>
        </p:txBody>
      </p:sp>
      <p:sp>
        <p:nvSpPr>
          <p:cNvPr id="6" name="TextBox 5"/>
          <p:cNvSpPr txBox="1"/>
          <p:nvPr/>
        </p:nvSpPr>
        <p:spPr>
          <a:xfrm>
            <a:off x="3505200" y="152400"/>
            <a:ext cx="4876800" cy="430887"/>
          </a:xfrm>
          <a:prstGeom prst="rect">
            <a:avLst/>
          </a:prstGeom>
          <a:noFill/>
        </p:spPr>
        <p:txBody>
          <a:bodyPr wrap="square" rtlCol="0">
            <a:spAutoFit/>
          </a:bodyPr>
          <a:lstStyle/>
          <a:p>
            <a:r>
              <a:rPr lang="en-US" sz="2200" b="1" dirty="0">
                <a:solidFill>
                  <a:schemeClr val="tx2"/>
                </a:solidFill>
                <a:latin typeface="Century Schoolbook" panose="02040604050505020304" pitchFamily="18" charset="0"/>
              </a:rPr>
              <a:t>           </a:t>
            </a:r>
            <a:endParaRPr lang="en-US" sz="1000" b="1" dirty="0">
              <a:solidFill>
                <a:schemeClr val="tx2">
                  <a:lumMod val="75000"/>
                </a:schemeClr>
              </a:solidFill>
              <a:latin typeface="Century Schoolbook" panose="02040604050505020304" pitchFamily="18" charset="0"/>
            </a:endParaRPr>
          </a:p>
        </p:txBody>
      </p:sp>
      <p:sp>
        <p:nvSpPr>
          <p:cNvPr id="12" name="Subtitle 11"/>
          <p:cNvSpPr>
            <a:spLocks noGrp="1"/>
          </p:cNvSpPr>
          <p:nvPr>
            <p:ph type="subTitle" idx="1"/>
            <p:custDataLst>
              <p:tags r:id="rId1"/>
            </p:custDataLst>
          </p:nvPr>
        </p:nvSpPr>
        <p:spPr>
          <a:xfrm>
            <a:off x="3429000" y="5029200"/>
            <a:ext cx="4724400" cy="1692771"/>
          </a:xfrm>
          <a:prstGeom prst="rect">
            <a:avLst/>
          </a:prstGeom>
        </p:spPr>
        <p:txBody>
          <a:bodyPr wrap="square">
            <a:spAutoFit/>
          </a:bodyPr>
          <a:lstStyle/>
          <a:p>
            <a:pPr marL="114300" marR="0" lvl="0" indent="0" algn="r" defTabSz="914400" eaLnBrk="1" fontAlgn="auto" latinLnBrk="0" hangingPunct="1">
              <a:lnSpc>
                <a:spcPct val="100000"/>
              </a:lnSpc>
              <a:spcBef>
                <a:spcPts val="0"/>
              </a:spcBef>
              <a:spcAft>
                <a:spcPts val="0"/>
              </a:spcAft>
              <a:buClrTx/>
              <a:buSzTx/>
              <a:buFontTx/>
              <a:buNone/>
              <a:tabLst/>
              <a:defRPr/>
            </a:pPr>
            <a:r>
              <a:rPr lang="en-US" sz="3200" kern="0" dirty="0">
                <a:solidFill>
                  <a:schemeClr val="tx2"/>
                </a:solidFill>
                <a:latin typeface="Franklin Gothic Demi Cond" panose="020B0706030402020204" pitchFamily="34" charset="0"/>
              </a:rPr>
              <a:t>LGIC Budget Workshop</a:t>
            </a:r>
          </a:p>
          <a:p>
            <a:pPr marL="114300" marR="0" lvl="0" indent="0" algn="r" defTabSz="914400" eaLnBrk="1" fontAlgn="auto" latinLnBrk="0" hangingPunct="1">
              <a:lnSpc>
                <a:spcPct val="100000"/>
              </a:lnSpc>
              <a:spcBef>
                <a:spcPts val="0"/>
              </a:spcBef>
              <a:spcAft>
                <a:spcPts val="0"/>
              </a:spcAft>
              <a:buClrTx/>
              <a:buSzTx/>
              <a:buFontTx/>
              <a:buNone/>
              <a:tabLst/>
              <a:defRPr/>
            </a:pPr>
            <a:r>
              <a:rPr lang="en-US" sz="2400" kern="0" dirty="0">
                <a:solidFill>
                  <a:schemeClr val="tx2"/>
                </a:solidFill>
                <a:latin typeface="Franklin Gothic Demi Cond" panose="020B0706030402020204" pitchFamily="34" charset="0"/>
              </a:rPr>
              <a:t>Presented</a:t>
            </a:r>
            <a:r>
              <a:rPr kumimoji="0" lang="en-US" sz="2400" u="none" strike="noStrike" kern="0" cap="none" spc="0" normalizeH="0" baseline="0" noProof="0" dirty="0">
                <a:ln>
                  <a:noFill/>
                </a:ln>
                <a:solidFill>
                  <a:schemeClr val="tx2"/>
                </a:solidFill>
                <a:effectLst/>
                <a:uLnTx/>
                <a:uFillTx/>
                <a:latin typeface="Franklin Gothic Demi Cond" panose="020B0706030402020204" pitchFamily="34" charset="0"/>
              </a:rPr>
              <a:t> by:</a:t>
            </a:r>
          </a:p>
          <a:p>
            <a:pPr marL="114300" marR="0" lvl="0" indent="0" algn="r" defTabSz="914400" eaLnBrk="1" fontAlgn="auto" latinLnBrk="0" hangingPunct="1">
              <a:lnSpc>
                <a:spcPct val="100000"/>
              </a:lnSpc>
              <a:spcBef>
                <a:spcPts val="0"/>
              </a:spcBef>
              <a:spcAft>
                <a:spcPts val="0"/>
              </a:spcAft>
              <a:buClrTx/>
              <a:buSzTx/>
              <a:buFontTx/>
              <a:buNone/>
              <a:tabLst/>
              <a:defRPr/>
            </a:pPr>
            <a:r>
              <a:rPr kumimoji="0" lang="en-US" sz="2400" u="none" strike="noStrike" kern="0" cap="none" spc="0" normalizeH="0" baseline="0" noProof="0" dirty="0">
                <a:ln>
                  <a:noFill/>
                </a:ln>
                <a:solidFill>
                  <a:schemeClr val="tx2"/>
                </a:solidFill>
                <a:effectLst/>
                <a:uLnTx/>
                <a:uFillTx/>
                <a:latin typeface="Franklin Gothic Demi Cond" panose="020B0706030402020204" pitchFamily="34" charset="0"/>
              </a:rPr>
              <a:t>Local Government Services </a:t>
            </a:r>
            <a:r>
              <a:rPr lang="en-US" sz="2400" kern="0" dirty="0">
                <a:solidFill>
                  <a:schemeClr val="tx2"/>
                </a:solidFill>
                <a:latin typeface="Franklin Gothic Demi Cond" panose="020B0706030402020204" pitchFamily="34" charset="0"/>
              </a:rPr>
              <a:t>Bureau and </a:t>
            </a:r>
            <a:r>
              <a:rPr lang="en-US" sz="2400" kern="0" dirty="0" err="1">
                <a:solidFill>
                  <a:schemeClr val="tx2"/>
                </a:solidFill>
                <a:latin typeface="Franklin Gothic Demi Cond" panose="020B0706030402020204" pitchFamily="34" charset="0"/>
              </a:rPr>
              <a:t>MACo</a:t>
            </a:r>
            <a:endParaRPr kumimoji="0" lang="en-US" sz="2400" u="none" strike="noStrike" kern="0" cap="none" spc="0" normalizeH="0" baseline="0" noProof="0" dirty="0">
              <a:ln>
                <a:noFill/>
              </a:ln>
              <a:solidFill>
                <a:schemeClr val="tx2"/>
              </a:solidFill>
              <a:effectLst/>
              <a:uLnTx/>
              <a:uFillTx/>
              <a:latin typeface="Franklin Gothic Demi Cond" panose="020B0706030402020204" pitchFamily="34" charset="0"/>
            </a:endParaRPr>
          </a:p>
        </p:txBody>
      </p:sp>
      <p:pic>
        <p:nvPicPr>
          <p:cNvPr id="4" name="Picture 3" descr="union &lt;strong&gt;budget&lt;/strong&gt; mcqs important 1 union &lt;strong&gt;budget&lt;/strong&gt; of india is referred to as ..."/>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467"/>
                    </a14:imgEffect>
                    <a14:imgEffect>
                      <a14:saturation sat="12000"/>
                    </a14:imgEffect>
                  </a14:imgLayer>
                </a14:imgProps>
              </a:ext>
              <a:ext uri="{28A0092B-C50C-407E-A947-70E740481C1C}">
                <a14:useLocalDpi xmlns:a14="http://schemas.microsoft.com/office/drawing/2010/main" val="0"/>
              </a:ext>
            </a:extLst>
          </a:blip>
          <a:stretch>
            <a:fillRect/>
          </a:stretch>
        </p:blipFill>
        <p:spPr>
          <a:xfrm>
            <a:off x="92514" y="381000"/>
            <a:ext cx="4637324" cy="4127957"/>
          </a:xfrm>
          <a:prstGeom prst="rect">
            <a:avLst/>
          </a:prstGeom>
          <a:effectLst>
            <a:softEdge rad="139700"/>
          </a:effectLst>
          <a:scene3d>
            <a:camera prst="orthographicFront"/>
            <a:lightRig rig="threePt" dir="t"/>
          </a:scene3d>
          <a:sp3d prstMaterial="fla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5430050"/>
            <a:ext cx="1752600" cy="1160628"/>
          </a:xfrm>
          <a:prstGeom prst="rect">
            <a:avLst/>
          </a:prstGeom>
        </p:spPr>
      </p:pic>
      <p:pic>
        <p:nvPicPr>
          <p:cNvPr id="3" name="Picture 2">
            <a:extLst>
              <a:ext uri="{FF2B5EF4-FFF2-40B4-BE49-F238E27FC236}">
                <a16:creationId xmlns:a16="http://schemas.microsoft.com/office/drawing/2014/main" id="{89D4B4C6-D032-4AEE-8BFB-C4590E9195D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982"/>
                    </a14:imgEffect>
                    <a14:imgEffect>
                      <a14:saturation sat="64000"/>
                    </a14:imgEffect>
                  </a14:imgLayer>
                </a14:imgProps>
              </a:ext>
            </a:extLst>
          </a:blip>
          <a:stretch>
            <a:fillRect/>
          </a:stretch>
        </p:blipFill>
        <p:spPr>
          <a:xfrm>
            <a:off x="113296" y="5277650"/>
            <a:ext cx="1600200" cy="1465428"/>
          </a:xfrm>
          <a:prstGeom prst="rect">
            <a:avLst/>
          </a:prstGeom>
        </p:spPr>
      </p:pic>
    </p:spTree>
    <p:extLst>
      <p:ext uri="{BB962C8B-B14F-4D97-AF65-F5344CB8AC3E}">
        <p14:creationId xmlns:p14="http://schemas.microsoft.com/office/powerpoint/2010/main" val="246387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8458200" cy="6858000"/>
          </a:xfrm>
        </p:spPr>
        <p:txBody>
          <a:bodyPr>
            <a:normAutofit/>
          </a:bodyPr>
          <a:lstStyle/>
          <a:p>
            <a:pPr marL="45720" indent="0">
              <a:buNone/>
            </a:pPr>
            <a:r>
              <a:rPr lang="en-US" sz="2800" b="1" u="sng" dirty="0">
                <a:solidFill>
                  <a:schemeClr val="tx2"/>
                </a:solidFill>
                <a:latin typeface="+mj-lt"/>
              </a:rPr>
              <a:t>Formulation: When can I start on the budget?</a:t>
            </a:r>
          </a:p>
          <a:p>
            <a:pPr marL="45720" indent="0">
              <a:buNone/>
            </a:pPr>
            <a:r>
              <a:rPr lang="en-US" dirty="0"/>
              <a:t>     </a:t>
            </a:r>
          </a:p>
          <a:p>
            <a:pPr marL="45720" indent="0">
              <a:buNone/>
            </a:pPr>
            <a:r>
              <a:rPr lang="en-US" sz="2800" b="1" dirty="0">
                <a:solidFill>
                  <a:schemeClr val="tx2"/>
                </a:solidFill>
              </a:rPr>
              <a:t>     </a:t>
            </a:r>
            <a:r>
              <a:rPr lang="en-US" sz="2400" b="1" dirty="0">
                <a:solidFill>
                  <a:schemeClr val="tx2"/>
                </a:solidFill>
              </a:rPr>
              <a:t>Plan throughout the year for the next year’s budget by:</a:t>
            </a:r>
          </a:p>
          <a:p>
            <a:pPr marL="685800" lvl="1" indent="-342900"/>
            <a:r>
              <a:rPr lang="en-US" sz="2400" dirty="0">
                <a:solidFill>
                  <a:schemeClr val="tx2"/>
                </a:solidFill>
              </a:rPr>
              <a:t>Keeping notes on plans and priorities discussed during meetings and prioritize projects throughout the year</a:t>
            </a:r>
          </a:p>
          <a:p>
            <a:pPr marL="45720" indent="0">
              <a:buNone/>
            </a:pPr>
            <a:endParaRPr lang="en-US" sz="2400" dirty="0">
              <a:solidFill>
                <a:schemeClr val="tx2"/>
              </a:solidFill>
            </a:endParaRPr>
          </a:p>
          <a:p>
            <a:pPr marL="685800" lvl="1" indent="-342900"/>
            <a:r>
              <a:rPr lang="en-US" sz="2400" dirty="0">
                <a:solidFill>
                  <a:schemeClr val="tx2"/>
                </a:solidFill>
              </a:rPr>
              <a:t>Note any upcoming changes to revenues &amp; expenditures</a:t>
            </a:r>
          </a:p>
          <a:p>
            <a:pPr marL="685800" lvl="1" indent="-342900"/>
            <a:endParaRPr lang="en-US" sz="2400" dirty="0">
              <a:solidFill>
                <a:schemeClr val="tx2"/>
              </a:solidFill>
            </a:endParaRPr>
          </a:p>
          <a:p>
            <a:pPr marL="685800" lvl="1" indent="-342900"/>
            <a:r>
              <a:rPr lang="en-US" sz="2400" dirty="0">
                <a:solidFill>
                  <a:schemeClr val="tx2"/>
                </a:solidFill>
              </a:rPr>
              <a:t>Review budget to actual comparisons throughout the year as part of internal controls and document significant changes</a:t>
            </a:r>
          </a:p>
          <a:p>
            <a:pPr marL="1051560" lvl="2" indent="-342900"/>
            <a:r>
              <a:rPr lang="en-US" dirty="0">
                <a:solidFill>
                  <a:schemeClr val="tx2"/>
                </a:solidFill>
              </a:rPr>
              <a:t>Are revenues coming in as planned?</a:t>
            </a:r>
          </a:p>
          <a:p>
            <a:pPr marL="1051560" lvl="2" indent="-342900"/>
            <a:endParaRPr lang="en-US" dirty="0">
              <a:solidFill>
                <a:schemeClr val="tx2"/>
              </a:solidFill>
            </a:endParaRPr>
          </a:p>
          <a:p>
            <a:pPr marL="1051560" lvl="2" indent="-342900"/>
            <a:r>
              <a:rPr lang="en-US" dirty="0">
                <a:solidFill>
                  <a:schemeClr val="tx2"/>
                </a:solidFill>
              </a:rPr>
              <a:t>Have </a:t>
            </a:r>
            <a:r>
              <a:rPr lang="en-US" sz="1800" dirty="0">
                <a:solidFill>
                  <a:schemeClr val="tx2"/>
                </a:solidFill>
              </a:rPr>
              <a:t>you experienced unanticipated expenditures? Necessary budget amendments?</a:t>
            </a:r>
          </a:p>
          <a:p>
            <a:pPr marL="1051560" lvl="2" indent="-342900"/>
            <a:endParaRPr lang="en-US" dirty="0">
              <a:solidFill>
                <a:schemeClr val="tx2"/>
              </a:solidFill>
            </a:endParaRPr>
          </a:p>
          <a:p>
            <a:pPr marL="1051560" lvl="2" indent="-342900"/>
            <a:r>
              <a:rPr lang="en-US" dirty="0">
                <a:solidFill>
                  <a:schemeClr val="tx2"/>
                </a:solidFill>
              </a:rPr>
              <a:t>Keep </a:t>
            </a:r>
            <a:r>
              <a:rPr lang="en-US" sz="1800" dirty="0">
                <a:solidFill>
                  <a:schemeClr val="tx2"/>
                </a:solidFill>
              </a:rPr>
              <a:t>accurate accounting records - correct coding errors to funds, account numbers and object codes</a:t>
            </a:r>
          </a:p>
          <a:p>
            <a:pPr marL="45720" indent="0">
              <a:buNone/>
            </a:pPr>
            <a:endParaRPr lang="en-US" sz="1800" dirty="0">
              <a:solidFill>
                <a:schemeClr val="tx2"/>
              </a:solidFill>
            </a:endParaRPr>
          </a:p>
          <a:p>
            <a:pPr marL="45720" indent="0">
              <a:buNone/>
            </a:pPr>
            <a:endParaRPr lang="en-US" dirty="0"/>
          </a:p>
        </p:txBody>
      </p:sp>
    </p:spTree>
    <p:extLst>
      <p:ext uri="{BB962C8B-B14F-4D97-AF65-F5344CB8AC3E}">
        <p14:creationId xmlns:p14="http://schemas.microsoft.com/office/powerpoint/2010/main" val="11188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085909617"/>
              </p:ext>
            </p:extLst>
          </p:nvPr>
        </p:nvGraphicFramePr>
        <p:xfrm>
          <a:off x="304800" y="0"/>
          <a:ext cx="8458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95400" y="914400"/>
            <a:ext cx="6172200" cy="707886"/>
          </a:xfrm>
          <a:prstGeom prst="rect">
            <a:avLst/>
          </a:prstGeom>
          <a:noFill/>
        </p:spPr>
        <p:txBody>
          <a:bodyPr wrap="square" rtlCol="0">
            <a:spAutoFit/>
          </a:bodyPr>
          <a:lstStyle/>
          <a:p>
            <a:pPr algn="ctr"/>
            <a:r>
              <a:rPr lang="en-US" sz="4000" b="1" dirty="0">
                <a:solidFill>
                  <a:schemeClr val="tx2"/>
                </a:solidFill>
              </a:rPr>
              <a:t>Types of Budgets by Fund</a:t>
            </a:r>
            <a:endParaRPr lang="en-US" sz="4000" dirty="0">
              <a:solidFill>
                <a:schemeClr val="tx2"/>
              </a:solidFill>
            </a:endParaRPr>
          </a:p>
        </p:txBody>
      </p:sp>
      <p:sp>
        <p:nvSpPr>
          <p:cNvPr id="3" name="TextBox 2"/>
          <p:cNvSpPr txBox="1"/>
          <p:nvPr/>
        </p:nvSpPr>
        <p:spPr>
          <a:xfrm>
            <a:off x="838200" y="2185322"/>
            <a:ext cx="3352800" cy="3285515"/>
          </a:xfrm>
          <a:prstGeom prst="rect">
            <a:avLst/>
          </a:prstGeom>
          <a:noFill/>
        </p:spPr>
        <p:txBody>
          <a:bodyPr wrap="square" rtlCol="0">
            <a:spAutoFit/>
          </a:bodyPr>
          <a:lstStyle/>
          <a:p>
            <a:pPr lvl="0" algn="ctr"/>
            <a:r>
              <a:rPr lang="en-US" altLang="en-US" sz="2000" b="1" u="sng" dirty="0">
                <a:solidFill>
                  <a:schemeClr val="tx2"/>
                </a:solidFill>
              </a:rPr>
              <a:t>NON FEE-BASED OR FIXED BUDGETS</a:t>
            </a:r>
            <a:endParaRPr lang="en-US" altLang="en-US" sz="2000" dirty="0">
              <a:solidFill>
                <a:schemeClr val="tx2"/>
              </a:solidFill>
            </a:endParaRPr>
          </a:p>
          <a:p>
            <a:pPr lvl="0"/>
            <a:endParaRPr lang="en-US" altLang="en-US" sz="600" b="1" u="sng" dirty="0">
              <a:solidFill>
                <a:schemeClr val="tx2"/>
              </a:solidFill>
            </a:endParaRPr>
          </a:p>
          <a:p>
            <a:pPr lvl="0"/>
            <a:endParaRPr lang="en-US" altLang="en-US" sz="2200" b="1" dirty="0">
              <a:solidFill>
                <a:schemeClr val="tx2"/>
              </a:solidFill>
            </a:endParaRPr>
          </a:p>
          <a:p>
            <a:pPr marL="285750" lvl="0" indent="-285750">
              <a:buFont typeface="Wingdings" panose="05000000000000000000" pitchFamily="2" charset="2"/>
              <a:buChar char="Ø"/>
            </a:pPr>
            <a:r>
              <a:rPr lang="en-US" altLang="en-US" b="1" dirty="0">
                <a:solidFill>
                  <a:schemeClr val="tx2"/>
                </a:solidFill>
              </a:rPr>
              <a:t>Fixed</a:t>
            </a:r>
            <a:r>
              <a:rPr lang="en-US" altLang="en-US" sz="1650" dirty="0">
                <a:solidFill>
                  <a:schemeClr val="tx2"/>
                </a:solidFill>
              </a:rPr>
              <a:t> Appropriations</a:t>
            </a:r>
          </a:p>
          <a:p>
            <a:pPr lvl="0"/>
            <a:endParaRPr lang="en-US" altLang="en-US" sz="1050" dirty="0">
              <a:solidFill>
                <a:schemeClr val="tx2"/>
              </a:solidFill>
            </a:endParaRPr>
          </a:p>
          <a:p>
            <a:pPr marL="285750" lvl="0" indent="-285750">
              <a:buFont typeface="Wingdings" panose="05000000000000000000" pitchFamily="2" charset="2"/>
              <a:buChar char="Ø"/>
            </a:pPr>
            <a:r>
              <a:rPr lang="en-US" altLang="en-US" sz="1650" dirty="0">
                <a:solidFill>
                  <a:schemeClr val="tx2"/>
                </a:solidFill>
              </a:rPr>
              <a:t>Funds whose appropriations are not fee based</a:t>
            </a:r>
          </a:p>
          <a:p>
            <a:pPr lvl="0"/>
            <a:endParaRPr lang="en-US" altLang="en-US" sz="1050" dirty="0">
              <a:solidFill>
                <a:schemeClr val="tx2"/>
              </a:solidFill>
            </a:endParaRPr>
          </a:p>
          <a:p>
            <a:pPr marL="285750" lvl="0" indent="-285750">
              <a:buFont typeface="Wingdings" panose="05000000000000000000" pitchFamily="2" charset="2"/>
              <a:buChar char="Ø"/>
            </a:pPr>
            <a:r>
              <a:rPr lang="en-US" altLang="en-US" sz="1650" dirty="0">
                <a:solidFill>
                  <a:schemeClr val="tx2"/>
                </a:solidFill>
              </a:rPr>
              <a:t>Spending cap cannot be exceeded without first passing a budget amendment</a:t>
            </a:r>
            <a:endParaRPr lang="en-US" sz="1650" dirty="0">
              <a:solidFill>
                <a:schemeClr val="tx2"/>
              </a:solidFill>
            </a:endParaRPr>
          </a:p>
          <a:p>
            <a:endParaRPr lang="en-US" dirty="0"/>
          </a:p>
        </p:txBody>
      </p:sp>
      <p:sp>
        <p:nvSpPr>
          <p:cNvPr id="4" name="TextBox 3"/>
          <p:cNvSpPr txBox="1"/>
          <p:nvPr/>
        </p:nvSpPr>
        <p:spPr>
          <a:xfrm>
            <a:off x="4419600" y="2203154"/>
            <a:ext cx="3429000" cy="4524315"/>
          </a:xfrm>
          <a:prstGeom prst="rect">
            <a:avLst/>
          </a:prstGeom>
          <a:noFill/>
        </p:spPr>
        <p:txBody>
          <a:bodyPr wrap="square" rtlCol="0">
            <a:spAutoFit/>
          </a:bodyPr>
          <a:lstStyle/>
          <a:p>
            <a:pPr lvl="0" algn="ctr">
              <a:lnSpc>
                <a:spcPct val="90000"/>
              </a:lnSpc>
              <a:spcBef>
                <a:spcPct val="0"/>
              </a:spcBef>
            </a:pPr>
            <a:r>
              <a:rPr lang="en-US" altLang="en-US" sz="2000" b="1" u="sng" dirty="0">
                <a:solidFill>
                  <a:schemeClr val="tx2"/>
                </a:solidFill>
              </a:rPr>
              <a:t>FEE-BASED OR FLEXIBLE BUDGETS</a:t>
            </a:r>
            <a:endParaRPr lang="en-US" altLang="en-US" sz="2000" dirty="0">
              <a:solidFill>
                <a:schemeClr val="tx2"/>
              </a:solidFill>
            </a:endParaRPr>
          </a:p>
          <a:p>
            <a:pPr lvl="0" algn="ctr">
              <a:lnSpc>
                <a:spcPct val="90000"/>
              </a:lnSpc>
              <a:spcBef>
                <a:spcPct val="0"/>
              </a:spcBef>
            </a:pPr>
            <a:endParaRPr lang="en-US" altLang="en-US" sz="600" b="1" u="sng" dirty="0">
              <a:solidFill>
                <a:schemeClr val="tx2"/>
              </a:solidFill>
            </a:endParaRPr>
          </a:p>
          <a:p>
            <a:pPr lvl="0" algn="ctr">
              <a:lnSpc>
                <a:spcPct val="90000"/>
              </a:lnSpc>
              <a:spcBef>
                <a:spcPct val="0"/>
              </a:spcBef>
            </a:pPr>
            <a:r>
              <a:rPr lang="en-US" altLang="en-US" sz="1600" b="1" dirty="0">
                <a:solidFill>
                  <a:schemeClr val="tx2"/>
                </a:solidFill>
              </a:rPr>
              <a:t>7-6-4012, MCA</a:t>
            </a:r>
          </a:p>
          <a:p>
            <a:pPr lvl="0" algn="ctr">
              <a:lnSpc>
                <a:spcPct val="90000"/>
              </a:lnSpc>
              <a:spcBef>
                <a:spcPct val="0"/>
              </a:spcBef>
            </a:pPr>
            <a:r>
              <a:rPr lang="en-US" altLang="en-US" sz="1600" dirty="0">
                <a:solidFill>
                  <a:schemeClr val="tx2"/>
                </a:solidFill>
              </a:rPr>
              <a:t>  </a:t>
            </a:r>
          </a:p>
          <a:p>
            <a:pPr marL="285750" lvl="0" indent="-285750">
              <a:lnSpc>
                <a:spcPct val="90000"/>
              </a:lnSpc>
              <a:spcBef>
                <a:spcPct val="0"/>
              </a:spcBef>
              <a:buFont typeface="Wingdings" panose="05000000000000000000" pitchFamily="2" charset="2"/>
              <a:buChar char="Ø"/>
            </a:pPr>
            <a:r>
              <a:rPr lang="en-US" altLang="en-US" b="1" dirty="0">
                <a:solidFill>
                  <a:schemeClr val="tx2"/>
                </a:solidFill>
              </a:rPr>
              <a:t>Adjustable</a:t>
            </a:r>
            <a:r>
              <a:rPr lang="en-US" altLang="en-US" sz="1650" dirty="0">
                <a:solidFill>
                  <a:schemeClr val="tx2"/>
                </a:solidFill>
              </a:rPr>
              <a:t> Appropriations</a:t>
            </a:r>
          </a:p>
          <a:p>
            <a:pPr lvl="0">
              <a:lnSpc>
                <a:spcPct val="90000"/>
              </a:lnSpc>
              <a:spcBef>
                <a:spcPct val="0"/>
              </a:spcBef>
            </a:pPr>
            <a:endParaRPr lang="en-US" altLang="en-US" sz="1050" dirty="0">
              <a:solidFill>
                <a:schemeClr val="tx2"/>
              </a:solidFill>
            </a:endParaRPr>
          </a:p>
          <a:p>
            <a:pPr marL="285750" lvl="0" indent="-285750">
              <a:lnSpc>
                <a:spcPct val="90000"/>
              </a:lnSpc>
              <a:spcBef>
                <a:spcPct val="0"/>
              </a:spcBef>
              <a:buFont typeface="Wingdings" panose="05000000000000000000" pitchFamily="2" charset="2"/>
              <a:buChar char="Ø"/>
            </a:pPr>
            <a:r>
              <a:rPr lang="en-US" altLang="en-US" sz="1650" dirty="0">
                <a:solidFill>
                  <a:schemeClr val="tx2"/>
                </a:solidFill>
              </a:rPr>
              <a:t>Enterprise funds and</a:t>
            </a:r>
          </a:p>
          <a:p>
            <a:pPr lvl="0">
              <a:lnSpc>
                <a:spcPct val="90000"/>
              </a:lnSpc>
              <a:spcBef>
                <a:spcPct val="0"/>
              </a:spcBef>
            </a:pPr>
            <a:r>
              <a:rPr lang="en-US" altLang="en-US" sz="1650" dirty="0">
                <a:solidFill>
                  <a:schemeClr val="tx2"/>
                </a:solidFill>
              </a:rPr>
              <a:t>      funds whose appropriations</a:t>
            </a:r>
          </a:p>
          <a:p>
            <a:pPr lvl="0">
              <a:lnSpc>
                <a:spcPct val="90000"/>
              </a:lnSpc>
              <a:spcBef>
                <a:spcPct val="0"/>
              </a:spcBef>
            </a:pPr>
            <a:r>
              <a:rPr lang="en-US" altLang="en-US" sz="1650" dirty="0">
                <a:solidFill>
                  <a:schemeClr val="tx2"/>
                </a:solidFill>
              </a:rPr>
              <a:t>      are </a:t>
            </a:r>
            <a:r>
              <a:rPr lang="en-US" altLang="en-US" sz="1650" u="sng" dirty="0">
                <a:solidFill>
                  <a:schemeClr val="tx2"/>
                </a:solidFill>
              </a:rPr>
              <a:t>identified in budget</a:t>
            </a:r>
          </a:p>
          <a:p>
            <a:pPr lvl="0">
              <a:lnSpc>
                <a:spcPct val="90000"/>
              </a:lnSpc>
              <a:spcBef>
                <a:spcPct val="0"/>
              </a:spcBef>
            </a:pPr>
            <a:r>
              <a:rPr lang="en-US" altLang="en-US" sz="1650" dirty="0">
                <a:solidFill>
                  <a:schemeClr val="tx2"/>
                </a:solidFill>
              </a:rPr>
              <a:t>      </a:t>
            </a:r>
            <a:r>
              <a:rPr lang="en-US" altLang="en-US" sz="1650" u="sng" dirty="0">
                <a:solidFill>
                  <a:schemeClr val="tx2"/>
                </a:solidFill>
              </a:rPr>
              <a:t>resolution </a:t>
            </a:r>
            <a:r>
              <a:rPr lang="en-US" altLang="en-US" sz="1650" dirty="0">
                <a:solidFill>
                  <a:schemeClr val="tx2"/>
                </a:solidFill>
              </a:rPr>
              <a:t>as fee-based</a:t>
            </a:r>
          </a:p>
          <a:p>
            <a:pPr lvl="0">
              <a:lnSpc>
                <a:spcPct val="90000"/>
              </a:lnSpc>
              <a:spcBef>
                <a:spcPct val="0"/>
              </a:spcBef>
            </a:pPr>
            <a:r>
              <a:rPr lang="en-US" altLang="en-US" sz="1650" dirty="0">
                <a:solidFill>
                  <a:schemeClr val="tx2"/>
                </a:solidFill>
              </a:rPr>
              <a:t>      appropriations </a:t>
            </a:r>
          </a:p>
          <a:p>
            <a:pPr lvl="0">
              <a:lnSpc>
                <a:spcPct val="90000"/>
              </a:lnSpc>
              <a:spcBef>
                <a:spcPct val="0"/>
              </a:spcBef>
            </a:pPr>
            <a:endParaRPr lang="en-US" sz="1050" dirty="0">
              <a:solidFill>
                <a:schemeClr val="tx2"/>
              </a:solidFill>
            </a:endParaRPr>
          </a:p>
          <a:p>
            <a:pPr algn="ctr">
              <a:lnSpc>
                <a:spcPct val="90000"/>
              </a:lnSpc>
              <a:spcBef>
                <a:spcPct val="0"/>
              </a:spcBef>
            </a:pPr>
            <a:r>
              <a:rPr lang="en-US" altLang="en-US" sz="1650" u="sng" dirty="0">
                <a:solidFill>
                  <a:schemeClr val="tx2"/>
                </a:solidFill>
              </a:rPr>
              <a:t>In its final budget resolution</a:t>
            </a:r>
            <a:r>
              <a:rPr lang="en-US" altLang="en-US" sz="1650" dirty="0">
                <a:solidFill>
                  <a:schemeClr val="tx2"/>
                </a:solidFill>
              </a:rPr>
              <a:t>, the     governing body may authorize adjustments to appropriations </a:t>
            </a:r>
          </a:p>
          <a:p>
            <a:pPr algn="ctr">
              <a:lnSpc>
                <a:spcPct val="90000"/>
              </a:lnSpc>
              <a:spcBef>
                <a:spcPct val="0"/>
              </a:spcBef>
            </a:pPr>
            <a:r>
              <a:rPr lang="en-US" altLang="en-US" sz="1650" dirty="0">
                <a:solidFill>
                  <a:schemeClr val="tx2"/>
                </a:solidFill>
              </a:rPr>
              <a:t>funded by fees throughout the budget period</a:t>
            </a:r>
          </a:p>
          <a:p>
            <a:pPr lvl="0">
              <a:lnSpc>
                <a:spcPct val="90000"/>
              </a:lnSpc>
              <a:spcBef>
                <a:spcPct val="0"/>
              </a:spcBef>
            </a:pPr>
            <a:endParaRPr lang="en-US" dirty="0">
              <a:solidFill>
                <a:schemeClr val="tx2"/>
              </a:solidFill>
            </a:endParaRPr>
          </a:p>
          <a:p>
            <a:endParaRPr lang="en-US" dirty="0"/>
          </a:p>
        </p:txBody>
      </p:sp>
      <p:sp>
        <p:nvSpPr>
          <p:cNvPr id="5" name="TextBox 4"/>
          <p:cNvSpPr txBox="1"/>
          <p:nvPr/>
        </p:nvSpPr>
        <p:spPr>
          <a:xfrm>
            <a:off x="1143000" y="0"/>
            <a:ext cx="2209800" cy="369332"/>
          </a:xfrm>
          <a:prstGeom prst="rect">
            <a:avLst/>
          </a:prstGeom>
          <a:solidFill>
            <a:schemeClr val="bg1"/>
          </a:solidFill>
        </p:spPr>
        <p:txBody>
          <a:bodyPr wrap="square" rtlCol="0">
            <a:spAutoFit/>
          </a:bodyPr>
          <a:lstStyle/>
          <a:p>
            <a:endParaRPr lang="en-US" dirty="0"/>
          </a:p>
        </p:txBody>
      </p:sp>
      <p:pic>
        <p:nvPicPr>
          <p:cNvPr id="2" name="Picture 1" descr="proceso administrativo: información respecto al tema"/>
          <p:cNvPicPr>
            <a:picLocks noChangeAspect="1"/>
          </p:cNvPicPr>
          <p:nvPr/>
        </p:nvPicPr>
        <p:blipFill>
          <a:blip r:embed="rId8">
            <a:extLst>
              <a:ext uri="{BEBA8EAE-BF5A-486C-A8C5-ECC9F3942E4B}">
                <a14:imgProps xmlns:a14="http://schemas.microsoft.com/office/drawing/2010/main">
                  <a14:imgLayer r:embed="rId9">
                    <a14:imgEffect>
                      <a14:colorTemperature colorTemp="6497"/>
                    </a14:imgEffect>
                    <a14:imgEffect>
                      <a14:saturation sat="51000"/>
                    </a14:imgEffect>
                  </a14:imgLayer>
                </a14:imgProps>
              </a:ext>
              <a:ext uri="{28A0092B-C50C-407E-A947-70E740481C1C}">
                <a14:useLocalDpi xmlns:a14="http://schemas.microsoft.com/office/drawing/2010/main" val="0"/>
              </a:ext>
            </a:extLst>
          </a:blip>
          <a:stretch>
            <a:fillRect/>
          </a:stretch>
        </p:blipFill>
        <p:spPr>
          <a:xfrm rot="21141177">
            <a:off x="-172562" y="161899"/>
            <a:ext cx="2002523" cy="1832816"/>
          </a:xfrm>
          <a:prstGeom prst="rect">
            <a:avLst/>
          </a:prstGeom>
        </p:spPr>
      </p:pic>
    </p:spTree>
    <p:extLst>
      <p:ext uri="{BB962C8B-B14F-4D97-AF65-F5344CB8AC3E}">
        <p14:creationId xmlns:p14="http://schemas.microsoft.com/office/powerpoint/2010/main" val="305614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9" dur="500"/>
                                        <p:tgtEl>
                                          <p:spTgt spid="11">
                                            <p:graphicEl>
                                              <a:dgm id="{C43EB61A-2E04-409F-8F87-79F190ED3CE0}"/>
                                            </p:graphicEl>
                                          </p:spTgt>
                                        </p:tgtEl>
                                      </p:cBhvr>
                                    </p:animEffect>
                                    <p:anim calcmode="lin" valueType="num">
                                      <p:cBhvr>
                                        <p:cTn id="20" dur="5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21" dur="5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22" presetID="12" presetClass="entr" presetSubtype="1" fill="hold" grpId="0" nodeType="withEffect">
                                  <p:stCondLst>
                                    <p:cond delay="0"/>
                                  </p:stCondLst>
                                  <p:childTnLst>
                                    <p:set>
                                      <p:cBhvr>
                                        <p:cTn id="23"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24" dur="500"/>
                                        <p:tgtEl>
                                          <p:spTgt spid="11">
                                            <p:graphicEl>
                                              <a:dgm id="{2572025E-E8B8-4F94-94D0-DC22D7F762FB}"/>
                                            </p:graphicEl>
                                          </p:spTgt>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1">
                                            <p:graphicEl>
                                              <a:dgm id="{DBA4E13F-4006-4BD1-B3BE-A15AF6333333}"/>
                                            </p:graphicEl>
                                          </p:spTgt>
                                        </p:tgtEl>
                                        <p:attrNameLst>
                                          <p:attrName>style.visibility</p:attrName>
                                        </p:attrNameLst>
                                      </p:cBhvr>
                                      <p:to>
                                        <p:strVal val="visible"/>
                                      </p:to>
                                    </p:set>
                                    <p:anim calcmode="lin" valueType="num">
                                      <p:cBhvr additive="base">
                                        <p:cTn id="33" dur="500"/>
                                        <p:tgtEl>
                                          <p:spTgt spid="11">
                                            <p:graphicEl>
                                              <a:dgm id="{DBA4E13F-4006-4BD1-B3BE-A15AF6333333}"/>
                                            </p:graphicEl>
                                          </p:spTgt>
                                        </p:tgtEl>
                                        <p:attrNameLst>
                                          <p:attrName>ppt_y</p:attrName>
                                        </p:attrNameLst>
                                      </p:cBhvr>
                                      <p:tavLst>
                                        <p:tav tm="0">
                                          <p:val>
                                            <p:strVal val="#ppt_y-#ppt_h*1.125000"/>
                                          </p:val>
                                        </p:tav>
                                        <p:tav tm="100000">
                                          <p:val>
                                            <p:strVal val="#ppt_y"/>
                                          </p:val>
                                        </p:tav>
                                      </p:tavLst>
                                    </p:anim>
                                    <p:animEffect transition="in" filter="wipe(down)">
                                      <p:cBhvr>
                                        <p:cTn id="34" dur="500"/>
                                        <p:tgtEl>
                                          <p:spTgt spid="11">
                                            <p:graphicEl>
                                              <a:dgm id="{DBA4E13F-4006-4BD1-B3BE-A15AF6333333}"/>
                                            </p:graphic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11">
                                            <p:graphicEl>
                                              <a:dgm id="{EFDA36CF-2E4B-43A5-82E3-1D59F8982AF8}"/>
                                            </p:graphicEl>
                                          </p:spTgt>
                                        </p:tgtEl>
                                        <p:attrNameLst>
                                          <p:attrName>style.visibility</p:attrName>
                                        </p:attrNameLst>
                                      </p:cBhvr>
                                      <p:to>
                                        <p:strVal val="visible"/>
                                      </p:to>
                                    </p:set>
                                    <p:anim calcmode="lin" valueType="num">
                                      <p:cBhvr additive="base">
                                        <p:cTn id="37" dur="500"/>
                                        <p:tgtEl>
                                          <p:spTgt spid="11">
                                            <p:graphicEl>
                                              <a:dgm id="{EFDA36CF-2E4B-43A5-82E3-1D59F8982AF8}"/>
                                            </p:graphicEl>
                                          </p:spTgt>
                                        </p:tgtEl>
                                        <p:attrNameLst>
                                          <p:attrName>ppt_y</p:attrName>
                                        </p:attrNameLst>
                                      </p:cBhvr>
                                      <p:tavLst>
                                        <p:tav tm="0">
                                          <p:val>
                                            <p:strVal val="#ppt_y-#ppt_h*1.125000"/>
                                          </p:val>
                                        </p:tav>
                                        <p:tav tm="100000">
                                          <p:val>
                                            <p:strVal val="#ppt_y"/>
                                          </p:val>
                                        </p:tav>
                                      </p:tavLst>
                                    </p:anim>
                                    <p:animEffect transition="in" filter="wipe(down)">
                                      <p:cBhvr>
                                        <p:cTn id="38" dur="500"/>
                                        <p:tgtEl>
                                          <p:spTgt spid="11">
                                            <p:graphicEl>
                                              <a:dgm id="{EFDA36CF-2E4B-43A5-82E3-1D59F8982AF8}"/>
                                            </p:graphicEl>
                                          </p:spTgt>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D616F-AA76-4CB7-A5B5-AE27B422E86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0755"/>
                    </a14:imgEffect>
                    <a14:imgEffect>
                      <a14:saturation sat="27000"/>
                    </a14:imgEffect>
                  </a14:imgLayer>
                </a14:imgProps>
              </a:ext>
              <a:ext uri="{28A0092B-C50C-407E-A947-70E740481C1C}">
                <a14:useLocalDpi xmlns:a14="http://schemas.microsoft.com/office/drawing/2010/main" val="0"/>
              </a:ext>
            </a:extLst>
          </a:blip>
          <a:stretch>
            <a:fillRect/>
          </a:stretch>
        </p:blipFill>
        <p:spPr>
          <a:xfrm>
            <a:off x="4419600" y="1524000"/>
            <a:ext cx="3657600" cy="1447800"/>
          </a:xfrm>
          <a:prstGeom prst="rect">
            <a:avLst/>
          </a:prstGeom>
          <a:effectLst>
            <a:softEdge rad="215900"/>
          </a:effectLst>
        </p:spPr>
      </p:pic>
      <p:sp>
        <p:nvSpPr>
          <p:cNvPr id="2" name="Title 1"/>
          <p:cNvSpPr>
            <a:spLocks noGrp="1"/>
          </p:cNvSpPr>
          <p:nvPr>
            <p:ph type="title"/>
          </p:nvPr>
        </p:nvSpPr>
        <p:spPr>
          <a:xfrm>
            <a:off x="76200" y="274638"/>
            <a:ext cx="8534400" cy="1143000"/>
          </a:xfrm>
        </p:spPr>
        <p:txBody>
          <a:bodyPr/>
          <a:lstStyle/>
          <a:p>
            <a:r>
              <a:rPr lang="en-US" sz="3200" dirty="0"/>
              <a:t>Should the local government wait until after they calculate the mill levy to start the budget?</a:t>
            </a:r>
          </a:p>
        </p:txBody>
      </p:sp>
      <p:sp>
        <p:nvSpPr>
          <p:cNvPr id="3" name="Content Placeholder 2"/>
          <p:cNvSpPr>
            <a:spLocks noGrp="1"/>
          </p:cNvSpPr>
          <p:nvPr>
            <p:ph idx="1"/>
          </p:nvPr>
        </p:nvSpPr>
        <p:spPr>
          <a:xfrm>
            <a:off x="152400" y="1676400"/>
            <a:ext cx="7924800" cy="5029200"/>
          </a:xfrm>
          <a:ln w="9525">
            <a:noFill/>
          </a:ln>
        </p:spPr>
        <p:txBody>
          <a:bodyPr>
            <a:normAutofit lnSpcReduction="10000"/>
          </a:bodyPr>
          <a:lstStyle/>
          <a:p>
            <a:pPr marL="114300" indent="0">
              <a:buNone/>
            </a:pPr>
            <a:r>
              <a:rPr lang="en-US" sz="4000" b="1" u="sng" dirty="0">
                <a:solidFill>
                  <a:schemeClr val="accent1"/>
                </a:solidFill>
              </a:rPr>
              <a:t>No</a:t>
            </a:r>
            <a:r>
              <a:rPr lang="en-US" sz="4000" b="1" dirty="0">
                <a:solidFill>
                  <a:schemeClr val="accent1"/>
                </a:solidFill>
              </a:rPr>
              <a:t> </a:t>
            </a:r>
          </a:p>
          <a:p>
            <a:pPr marL="114300" indent="0">
              <a:buNone/>
            </a:pPr>
            <a:endParaRPr lang="en-US" sz="4000" b="1" dirty="0">
              <a:solidFill>
                <a:schemeClr val="accent1"/>
              </a:solidFill>
            </a:endParaRPr>
          </a:p>
          <a:p>
            <a:pPr lvl="1"/>
            <a:r>
              <a:rPr lang="en-US" sz="2800" b="1" dirty="0">
                <a:solidFill>
                  <a:schemeClr val="tx2"/>
                </a:solidFill>
              </a:rPr>
              <a:t>For levied funds</a:t>
            </a:r>
          </a:p>
          <a:p>
            <a:pPr lvl="2"/>
            <a:r>
              <a:rPr lang="en-US" sz="2600" dirty="0">
                <a:solidFill>
                  <a:schemeClr val="tx2"/>
                </a:solidFill>
              </a:rPr>
              <a:t>Estimate your mill levy by using the amount that was levied in the prior fiscal year to start your budget for the levied funds.</a:t>
            </a:r>
          </a:p>
          <a:p>
            <a:endParaRPr lang="en-US" sz="2800" dirty="0"/>
          </a:p>
          <a:p>
            <a:pPr lvl="1"/>
            <a:r>
              <a:rPr lang="en-US" sz="2800" b="1" dirty="0">
                <a:solidFill>
                  <a:schemeClr val="tx2"/>
                </a:solidFill>
              </a:rPr>
              <a:t>For non-levied funds</a:t>
            </a:r>
          </a:p>
          <a:p>
            <a:pPr lvl="2"/>
            <a:r>
              <a:rPr lang="en-US" sz="2600" dirty="0">
                <a:solidFill>
                  <a:schemeClr val="tx2"/>
                </a:solidFill>
              </a:rPr>
              <a:t>Review revenue sources; Use the amount of your charges for services in the prior fiscal year plus any approved rate increases</a:t>
            </a:r>
          </a:p>
        </p:txBody>
      </p:sp>
    </p:spTree>
    <p:extLst>
      <p:ext uri="{BB962C8B-B14F-4D97-AF65-F5344CB8AC3E}">
        <p14:creationId xmlns:p14="http://schemas.microsoft.com/office/powerpoint/2010/main" val="40068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381000"/>
          </a:xfrm>
        </p:spPr>
        <p:txBody>
          <a:bodyPr/>
          <a:lstStyle/>
          <a:p>
            <a:r>
              <a:rPr lang="en-US" sz="2800" dirty="0"/>
              <a:t>Considerations during the formulation process:</a:t>
            </a:r>
          </a:p>
        </p:txBody>
      </p:sp>
      <p:sp>
        <p:nvSpPr>
          <p:cNvPr id="3" name="Content Placeholder 2"/>
          <p:cNvSpPr>
            <a:spLocks noGrp="1"/>
          </p:cNvSpPr>
          <p:nvPr>
            <p:ph idx="1"/>
          </p:nvPr>
        </p:nvSpPr>
        <p:spPr>
          <a:xfrm>
            <a:off x="0" y="685800"/>
            <a:ext cx="8534400" cy="6172200"/>
          </a:xfrm>
        </p:spPr>
        <p:txBody>
          <a:bodyPr>
            <a:normAutofit fontScale="40000" lnSpcReduction="20000"/>
          </a:bodyPr>
          <a:lstStyle/>
          <a:p>
            <a:r>
              <a:rPr lang="en-US" sz="5200" b="1" dirty="0">
                <a:solidFill>
                  <a:schemeClr val="accent1"/>
                </a:solidFill>
              </a:rPr>
              <a:t>Prior year revenues &amp;  expenditures:</a:t>
            </a:r>
            <a:r>
              <a:rPr lang="en-US" sz="5200" dirty="0">
                <a:solidFill>
                  <a:srgbClr val="FF0000"/>
                </a:solidFill>
              </a:rPr>
              <a:t> </a:t>
            </a:r>
            <a:r>
              <a:rPr lang="en-US" sz="5200" dirty="0">
                <a:solidFill>
                  <a:schemeClr val="tx2"/>
                </a:solidFill>
              </a:rPr>
              <a:t>Will they be similar in upcoming year?</a:t>
            </a:r>
          </a:p>
          <a:p>
            <a:r>
              <a:rPr lang="en-US" sz="5200" b="1" dirty="0">
                <a:solidFill>
                  <a:schemeClr val="accent1"/>
                </a:solidFill>
              </a:rPr>
              <a:t>Capital projects</a:t>
            </a:r>
            <a:r>
              <a:rPr lang="en-US" sz="5200" dirty="0">
                <a:solidFill>
                  <a:schemeClr val="tx2"/>
                </a:solidFill>
              </a:rPr>
              <a:t> </a:t>
            </a:r>
            <a:r>
              <a:rPr lang="en-US" sz="5200" b="1" dirty="0">
                <a:solidFill>
                  <a:schemeClr val="accent1"/>
                </a:solidFill>
              </a:rPr>
              <a:t>and capital grants:</a:t>
            </a:r>
            <a:r>
              <a:rPr lang="en-US" sz="5200" dirty="0">
                <a:solidFill>
                  <a:schemeClr val="tx2"/>
                </a:solidFill>
              </a:rPr>
              <a:t> Continuing or new projects	</a:t>
            </a:r>
          </a:p>
          <a:p>
            <a:pPr marL="640080" lvl="2" indent="0">
              <a:buNone/>
            </a:pPr>
            <a:r>
              <a:rPr lang="en-US" sz="5000" dirty="0">
                <a:solidFill>
                  <a:schemeClr val="tx2"/>
                </a:solidFill>
              </a:rPr>
              <a:t>(Remember to budget expenditures for grants and loans) </a:t>
            </a:r>
          </a:p>
          <a:p>
            <a:r>
              <a:rPr lang="en-US" sz="5200" b="1" dirty="0">
                <a:solidFill>
                  <a:schemeClr val="accent1"/>
                </a:solidFill>
              </a:rPr>
              <a:t>Repairs necessary </a:t>
            </a:r>
            <a:r>
              <a:rPr lang="en-US" sz="5200" dirty="0">
                <a:solidFill>
                  <a:schemeClr val="tx2"/>
                </a:solidFill>
              </a:rPr>
              <a:t>to equipment, infrastructure &amp; facilities</a:t>
            </a:r>
          </a:p>
          <a:p>
            <a:r>
              <a:rPr lang="en-US" sz="5200" b="1" dirty="0">
                <a:solidFill>
                  <a:schemeClr val="accent1"/>
                </a:solidFill>
              </a:rPr>
              <a:t>Changes in the cost to provides services:</a:t>
            </a:r>
            <a:r>
              <a:rPr lang="en-US" sz="5200" dirty="0">
                <a:solidFill>
                  <a:schemeClr val="tx2"/>
                </a:solidFill>
              </a:rPr>
              <a:t> Utility rate increases, gas price fluctuations, chemicals and supplies, etc.</a:t>
            </a:r>
          </a:p>
          <a:p>
            <a:r>
              <a:rPr lang="en-US" sz="5200" b="1" dirty="0">
                <a:solidFill>
                  <a:schemeClr val="accent1"/>
                </a:solidFill>
              </a:rPr>
              <a:t>Changes in charges for services and assessments charged:</a:t>
            </a:r>
          </a:p>
          <a:p>
            <a:pPr marL="411480" lvl="1" indent="0">
              <a:buNone/>
            </a:pPr>
            <a:r>
              <a:rPr lang="en-US" sz="5000" dirty="0">
                <a:solidFill>
                  <a:schemeClr val="tx2"/>
                </a:solidFill>
              </a:rPr>
              <a:t>	Rate times # of customers = charges for services</a:t>
            </a:r>
          </a:p>
          <a:p>
            <a:r>
              <a:rPr lang="en-US" sz="5200" b="1" dirty="0">
                <a:solidFill>
                  <a:schemeClr val="accent1"/>
                </a:solidFill>
              </a:rPr>
              <a:t>Changes in Intergovernmental Revenues – gas tax, state entitlement, PILT</a:t>
            </a:r>
          </a:p>
          <a:p>
            <a:r>
              <a:rPr lang="en-US" sz="5200" b="1" dirty="0">
                <a:solidFill>
                  <a:schemeClr val="accent1"/>
                </a:solidFill>
              </a:rPr>
              <a:t>Payroll changes: </a:t>
            </a:r>
            <a:r>
              <a:rPr lang="en-US" sz="5000" dirty="0">
                <a:solidFill>
                  <a:schemeClr val="tx2"/>
                </a:solidFill>
              </a:rPr>
              <a:t> Raises, personnel changes, cost of benefits, upcoming retirements (vacation, sick leave payouts)</a:t>
            </a:r>
          </a:p>
          <a:p>
            <a:r>
              <a:rPr lang="en-US" sz="5200" b="1" dirty="0">
                <a:solidFill>
                  <a:schemeClr val="accent1"/>
                </a:solidFill>
              </a:rPr>
              <a:t>Other Fixed Charges:</a:t>
            </a:r>
            <a:r>
              <a:rPr lang="en-US" sz="5200" dirty="0">
                <a:solidFill>
                  <a:schemeClr val="tx2"/>
                </a:solidFill>
              </a:rPr>
              <a:t> Liability and comp insurance, maintenance 	agreements</a:t>
            </a:r>
          </a:p>
          <a:p>
            <a:r>
              <a:rPr lang="en-US" sz="5200" b="1" dirty="0">
                <a:solidFill>
                  <a:schemeClr val="accent1"/>
                </a:solidFill>
              </a:rPr>
              <a:t>Due to/from others and transfers</a:t>
            </a:r>
          </a:p>
          <a:p>
            <a:r>
              <a:rPr lang="en-US" sz="5200" b="1" dirty="0">
                <a:solidFill>
                  <a:schemeClr val="accent1"/>
                </a:solidFill>
              </a:rPr>
              <a:t>Loan Proceeds and Debt Service Payments</a:t>
            </a:r>
          </a:p>
          <a:p>
            <a:r>
              <a:rPr lang="en-US" sz="5200" b="1" dirty="0">
                <a:solidFill>
                  <a:schemeClr val="accent1"/>
                </a:solidFill>
              </a:rPr>
              <a:t>Year-end Accruals (Expenses and Revenues):  </a:t>
            </a:r>
            <a:r>
              <a:rPr lang="en-US" sz="5200" dirty="0">
                <a:solidFill>
                  <a:schemeClr val="tx2"/>
                </a:solidFill>
              </a:rPr>
              <a:t>Make appropriate entries to cover them and to help insure a 12 month budget cycle</a:t>
            </a:r>
          </a:p>
        </p:txBody>
      </p:sp>
    </p:spTree>
    <p:extLst>
      <p:ext uri="{BB962C8B-B14F-4D97-AF65-F5344CB8AC3E}">
        <p14:creationId xmlns:p14="http://schemas.microsoft.com/office/powerpoint/2010/main" val="20526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left)">
                                      <p:cBhvr>
                                        <p:cTn id="37" dur="500"/>
                                        <p:tgtEl>
                                          <p:spTgt spid="3">
                                            <p:txEl>
                                              <p:pRg st="10" end="1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left)">
                                      <p:cBhvr>
                                        <p:cTn id="40" dur="500"/>
                                        <p:tgtEl>
                                          <p:spTgt spid="3">
                                            <p:txEl>
                                              <p:pRg st="11" end="1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left)">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custDataLst>
              <p:tags r:id="rId2"/>
            </p:custDataLst>
          </p:nvPr>
        </p:nvSpPr>
        <p:spPr>
          <a:xfrm rot="1680000">
            <a:off x="4121940" y="2000962"/>
            <a:ext cx="1774790" cy="45719"/>
          </a:xfrm>
          <a:custGeom>
            <a:avLst/>
            <a:gdLst>
              <a:gd name="connsiteX0" fmla="*/ 0 w 1255922"/>
              <a:gd name="connsiteY0" fmla="*/ 16896 h 33793"/>
              <a:gd name="connsiteX1" fmla="*/ 1255922 w 1255922"/>
              <a:gd name="connsiteY1" fmla="*/ 16896 h 33793"/>
            </a:gdLst>
            <a:ahLst/>
            <a:cxnLst>
              <a:cxn ang="0">
                <a:pos x="connsiteX0" y="connsiteY0"/>
              </a:cxn>
              <a:cxn ang="0">
                <a:pos x="connsiteX1" y="connsiteY1"/>
              </a:cxn>
            </a:cxnLst>
            <a:rect l="l" t="t" r="r" b="b"/>
            <a:pathLst>
              <a:path w="1255922" h="33793">
                <a:moveTo>
                  <a:pt x="0" y="16896"/>
                </a:moveTo>
                <a:lnTo>
                  <a:pt x="1255922" y="16896"/>
                </a:lnTo>
              </a:path>
            </a:pathLst>
          </a:custGeom>
          <a:noFill/>
          <a:ln w="27940">
            <a:solidFill>
              <a:schemeClr val="accent1">
                <a:lumMod val="75000"/>
              </a:schemeClr>
            </a:solidFill>
          </a:ln>
          <a:scene3d>
            <a:camera prst="orthographicFront">
              <a:rot lat="0" lon="0" rev="0"/>
            </a:camera>
            <a:lightRig rig="contrasting" dir="t">
              <a:rot lat="0" lon="0" rev="1200000"/>
            </a:lightRig>
          </a:scene3d>
          <a:sp3d z="-110000"/>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09262" tIns="-14502" rIns="609263" bIns="-14502"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0" name="Freeform 9"/>
          <p:cNvSpPr/>
          <p:nvPr>
            <p:custDataLst>
              <p:tags r:id="rId3"/>
            </p:custDataLst>
          </p:nvPr>
        </p:nvSpPr>
        <p:spPr>
          <a:xfrm rot="5400000">
            <a:off x="3796151" y="2013755"/>
            <a:ext cx="822960" cy="0"/>
          </a:xfrm>
          <a:custGeom>
            <a:avLst/>
            <a:gdLst>
              <a:gd name="connsiteX0" fmla="*/ 0 w 717212"/>
              <a:gd name="connsiteY0" fmla="*/ 16896 h 33793"/>
              <a:gd name="connsiteX1" fmla="*/ 717212 w 717212"/>
              <a:gd name="connsiteY1" fmla="*/ 16896 h 33793"/>
            </a:gdLst>
            <a:ahLst/>
            <a:cxnLst>
              <a:cxn ang="0">
                <a:pos x="connsiteX0" y="connsiteY0"/>
              </a:cxn>
              <a:cxn ang="0">
                <a:pos x="connsiteX1" y="connsiteY1"/>
              </a:cxn>
            </a:cxnLst>
            <a:rect l="l" t="t" r="r" b="b"/>
            <a:pathLst>
              <a:path w="717212" h="33793">
                <a:moveTo>
                  <a:pt x="0" y="16896"/>
                </a:moveTo>
                <a:lnTo>
                  <a:pt x="717212" y="16896"/>
                </a:lnTo>
              </a:path>
            </a:pathLst>
          </a:custGeom>
          <a:noFill/>
          <a:ln w="27940">
            <a:solidFill>
              <a:schemeClr val="accent1">
                <a:lumMod val="75000"/>
              </a:schemeClr>
            </a:solidFill>
          </a:ln>
          <a:scene3d>
            <a:camera prst="orthographicFront">
              <a:rot lat="0" lon="0" rev="0"/>
            </a:camera>
            <a:lightRig rig="contrasting" dir="t">
              <a:rot lat="0" lon="0" rev="1200000"/>
            </a:lightRig>
          </a:scene3d>
          <a:sp3d z="-110000"/>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3376" tIns="-1034" rIns="353376" bIns="-1033"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2" name="Freeform 11"/>
          <p:cNvSpPr/>
          <p:nvPr>
            <p:custDataLst>
              <p:tags r:id="rId4"/>
            </p:custDataLst>
          </p:nvPr>
        </p:nvSpPr>
        <p:spPr>
          <a:xfrm rot="9180000">
            <a:off x="2376396" y="2025975"/>
            <a:ext cx="1920240" cy="34374"/>
          </a:xfrm>
          <a:custGeom>
            <a:avLst/>
            <a:gdLst>
              <a:gd name="connsiteX0" fmla="*/ 0 w 1255922"/>
              <a:gd name="connsiteY0" fmla="*/ 16896 h 33793"/>
              <a:gd name="connsiteX1" fmla="*/ 1255922 w 1255922"/>
              <a:gd name="connsiteY1" fmla="*/ 16896 h 33793"/>
            </a:gdLst>
            <a:ahLst/>
            <a:cxnLst>
              <a:cxn ang="0">
                <a:pos x="connsiteX0" y="connsiteY0"/>
              </a:cxn>
              <a:cxn ang="0">
                <a:pos x="connsiteX1" y="connsiteY1"/>
              </a:cxn>
            </a:cxnLst>
            <a:rect l="l" t="t" r="r" b="b"/>
            <a:pathLst>
              <a:path w="1255922" h="33793">
                <a:moveTo>
                  <a:pt x="0" y="16896"/>
                </a:moveTo>
                <a:lnTo>
                  <a:pt x="1255922" y="16896"/>
                </a:lnTo>
              </a:path>
            </a:pathLst>
          </a:custGeom>
          <a:noFill/>
          <a:ln w="27940"/>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09263" tIns="-14502" rIns="609262" bIns="-14502"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6" name="Freeform 5"/>
          <p:cNvSpPr/>
          <p:nvPr>
            <p:custDataLst>
              <p:tags r:id="rId5"/>
            </p:custDataLst>
          </p:nvPr>
        </p:nvSpPr>
        <p:spPr>
          <a:xfrm>
            <a:off x="1447800" y="653293"/>
            <a:ext cx="5486400" cy="646331"/>
          </a:xfrm>
          <a:custGeom>
            <a:avLst/>
            <a:gdLst>
              <a:gd name="connsiteX0" fmla="*/ 0 w 1793031"/>
              <a:gd name="connsiteY0" fmla="*/ 89652 h 896515"/>
              <a:gd name="connsiteX1" fmla="*/ 89652 w 1793031"/>
              <a:gd name="connsiteY1" fmla="*/ 0 h 896515"/>
              <a:gd name="connsiteX2" fmla="*/ 1703380 w 1793031"/>
              <a:gd name="connsiteY2" fmla="*/ 0 h 896515"/>
              <a:gd name="connsiteX3" fmla="*/ 1793032 w 1793031"/>
              <a:gd name="connsiteY3" fmla="*/ 89652 h 896515"/>
              <a:gd name="connsiteX4" fmla="*/ 1793031 w 1793031"/>
              <a:gd name="connsiteY4" fmla="*/ 806864 h 896515"/>
              <a:gd name="connsiteX5" fmla="*/ 1703379 w 1793031"/>
              <a:gd name="connsiteY5" fmla="*/ 896516 h 896515"/>
              <a:gd name="connsiteX6" fmla="*/ 89652 w 1793031"/>
              <a:gd name="connsiteY6" fmla="*/ 896515 h 896515"/>
              <a:gd name="connsiteX7" fmla="*/ 0 w 1793031"/>
              <a:gd name="connsiteY7" fmla="*/ 806863 h 896515"/>
              <a:gd name="connsiteX8" fmla="*/ 0 w 1793031"/>
              <a:gd name="connsiteY8" fmla="*/ 89652 h 8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31" h="896515">
                <a:moveTo>
                  <a:pt x="0" y="89652"/>
                </a:moveTo>
                <a:cubicBezTo>
                  <a:pt x="0" y="40139"/>
                  <a:pt x="40139" y="0"/>
                  <a:pt x="89652" y="0"/>
                </a:cubicBezTo>
                <a:lnTo>
                  <a:pt x="1703380" y="0"/>
                </a:lnTo>
                <a:cubicBezTo>
                  <a:pt x="1752893" y="0"/>
                  <a:pt x="1793032" y="40139"/>
                  <a:pt x="1793032" y="89652"/>
                </a:cubicBezTo>
                <a:cubicBezTo>
                  <a:pt x="1793032" y="328723"/>
                  <a:pt x="1793031" y="567793"/>
                  <a:pt x="1793031" y="806864"/>
                </a:cubicBezTo>
                <a:cubicBezTo>
                  <a:pt x="1793031" y="856377"/>
                  <a:pt x="1752892" y="896516"/>
                  <a:pt x="1703379" y="896516"/>
                </a:cubicBezTo>
                <a:lnTo>
                  <a:pt x="89652" y="896515"/>
                </a:lnTo>
                <a:cubicBezTo>
                  <a:pt x="40139" y="896515"/>
                  <a:pt x="0" y="856376"/>
                  <a:pt x="0" y="806863"/>
                </a:cubicBezTo>
                <a:lnTo>
                  <a:pt x="0" y="89652"/>
                </a:lnTo>
                <a:close/>
              </a:path>
            </a:pathLst>
          </a:custGeom>
          <a:ln w="1905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b="1" u="sng" dirty="0">
                <a:solidFill>
                  <a:schemeClr val="tx2"/>
                </a:solidFill>
              </a:rPr>
              <a:t>7-6-4020</a:t>
            </a:r>
            <a:r>
              <a:rPr lang="en-US" altLang="en-US" dirty="0">
                <a:solidFill>
                  <a:schemeClr val="tx2"/>
                </a:solidFill>
              </a:rPr>
              <a:t>  Preliminary annual operating budget for each fund includes among other items;</a:t>
            </a:r>
            <a:endParaRPr lang="en-US" dirty="0">
              <a:solidFill>
                <a:schemeClr val="tx2"/>
              </a:solidFill>
            </a:endParaRPr>
          </a:p>
        </p:txBody>
      </p:sp>
      <p:sp>
        <p:nvSpPr>
          <p:cNvPr id="8" name="Freeform 7"/>
          <p:cNvSpPr/>
          <p:nvPr>
            <p:custDataLst>
              <p:tags r:id="rId6"/>
            </p:custDataLst>
          </p:nvPr>
        </p:nvSpPr>
        <p:spPr>
          <a:xfrm>
            <a:off x="2927048" y="2619793"/>
            <a:ext cx="2556104" cy="1646605"/>
          </a:xfrm>
          <a:custGeom>
            <a:avLst/>
            <a:gdLst>
              <a:gd name="connsiteX0" fmla="*/ 0 w 1793031"/>
              <a:gd name="connsiteY0" fmla="*/ 89652 h 896515"/>
              <a:gd name="connsiteX1" fmla="*/ 89652 w 1793031"/>
              <a:gd name="connsiteY1" fmla="*/ 0 h 896515"/>
              <a:gd name="connsiteX2" fmla="*/ 1703380 w 1793031"/>
              <a:gd name="connsiteY2" fmla="*/ 0 h 896515"/>
              <a:gd name="connsiteX3" fmla="*/ 1793032 w 1793031"/>
              <a:gd name="connsiteY3" fmla="*/ 89652 h 896515"/>
              <a:gd name="connsiteX4" fmla="*/ 1793031 w 1793031"/>
              <a:gd name="connsiteY4" fmla="*/ 806864 h 896515"/>
              <a:gd name="connsiteX5" fmla="*/ 1703379 w 1793031"/>
              <a:gd name="connsiteY5" fmla="*/ 896516 h 896515"/>
              <a:gd name="connsiteX6" fmla="*/ 89652 w 1793031"/>
              <a:gd name="connsiteY6" fmla="*/ 896515 h 896515"/>
              <a:gd name="connsiteX7" fmla="*/ 0 w 1793031"/>
              <a:gd name="connsiteY7" fmla="*/ 806863 h 896515"/>
              <a:gd name="connsiteX8" fmla="*/ 0 w 1793031"/>
              <a:gd name="connsiteY8" fmla="*/ 89652 h 8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31" h="896515">
                <a:moveTo>
                  <a:pt x="0" y="89652"/>
                </a:moveTo>
                <a:cubicBezTo>
                  <a:pt x="0" y="40139"/>
                  <a:pt x="40139" y="0"/>
                  <a:pt x="89652" y="0"/>
                </a:cubicBezTo>
                <a:lnTo>
                  <a:pt x="1703380" y="0"/>
                </a:lnTo>
                <a:cubicBezTo>
                  <a:pt x="1752893" y="0"/>
                  <a:pt x="1793032" y="40139"/>
                  <a:pt x="1793032" y="89652"/>
                </a:cubicBezTo>
                <a:cubicBezTo>
                  <a:pt x="1793032" y="328723"/>
                  <a:pt x="1793031" y="567793"/>
                  <a:pt x="1793031" y="806864"/>
                </a:cubicBezTo>
                <a:cubicBezTo>
                  <a:pt x="1793031" y="856377"/>
                  <a:pt x="1752892" y="896516"/>
                  <a:pt x="1703379" y="896516"/>
                </a:cubicBezTo>
                <a:lnTo>
                  <a:pt x="89652" y="896515"/>
                </a:lnTo>
                <a:cubicBezTo>
                  <a:pt x="40139" y="896515"/>
                  <a:pt x="0" y="856376"/>
                  <a:pt x="0" y="806863"/>
                </a:cubicBezTo>
                <a:lnTo>
                  <a:pt x="0" y="89652"/>
                </a:lnTo>
                <a:close/>
              </a:path>
            </a:pathLst>
          </a:custGeom>
          <a:ln w="1905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tIns="91440" rtlCol="0" anchor="t">
            <a:spAutoFit/>
          </a:bodyPr>
          <a:lstStyle/>
          <a:p>
            <a:pPr algn="ctr"/>
            <a:endParaRPr lang="en-US" altLang="en-US" sz="1000" dirty="0">
              <a:solidFill>
                <a:schemeClr val="tx2"/>
              </a:solidFill>
            </a:endParaRPr>
          </a:p>
          <a:p>
            <a:pPr algn="ctr"/>
            <a:r>
              <a:rPr lang="en-US" altLang="en-US" sz="1400" b="1" u="sng" dirty="0">
                <a:solidFill>
                  <a:schemeClr val="tx2"/>
                </a:solidFill>
              </a:rPr>
              <a:t>Listing of all expenditures</a:t>
            </a:r>
            <a:r>
              <a:rPr lang="en-US" altLang="en-US" sz="1400" u="sng" dirty="0">
                <a:solidFill>
                  <a:schemeClr val="tx2"/>
                </a:solidFill>
              </a:rPr>
              <a:t> </a:t>
            </a:r>
            <a:r>
              <a:rPr lang="en-US" altLang="en-US" sz="1400" dirty="0">
                <a:solidFill>
                  <a:schemeClr val="tx2"/>
                </a:solidFill>
              </a:rPr>
              <a:t>by function &amp; classification for the prior budget year, the current budget year, and the proposed budget year.</a:t>
            </a:r>
          </a:p>
          <a:p>
            <a:pPr algn="ctr"/>
            <a:endParaRPr lang="en-US" sz="1400" b="1" u="sng" dirty="0">
              <a:solidFill>
                <a:schemeClr val="tx2"/>
              </a:solidFill>
            </a:endParaRPr>
          </a:p>
        </p:txBody>
      </p:sp>
      <p:sp>
        <p:nvSpPr>
          <p:cNvPr id="11" name="Freeform 10"/>
          <p:cNvSpPr/>
          <p:nvPr>
            <p:custDataLst>
              <p:tags r:id="rId7"/>
            </p:custDataLst>
          </p:nvPr>
        </p:nvSpPr>
        <p:spPr>
          <a:xfrm>
            <a:off x="228600" y="2627742"/>
            <a:ext cx="2560320" cy="1446550"/>
          </a:xfrm>
          <a:custGeom>
            <a:avLst/>
            <a:gdLst>
              <a:gd name="connsiteX0" fmla="*/ 0 w 1793031"/>
              <a:gd name="connsiteY0" fmla="*/ 89652 h 896515"/>
              <a:gd name="connsiteX1" fmla="*/ 89652 w 1793031"/>
              <a:gd name="connsiteY1" fmla="*/ 0 h 896515"/>
              <a:gd name="connsiteX2" fmla="*/ 1703380 w 1793031"/>
              <a:gd name="connsiteY2" fmla="*/ 0 h 896515"/>
              <a:gd name="connsiteX3" fmla="*/ 1793032 w 1793031"/>
              <a:gd name="connsiteY3" fmla="*/ 89652 h 896515"/>
              <a:gd name="connsiteX4" fmla="*/ 1793031 w 1793031"/>
              <a:gd name="connsiteY4" fmla="*/ 806864 h 896515"/>
              <a:gd name="connsiteX5" fmla="*/ 1703379 w 1793031"/>
              <a:gd name="connsiteY5" fmla="*/ 896516 h 896515"/>
              <a:gd name="connsiteX6" fmla="*/ 89652 w 1793031"/>
              <a:gd name="connsiteY6" fmla="*/ 896515 h 896515"/>
              <a:gd name="connsiteX7" fmla="*/ 0 w 1793031"/>
              <a:gd name="connsiteY7" fmla="*/ 806863 h 896515"/>
              <a:gd name="connsiteX8" fmla="*/ 0 w 1793031"/>
              <a:gd name="connsiteY8" fmla="*/ 89652 h 8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31" h="896515">
                <a:moveTo>
                  <a:pt x="0" y="89652"/>
                </a:moveTo>
                <a:cubicBezTo>
                  <a:pt x="0" y="40139"/>
                  <a:pt x="40139" y="0"/>
                  <a:pt x="89652" y="0"/>
                </a:cubicBezTo>
                <a:lnTo>
                  <a:pt x="1703380" y="0"/>
                </a:lnTo>
                <a:cubicBezTo>
                  <a:pt x="1752893" y="0"/>
                  <a:pt x="1793032" y="40139"/>
                  <a:pt x="1793032" y="89652"/>
                </a:cubicBezTo>
                <a:cubicBezTo>
                  <a:pt x="1793032" y="328723"/>
                  <a:pt x="1793031" y="567793"/>
                  <a:pt x="1793031" y="806864"/>
                </a:cubicBezTo>
                <a:cubicBezTo>
                  <a:pt x="1793031" y="856377"/>
                  <a:pt x="1752892" y="896516"/>
                  <a:pt x="1703379" y="896516"/>
                </a:cubicBezTo>
                <a:lnTo>
                  <a:pt x="89652" y="896515"/>
                </a:lnTo>
                <a:cubicBezTo>
                  <a:pt x="40139" y="896515"/>
                  <a:pt x="0" y="856376"/>
                  <a:pt x="0" y="806863"/>
                </a:cubicBezTo>
                <a:lnTo>
                  <a:pt x="0" y="89652"/>
                </a:lnTo>
                <a:close/>
              </a:path>
            </a:pathLst>
          </a:custGeom>
          <a:ln w="1905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1000" dirty="0">
              <a:solidFill>
                <a:schemeClr val="tx2"/>
              </a:solidFill>
            </a:endParaRPr>
          </a:p>
          <a:p>
            <a:pPr algn="ctr"/>
            <a:r>
              <a:rPr lang="en-US" sz="1400" b="1" u="sng" dirty="0">
                <a:solidFill>
                  <a:schemeClr val="tx2"/>
                </a:solidFill>
              </a:rPr>
              <a:t>Listing of all revenue</a:t>
            </a:r>
            <a:r>
              <a:rPr lang="en-US" sz="1400" dirty="0">
                <a:solidFill>
                  <a:schemeClr val="tx2"/>
                </a:solidFill>
              </a:rPr>
              <a:t>, including tax revenue, and other resources by source for the prior budget year, current budget year, and proposed budget year.</a:t>
            </a:r>
          </a:p>
          <a:p>
            <a:pPr algn="ctr"/>
            <a:endParaRPr lang="en-US" sz="800" dirty="0">
              <a:solidFill>
                <a:schemeClr val="tx2"/>
              </a:solidFill>
            </a:endParaRPr>
          </a:p>
        </p:txBody>
      </p:sp>
      <p:sp>
        <p:nvSpPr>
          <p:cNvPr id="18" name="TextBox 17"/>
          <p:cNvSpPr txBox="1"/>
          <p:nvPr/>
        </p:nvSpPr>
        <p:spPr>
          <a:xfrm>
            <a:off x="0" y="99295"/>
            <a:ext cx="8458200" cy="553998"/>
          </a:xfrm>
          <a:prstGeom prst="rect">
            <a:avLst/>
          </a:prstGeom>
          <a:noFill/>
        </p:spPr>
        <p:txBody>
          <a:bodyPr wrap="square" rtlCol="0">
            <a:spAutoFit/>
          </a:bodyPr>
          <a:lstStyle/>
          <a:p>
            <a:pPr algn="ctr"/>
            <a:r>
              <a:rPr lang="en-US" sz="30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Preliminary Budgets</a:t>
            </a:r>
          </a:p>
        </p:txBody>
      </p:sp>
      <p:sp>
        <p:nvSpPr>
          <p:cNvPr id="21" name="Freeform 20"/>
          <p:cNvSpPr/>
          <p:nvPr>
            <p:custDataLst>
              <p:tags r:id="rId8"/>
            </p:custDataLst>
          </p:nvPr>
        </p:nvSpPr>
        <p:spPr>
          <a:xfrm>
            <a:off x="5621280" y="2642876"/>
            <a:ext cx="2556104" cy="1600438"/>
          </a:xfrm>
          <a:custGeom>
            <a:avLst/>
            <a:gdLst>
              <a:gd name="connsiteX0" fmla="*/ 0 w 1793031"/>
              <a:gd name="connsiteY0" fmla="*/ 89652 h 896515"/>
              <a:gd name="connsiteX1" fmla="*/ 89652 w 1793031"/>
              <a:gd name="connsiteY1" fmla="*/ 0 h 896515"/>
              <a:gd name="connsiteX2" fmla="*/ 1703380 w 1793031"/>
              <a:gd name="connsiteY2" fmla="*/ 0 h 896515"/>
              <a:gd name="connsiteX3" fmla="*/ 1793032 w 1793031"/>
              <a:gd name="connsiteY3" fmla="*/ 89652 h 896515"/>
              <a:gd name="connsiteX4" fmla="*/ 1793031 w 1793031"/>
              <a:gd name="connsiteY4" fmla="*/ 806864 h 896515"/>
              <a:gd name="connsiteX5" fmla="*/ 1703379 w 1793031"/>
              <a:gd name="connsiteY5" fmla="*/ 896516 h 896515"/>
              <a:gd name="connsiteX6" fmla="*/ 89652 w 1793031"/>
              <a:gd name="connsiteY6" fmla="*/ 896515 h 896515"/>
              <a:gd name="connsiteX7" fmla="*/ 0 w 1793031"/>
              <a:gd name="connsiteY7" fmla="*/ 806863 h 896515"/>
              <a:gd name="connsiteX8" fmla="*/ 0 w 1793031"/>
              <a:gd name="connsiteY8" fmla="*/ 89652 h 8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31" h="896515">
                <a:moveTo>
                  <a:pt x="0" y="89652"/>
                </a:moveTo>
                <a:cubicBezTo>
                  <a:pt x="0" y="40139"/>
                  <a:pt x="40139" y="0"/>
                  <a:pt x="89652" y="0"/>
                </a:cubicBezTo>
                <a:lnTo>
                  <a:pt x="1703380" y="0"/>
                </a:lnTo>
                <a:cubicBezTo>
                  <a:pt x="1752893" y="0"/>
                  <a:pt x="1793032" y="40139"/>
                  <a:pt x="1793032" y="89652"/>
                </a:cubicBezTo>
                <a:cubicBezTo>
                  <a:pt x="1793032" y="328723"/>
                  <a:pt x="1793031" y="567793"/>
                  <a:pt x="1793031" y="806864"/>
                </a:cubicBezTo>
                <a:cubicBezTo>
                  <a:pt x="1793031" y="856377"/>
                  <a:pt x="1752892" y="896516"/>
                  <a:pt x="1703379" y="896516"/>
                </a:cubicBezTo>
                <a:lnTo>
                  <a:pt x="89652" y="896515"/>
                </a:lnTo>
                <a:cubicBezTo>
                  <a:pt x="40139" y="896515"/>
                  <a:pt x="0" y="856376"/>
                  <a:pt x="0" y="806863"/>
                </a:cubicBezTo>
                <a:lnTo>
                  <a:pt x="0" y="89652"/>
                </a:lnTo>
                <a:close/>
              </a:path>
            </a:pathLst>
          </a:custGeom>
          <a:ln w="1905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en-US" sz="1400" b="1" u="sng" dirty="0">
                <a:solidFill>
                  <a:schemeClr val="tx2"/>
                </a:solidFill>
              </a:rPr>
              <a:t>A projection of changes in fund balances or cash balances </a:t>
            </a:r>
            <a:r>
              <a:rPr lang="en-US" altLang="en-US" sz="1400" dirty="0">
                <a:solidFill>
                  <a:schemeClr val="tx2"/>
                </a:solidFill>
              </a:rPr>
              <a:t>available for governmental funds and a projection of changes in cash balances and working capital for proprietary funds.</a:t>
            </a:r>
            <a:endParaRPr lang="en-US" sz="1400" b="1" u="sng" dirty="0">
              <a:solidFill>
                <a:schemeClr val="tx2"/>
              </a:solidFill>
            </a:endParaRPr>
          </a:p>
        </p:txBody>
      </p:sp>
      <p:sp>
        <p:nvSpPr>
          <p:cNvPr id="13" name="Freeform 12"/>
          <p:cNvSpPr/>
          <p:nvPr>
            <p:custDataLst>
              <p:tags r:id="rId9"/>
            </p:custDataLst>
          </p:nvPr>
        </p:nvSpPr>
        <p:spPr>
          <a:xfrm>
            <a:off x="228600" y="4494126"/>
            <a:ext cx="6324600" cy="1892826"/>
          </a:xfrm>
          <a:custGeom>
            <a:avLst/>
            <a:gdLst>
              <a:gd name="connsiteX0" fmla="*/ 0 w 1793031"/>
              <a:gd name="connsiteY0" fmla="*/ 89652 h 896515"/>
              <a:gd name="connsiteX1" fmla="*/ 89652 w 1793031"/>
              <a:gd name="connsiteY1" fmla="*/ 0 h 896515"/>
              <a:gd name="connsiteX2" fmla="*/ 1703380 w 1793031"/>
              <a:gd name="connsiteY2" fmla="*/ 0 h 896515"/>
              <a:gd name="connsiteX3" fmla="*/ 1793032 w 1793031"/>
              <a:gd name="connsiteY3" fmla="*/ 89652 h 896515"/>
              <a:gd name="connsiteX4" fmla="*/ 1793031 w 1793031"/>
              <a:gd name="connsiteY4" fmla="*/ 806864 h 896515"/>
              <a:gd name="connsiteX5" fmla="*/ 1703379 w 1793031"/>
              <a:gd name="connsiteY5" fmla="*/ 896516 h 896515"/>
              <a:gd name="connsiteX6" fmla="*/ 89652 w 1793031"/>
              <a:gd name="connsiteY6" fmla="*/ 896515 h 896515"/>
              <a:gd name="connsiteX7" fmla="*/ 0 w 1793031"/>
              <a:gd name="connsiteY7" fmla="*/ 806863 h 896515"/>
              <a:gd name="connsiteX8" fmla="*/ 0 w 1793031"/>
              <a:gd name="connsiteY8" fmla="*/ 89652 h 8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31" h="896515">
                <a:moveTo>
                  <a:pt x="0" y="89652"/>
                </a:moveTo>
                <a:cubicBezTo>
                  <a:pt x="0" y="40139"/>
                  <a:pt x="40139" y="0"/>
                  <a:pt x="89652" y="0"/>
                </a:cubicBezTo>
                <a:lnTo>
                  <a:pt x="1703380" y="0"/>
                </a:lnTo>
                <a:cubicBezTo>
                  <a:pt x="1752893" y="0"/>
                  <a:pt x="1793032" y="40139"/>
                  <a:pt x="1793032" y="89652"/>
                </a:cubicBezTo>
                <a:cubicBezTo>
                  <a:pt x="1793032" y="328723"/>
                  <a:pt x="1793031" y="567793"/>
                  <a:pt x="1793031" y="806864"/>
                </a:cubicBezTo>
                <a:cubicBezTo>
                  <a:pt x="1793031" y="856377"/>
                  <a:pt x="1752892" y="896516"/>
                  <a:pt x="1703379" y="896516"/>
                </a:cubicBezTo>
                <a:lnTo>
                  <a:pt x="89652" y="896515"/>
                </a:lnTo>
                <a:cubicBezTo>
                  <a:pt x="40139" y="896515"/>
                  <a:pt x="0" y="856376"/>
                  <a:pt x="0" y="806863"/>
                </a:cubicBezTo>
                <a:lnTo>
                  <a:pt x="0" y="89652"/>
                </a:lnTo>
                <a:close/>
              </a:path>
            </a:pathLst>
          </a:custGeom>
          <a:ln w="1905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sz="1400" b="1" u="sng" dirty="0">
                <a:solidFill>
                  <a:schemeClr val="tx2"/>
                </a:solidFill>
              </a:rPr>
              <a:t>7-6-4021(1)</a:t>
            </a:r>
            <a:r>
              <a:rPr lang="en-US" altLang="en-US" sz="1400" dirty="0">
                <a:solidFill>
                  <a:schemeClr val="tx2"/>
                </a:solidFill>
              </a:rPr>
              <a:t> The governing body shall cause </a:t>
            </a:r>
            <a:r>
              <a:rPr lang="en-US" altLang="en-US" sz="1400" b="1" u="sng" dirty="0">
                <a:solidFill>
                  <a:schemeClr val="tx2"/>
                </a:solidFill>
              </a:rPr>
              <a:t>a notice of a public hearing</a:t>
            </a:r>
            <a:r>
              <a:rPr lang="en-US" altLang="en-US" sz="1400" dirty="0">
                <a:solidFill>
                  <a:schemeClr val="tx2"/>
                </a:solidFill>
              </a:rPr>
              <a:t> on the preliminary or amended budget to be published.</a:t>
            </a:r>
          </a:p>
          <a:p>
            <a:r>
              <a:rPr lang="en-US" sz="1400" b="1" dirty="0">
                <a:solidFill>
                  <a:schemeClr val="tx2"/>
                </a:solidFill>
              </a:rPr>
              <a:t>(b)</a:t>
            </a:r>
            <a:r>
              <a:rPr lang="en-US" sz="1400" dirty="0">
                <a:solidFill>
                  <a:schemeClr val="tx2"/>
                </a:solidFill>
              </a:rPr>
              <a:t> state that the budget or budget amendment has been placed on file and is open to inspection in the county office designated in the notice;</a:t>
            </a:r>
          </a:p>
          <a:p>
            <a:endParaRPr lang="en-US" altLang="en-US" sz="1400" dirty="0">
              <a:solidFill>
                <a:schemeClr val="tx2"/>
              </a:solidFill>
            </a:endParaRPr>
          </a:p>
          <a:p>
            <a:r>
              <a:rPr lang="en-US" altLang="en-US" sz="1400" b="1" u="sng" dirty="0">
                <a:solidFill>
                  <a:schemeClr val="tx2"/>
                </a:solidFill>
              </a:rPr>
              <a:t>7-1-2121</a:t>
            </a:r>
            <a:r>
              <a:rPr lang="en-US" altLang="en-US" sz="1400" dirty="0">
                <a:solidFill>
                  <a:schemeClr val="tx2"/>
                </a:solidFill>
              </a:rPr>
              <a:t>  </a:t>
            </a:r>
            <a:r>
              <a:rPr lang="en-US" altLang="en-US" sz="1400" b="1" u="sng" dirty="0">
                <a:solidFill>
                  <a:schemeClr val="tx2"/>
                </a:solidFill>
              </a:rPr>
              <a:t>Publication</a:t>
            </a:r>
            <a:r>
              <a:rPr lang="en-US" altLang="en-US" sz="1400" dirty="0">
                <a:solidFill>
                  <a:schemeClr val="tx2"/>
                </a:solidFill>
              </a:rPr>
              <a:t> and content of notice -- proof of publication. (2) Publication must be in a newspaper, unless the County does not have a newspaper. Should be published twice, 6 days separating each publication</a:t>
            </a:r>
          </a:p>
          <a:p>
            <a:endParaRPr lang="en-US" altLang="en-US" sz="500" dirty="0">
              <a:solidFill>
                <a:schemeClr val="tx2"/>
              </a:solidFill>
            </a:endParaRPr>
          </a:p>
        </p:txBody>
      </p:sp>
      <p:pic>
        <p:nvPicPr>
          <p:cNvPr id="2" name="Picture 1"/>
          <p:cNvPicPr>
            <a:picLocks noChangeAspect="1"/>
          </p:cNvPicPr>
          <p:nvPr/>
        </p:nvPicPr>
        <p:blipFill>
          <a:blip r:embed="rId12">
            <a:extLst>
              <a:ext uri="{BEBA8EAE-BF5A-486C-A8C5-ECC9F3942E4B}">
                <a14:imgProps xmlns:a14="http://schemas.microsoft.com/office/drawing/2010/main">
                  <a14:imgLayer r:embed="rId13">
                    <a14:imgEffect>
                      <a14:backgroundRemoval t="0" b="100000" l="0" r="99057">
                        <a14:foregroundMark x1="37736" y1="13661" x2="44340" y2="22951"/>
                        <a14:foregroundMark x1="41038" y1="30055" x2="41038" y2="30055"/>
                        <a14:foregroundMark x1="41038" y1="28962" x2="39151" y2="27869"/>
                        <a14:foregroundMark x1="58962" y1="68852" x2="58962" y2="68852"/>
                        <a14:foregroundMark x1="62264" y1="36612" x2="55660" y2="36066"/>
                        <a14:foregroundMark x1="41038" y1="34426" x2="39151" y2="43169"/>
                        <a14:foregroundMark x1="65094" y1="38251" x2="50943" y2="32787"/>
                        <a14:foregroundMark x1="41981" y1="17486" x2="51887" y2="26776"/>
                        <a14:backgroundMark x1="45755" y1="37705" x2="61792" y2="41530"/>
                      </a14:backgroundRemoval>
                    </a14:imgEffect>
                    <a14:imgEffect>
                      <a14:sharpenSoften amount="50000"/>
                    </a14:imgEffect>
                    <a14:imgEffect>
                      <a14:colorTemperature colorTemp="5905"/>
                    </a14:imgEffect>
                    <a14:imgEffect>
                      <a14:saturation sat="51000"/>
                    </a14:imgEffect>
                  </a14:imgLayer>
                </a14:imgProps>
              </a:ext>
              <a:ext uri="{28A0092B-C50C-407E-A947-70E740481C1C}">
                <a14:useLocalDpi xmlns:a14="http://schemas.microsoft.com/office/drawing/2010/main" val="0"/>
              </a:ext>
            </a:extLst>
          </a:blip>
          <a:stretch>
            <a:fillRect/>
          </a:stretch>
        </p:blipFill>
        <p:spPr>
          <a:xfrm>
            <a:off x="6019801" y="4494126"/>
            <a:ext cx="2286000" cy="2059073"/>
          </a:xfrm>
          <a:prstGeom prst="rect">
            <a:avLst/>
          </a:prstGeom>
        </p:spPr>
      </p:pic>
    </p:spTree>
    <p:custDataLst>
      <p:tags r:id="rId1"/>
    </p:custDataLst>
    <p:extLst>
      <p:ext uri="{BB962C8B-B14F-4D97-AF65-F5344CB8AC3E}">
        <p14:creationId xmlns:p14="http://schemas.microsoft.com/office/powerpoint/2010/main" val="314395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2"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righ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6" grpId="0" animBg="1"/>
      <p:bldP spid="8" grpId="0" animBg="1"/>
      <p:bldP spid="11" grpId="0" animBg="1"/>
      <p:bldP spid="2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10400" cy="457200"/>
          </a:xfrm>
        </p:spPr>
        <p:txBody>
          <a:bodyPr/>
          <a:lstStyle/>
          <a:p>
            <a:r>
              <a:rPr lang="en-US" sz="3200" dirty="0"/>
              <a:t>Terms used in the budget: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68497439"/>
              </p:ext>
            </p:extLst>
          </p:nvPr>
        </p:nvGraphicFramePr>
        <p:xfrm>
          <a:off x="76200" y="533400"/>
          <a:ext cx="77724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B955703A-D13E-4734-AE4C-5243D957DF74}"/>
                                            </p:graphicEl>
                                          </p:spTgt>
                                        </p:tgtEl>
                                        <p:attrNameLst>
                                          <p:attrName>style.visibility</p:attrName>
                                        </p:attrNameLst>
                                      </p:cBhvr>
                                      <p:to>
                                        <p:strVal val="visible"/>
                                      </p:to>
                                    </p:set>
                                    <p:animEffect transition="in" filter="wipe(down)">
                                      <p:cBhvr>
                                        <p:cTn id="7" dur="500"/>
                                        <p:tgtEl>
                                          <p:spTgt spid="9">
                                            <p:graphicEl>
                                              <a:dgm id="{B955703A-D13E-4734-AE4C-5243D957DF74}"/>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graphicEl>
                                              <a:dgm id="{4B3AFAFE-0F89-480A-9060-E15764F781D8}"/>
                                            </p:graphicEl>
                                          </p:spTgt>
                                        </p:tgtEl>
                                        <p:attrNameLst>
                                          <p:attrName>style.visibility</p:attrName>
                                        </p:attrNameLst>
                                      </p:cBhvr>
                                      <p:to>
                                        <p:strVal val="visible"/>
                                      </p:to>
                                    </p:set>
                                    <p:animEffect transition="in" filter="wipe(down)">
                                      <p:cBhvr>
                                        <p:cTn id="11" dur="500"/>
                                        <p:tgtEl>
                                          <p:spTgt spid="9">
                                            <p:graphicEl>
                                              <a:dgm id="{4B3AFAFE-0F89-480A-9060-E15764F781D8}"/>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graphicEl>
                                              <a:dgm id="{A94C8F23-B4C5-44B0-A1E4-3F1907BA9791}"/>
                                            </p:graphicEl>
                                          </p:spTgt>
                                        </p:tgtEl>
                                        <p:attrNameLst>
                                          <p:attrName>style.visibility</p:attrName>
                                        </p:attrNameLst>
                                      </p:cBhvr>
                                      <p:to>
                                        <p:strVal val="visible"/>
                                      </p:to>
                                    </p:set>
                                    <p:animEffect transition="in" filter="wipe(down)">
                                      <p:cBhvr>
                                        <p:cTn id="16" dur="500"/>
                                        <p:tgtEl>
                                          <p:spTgt spid="9">
                                            <p:graphicEl>
                                              <a:dgm id="{A94C8F23-B4C5-44B0-A1E4-3F1907BA9791}"/>
                                            </p:graphic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graphicEl>
                                              <a:dgm id="{40D18E7D-A0BD-4769-A902-09B27BC6223B}"/>
                                            </p:graphicEl>
                                          </p:spTgt>
                                        </p:tgtEl>
                                        <p:attrNameLst>
                                          <p:attrName>style.visibility</p:attrName>
                                        </p:attrNameLst>
                                      </p:cBhvr>
                                      <p:to>
                                        <p:strVal val="visible"/>
                                      </p:to>
                                    </p:set>
                                    <p:animEffect transition="in" filter="wipe(down)">
                                      <p:cBhvr>
                                        <p:cTn id="20" dur="500"/>
                                        <p:tgtEl>
                                          <p:spTgt spid="9">
                                            <p:graphicEl>
                                              <a:dgm id="{40D18E7D-A0BD-4769-A902-09B27BC6223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graphicEl>
                                              <a:dgm id="{703CC2E8-A006-4DCD-A147-490F56DDC408}"/>
                                            </p:graphicEl>
                                          </p:spTgt>
                                        </p:tgtEl>
                                        <p:attrNameLst>
                                          <p:attrName>style.visibility</p:attrName>
                                        </p:attrNameLst>
                                      </p:cBhvr>
                                      <p:to>
                                        <p:strVal val="visible"/>
                                      </p:to>
                                    </p:set>
                                    <p:animEffect transition="in" filter="wipe(down)">
                                      <p:cBhvr>
                                        <p:cTn id="25" dur="500"/>
                                        <p:tgtEl>
                                          <p:spTgt spid="9">
                                            <p:graphicEl>
                                              <a:dgm id="{703CC2E8-A006-4DCD-A147-490F56DDC408}"/>
                                            </p:graphicEl>
                                          </p:spTgt>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9">
                                            <p:graphicEl>
                                              <a:dgm id="{79053E39-9C11-4CBA-A97F-A725B6A0DB14}"/>
                                            </p:graphicEl>
                                          </p:spTgt>
                                        </p:tgtEl>
                                        <p:attrNameLst>
                                          <p:attrName>style.visibility</p:attrName>
                                        </p:attrNameLst>
                                      </p:cBhvr>
                                      <p:to>
                                        <p:strVal val="visible"/>
                                      </p:to>
                                    </p:set>
                                    <p:animEffect transition="in" filter="wipe(down)">
                                      <p:cBhvr>
                                        <p:cTn id="29" dur="500"/>
                                        <p:tgtEl>
                                          <p:spTgt spid="9">
                                            <p:graphicEl>
                                              <a:dgm id="{79053E39-9C11-4CBA-A97F-A725B6A0DB1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graphicEl>
                                              <a:dgm id="{7CFA895F-9139-43C5-AA32-20FDD4643C4F}"/>
                                            </p:graphicEl>
                                          </p:spTgt>
                                        </p:tgtEl>
                                        <p:attrNameLst>
                                          <p:attrName>style.visibility</p:attrName>
                                        </p:attrNameLst>
                                      </p:cBhvr>
                                      <p:to>
                                        <p:strVal val="visible"/>
                                      </p:to>
                                    </p:set>
                                    <p:animEffect transition="in" filter="wipe(down)">
                                      <p:cBhvr>
                                        <p:cTn id="34" dur="500"/>
                                        <p:tgtEl>
                                          <p:spTgt spid="9">
                                            <p:graphicEl>
                                              <a:dgm id="{7CFA895F-9139-43C5-AA32-20FDD4643C4F}"/>
                                            </p:graphicEl>
                                          </p:spTgt>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9">
                                            <p:graphicEl>
                                              <a:dgm id="{2CBD8C9C-7518-41D0-AD96-CADD2D0CA756}"/>
                                            </p:graphicEl>
                                          </p:spTgt>
                                        </p:tgtEl>
                                        <p:attrNameLst>
                                          <p:attrName>style.visibility</p:attrName>
                                        </p:attrNameLst>
                                      </p:cBhvr>
                                      <p:to>
                                        <p:strVal val="visible"/>
                                      </p:to>
                                    </p:set>
                                    <p:animEffect transition="in" filter="wipe(down)">
                                      <p:cBhvr>
                                        <p:cTn id="38" dur="500"/>
                                        <p:tgtEl>
                                          <p:spTgt spid="9">
                                            <p:graphicEl>
                                              <a:dgm id="{2CBD8C9C-7518-41D0-AD96-CADD2D0CA75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graphicEl>
                                              <a:dgm id="{61616842-3A14-44C6-BA54-CD57327E3142}"/>
                                            </p:graphicEl>
                                          </p:spTgt>
                                        </p:tgtEl>
                                        <p:attrNameLst>
                                          <p:attrName>style.visibility</p:attrName>
                                        </p:attrNameLst>
                                      </p:cBhvr>
                                      <p:to>
                                        <p:strVal val="visible"/>
                                      </p:to>
                                    </p:set>
                                    <p:animEffect transition="in" filter="wipe(down)">
                                      <p:cBhvr>
                                        <p:cTn id="43" dur="500"/>
                                        <p:tgtEl>
                                          <p:spTgt spid="9">
                                            <p:graphicEl>
                                              <a:dgm id="{61616842-3A14-44C6-BA54-CD57327E3142}"/>
                                            </p:graphicEl>
                                          </p:spTgt>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9">
                                            <p:graphicEl>
                                              <a:dgm id="{3491EFFE-9872-4D21-96C8-CD88EA054015}"/>
                                            </p:graphicEl>
                                          </p:spTgt>
                                        </p:tgtEl>
                                        <p:attrNameLst>
                                          <p:attrName>style.visibility</p:attrName>
                                        </p:attrNameLst>
                                      </p:cBhvr>
                                      <p:to>
                                        <p:strVal val="visible"/>
                                      </p:to>
                                    </p:set>
                                    <p:animEffect transition="in" filter="wipe(down)">
                                      <p:cBhvr>
                                        <p:cTn id="47" dur="500"/>
                                        <p:tgtEl>
                                          <p:spTgt spid="9">
                                            <p:graphicEl>
                                              <a:dgm id="{3491EFFE-9872-4D21-96C8-CD88EA0540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4724400" y="6172200"/>
            <a:ext cx="3276600" cy="381000"/>
          </a:xfrm>
          <a:prstGeom prst="roundRect">
            <a:avLst/>
          </a:prstGeom>
          <a:solidFill>
            <a:schemeClr val="accent2">
              <a:lumMod val="40000"/>
              <a:lumOff val="60000"/>
            </a:schemeClr>
          </a:solidFill>
          <a:ln>
            <a:solidFill>
              <a:schemeClr val="tx2">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p:cNvSpPr/>
          <p:nvPr/>
        </p:nvSpPr>
        <p:spPr>
          <a:xfrm>
            <a:off x="533400" y="6172200"/>
            <a:ext cx="3276600" cy="381000"/>
          </a:xfrm>
          <a:prstGeom prst="roundRect">
            <a:avLst/>
          </a:prstGeom>
          <a:solidFill>
            <a:schemeClr val="tx2">
              <a:lumMod val="20000"/>
              <a:lumOff val="80000"/>
            </a:schemeClr>
          </a:solidFill>
          <a:ln>
            <a:solidFill>
              <a:schemeClr val="tx2">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152400"/>
            <a:ext cx="7162800" cy="228600"/>
          </a:xfrm>
        </p:spPr>
        <p:txBody>
          <a:bodyPr/>
          <a:lstStyle/>
          <a:p>
            <a:r>
              <a:rPr lang="en-US" sz="3200" dirty="0"/>
              <a:t>Terms used in the Budget cont.</a:t>
            </a:r>
          </a:p>
        </p:txBody>
      </p:sp>
      <p:sp>
        <p:nvSpPr>
          <p:cNvPr id="3" name="Content Placeholder 2"/>
          <p:cNvSpPr>
            <a:spLocks noGrp="1"/>
          </p:cNvSpPr>
          <p:nvPr>
            <p:ph idx="1"/>
          </p:nvPr>
        </p:nvSpPr>
        <p:spPr>
          <a:xfrm>
            <a:off x="152400" y="838200"/>
            <a:ext cx="8077200" cy="6019800"/>
          </a:xfrm>
        </p:spPr>
        <p:txBody>
          <a:bodyPr>
            <a:normAutofit/>
          </a:bodyPr>
          <a:lstStyle/>
          <a:p>
            <a:pPr marL="45720" indent="0">
              <a:buNone/>
            </a:pPr>
            <a:endParaRPr lang="en-US" sz="2400" dirty="0">
              <a:solidFill>
                <a:schemeClr val="tx2"/>
              </a:solidFill>
            </a:endParaRPr>
          </a:p>
          <a:p>
            <a:pPr marL="45720" indent="0" algn="ctr">
              <a:buNone/>
            </a:pPr>
            <a:endParaRPr lang="en-US" sz="2400" b="1" dirty="0">
              <a:solidFill>
                <a:schemeClr val="tx2"/>
              </a:solidFill>
            </a:endParaRPr>
          </a:p>
          <a:p>
            <a:pPr marL="45720" indent="0" algn="ctr">
              <a:buNone/>
            </a:pPr>
            <a:r>
              <a:rPr lang="en-US" sz="2400" dirty="0">
                <a:solidFill>
                  <a:schemeClr val="tx2"/>
                </a:solidFill>
              </a:rPr>
              <a:t>	</a:t>
            </a:r>
            <a:endParaRPr lang="en-US" altLang="en-US" sz="2400" b="1" u="sng" dirty="0">
              <a:solidFill>
                <a:schemeClr val="tx2"/>
              </a:solidFill>
            </a:endParaRPr>
          </a:p>
          <a:p>
            <a:pPr>
              <a:buNone/>
            </a:pPr>
            <a:r>
              <a:rPr lang="en-US" altLang="en-US" sz="2000" b="1" dirty="0">
                <a:solidFill>
                  <a:schemeClr val="tx2"/>
                </a:solidFill>
              </a:rPr>
              <a:t>        </a:t>
            </a:r>
          </a:p>
          <a:p>
            <a:pPr>
              <a:buNone/>
            </a:pPr>
            <a:endParaRPr lang="en-US" altLang="en-US" sz="2000" b="1" dirty="0">
              <a:solidFill>
                <a:schemeClr val="tx2"/>
              </a:solidFill>
            </a:endParaRPr>
          </a:p>
          <a:p>
            <a:pPr>
              <a:buNone/>
            </a:pPr>
            <a:endParaRPr lang="en-US" altLang="en-US" sz="2000" b="1" dirty="0">
              <a:solidFill>
                <a:schemeClr val="tx2"/>
              </a:solidFill>
            </a:endParaRPr>
          </a:p>
          <a:p>
            <a:pPr>
              <a:buNone/>
            </a:pPr>
            <a:endParaRPr lang="en-US" altLang="en-US" sz="2000" b="1" dirty="0">
              <a:solidFill>
                <a:schemeClr val="tx2"/>
              </a:solidFill>
            </a:endParaRPr>
          </a:p>
          <a:p>
            <a:pPr>
              <a:buNone/>
            </a:pPr>
            <a:endParaRPr lang="en-US" altLang="en-US" sz="2000" b="1" dirty="0">
              <a:solidFill>
                <a:schemeClr val="tx2"/>
              </a:solidFill>
            </a:endParaRPr>
          </a:p>
          <a:p>
            <a:pPr>
              <a:buNone/>
            </a:pPr>
            <a:endParaRPr lang="en-US" altLang="en-US" sz="2000" b="1" dirty="0">
              <a:solidFill>
                <a:schemeClr val="tx2"/>
              </a:solidFill>
            </a:endParaRPr>
          </a:p>
          <a:p>
            <a:pPr>
              <a:buNone/>
            </a:pPr>
            <a:endParaRPr lang="en-US" altLang="en-US" sz="2000" b="1" dirty="0">
              <a:solidFill>
                <a:schemeClr val="tx2"/>
              </a:solidFill>
            </a:endParaRPr>
          </a:p>
          <a:p>
            <a:pPr>
              <a:buNone/>
            </a:pPr>
            <a:endParaRPr lang="en-US" altLang="en-US" sz="2000" b="1" dirty="0">
              <a:solidFill>
                <a:schemeClr val="tx2"/>
              </a:solidFill>
            </a:endParaRPr>
          </a:p>
          <a:p>
            <a:pPr>
              <a:buNone/>
            </a:pPr>
            <a:endParaRPr lang="en-US" altLang="en-US" sz="2000" b="1" dirty="0">
              <a:solidFill>
                <a:schemeClr val="accent1"/>
              </a:solidFill>
            </a:endParaRPr>
          </a:p>
          <a:p>
            <a:pPr>
              <a:buNone/>
            </a:pPr>
            <a:endParaRPr lang="en-US" altLang="en-US" sz="2000" b="1" dirty="0">
              <a:solidFill>
                <a:schemeClr val="accent1"/>
              </a:solidFill>
            </a:endParaRPr>
          </a:p>
          <a:p>
            <a:pPr>
              <a:buNone/>
            </a:pPr>
            <a:endParaRPr lang="en-US" altLang="en-US" sz="2000" b="1" dirty="0">
              <a:solidFill>
                <a:schemeClr val="accent1"/>
              </a:solidFill>
            </a:endParaRPr>
          </a:p>
          <a:p>
            <a:pPr>
              <a:buNone/>
            </a:pPr>
            <a:r>
              <a:rPr lang="en-US" altLang="en-US" sz="1800" b="1" dirty="0">
                <a:solidFill>
                  <a:schemeClr val="tx2"/>
                </a:solidFill>
              </a:rPr>
              <a:t>      Appropriations &amp; Cash Reserves         </a:t>
            </a:r>
            <a:r>
              <a:rPr lang="en-US" altLang="en-US" sz="1800" b="1" dirty="0">
                <a:solidFill>
                  <a:schemeClr val="tx2"/>
                </a:solidFill>
                <a:effectLst>
                  <a:outerShdw blurRad="38100" dist="38100" dir="2700000" algn="tl">
                    <a:srgbClr val="000000">
                      <a:alpha val="43137"/>
                    </a:srgbClr>
                  </a:outerShdw>
                </a:effectLst>
              </a:rPr>
              <a:t>= </a:t>
            </a:r>
            <a:r>
              <a:rPr lang="en-US" altLang="en-US" sz="1800" b="1" dirty="0">
                <a:solidFill>
                  <a:schemeClr val="tx2"/>
                </a:solidFill>
              </a:rPr>
              <a:t>          Available Cash &amp; Revenues</a:t>
            </a:r>
            <a:endParaRPr lang="en-US" sz="1800" u="sng" dirty="0">
              <a:solidFill>
                <a:schemeClr val="tx2"/>
              </a:solidFill>
            </a:endParaRPr>
          </a:p>
          <a:p>
            <a:pPr marL="45720" indent="0" algn="ctr">
              <a:buNone/>
            </a:pPr>
            <a:r>
              <a:rPr lang="en-US" sz="1600" b="1" u="sng" dirty="0">
                <a:solidFill>
                  <a:schemeClr val="accent1"/>
                </a:solidFill>
              </a:rPr>
              <a:t>Budgeted Cash Reserves can not be negative</a:t>
            </a:r>
          </a:p>
          <a:p>
            <a:endParaRPr lang="en-US" dirty="0"/>
          </a:p>
        </p:txBody>
      </p:sp>
      <p:graphicFrame>
        <p:nvGraphicFramePr>
          <p:cNvPr id="6" name="Diagram 5"/>
          <p:cNvGraphicFramePr/>
          <p:nvPr>
            <p:extLst>
              <p:ext uri="{D42A27DB-BD31-4B8C-83A1-F6EECF244321}">
                <p14:modId xmlns:p14="http://schemas.microsoft.com/office/powerpoint/2010/main" val="1876736484"/>
              </p:ext>
            </p:extLst>
          </p:nvPr>
        </p:nvGraphicFramePr>
        <p:xfrm>
          <a:off x="152400" y="3048000"/>
          <a:ext cx="8382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993689578"/>
              </p:ext>
            </p:extLst>
          </p:nvPr>
        </p:nvGraphicFramePr>
        <p:xfrm>
          <a:off x="152400" y="533400"/>
          <a:ext cx="80772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398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44E5CB1C-C208-481E-90D3-E9283A53C91E}"/>
                                            </p:graphicEl>
                                          </p:spTgt>
                                        </p:tgtEl>
                                        <p:attrNameLst>
                                          <p:attrName>style.visibility</p:attrName>
                                        </p:attrNameLst>
                                      </p:cBhvr>
                                      <p:to>
                                        <p:strVal val="visible"/>
                                      </p:to>
                                    </p:set>
                                    <p:animEffect transition="in" filter="wipe(down)">
                                      <p:cBhvr>
                                        <p:cTn id="7" dur="500"/>
                                        <p:tgtEl>
                                          <p:spTgt spid="5">
                                            <p:graphicEl>
                                              <a:dgm id="{44E5CB1C-C208-481E-90D3-E9283A53C91E}"/>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dgm id="{BD2E45E3-FE50-4FBD-8211-06EE2F85B59D}"/>
                                            </p:graphicEl>
                                          </p:spTgt>
                                        </p:tgtEl>
                                        <p:attrNameLst>
                                          <p:attrName>style.visibility</p:attrName>
                                        </p:attrNameLst>
                                      </p:cBhvr>
                                      <p:to>
                                        <p:strVal val="visible"/>
                                      </p:to>
                                    </p:set>
                                    <p:animEffect transition="in" filter="wipe(down)">
                                      <p:cBhvr>
                                        <p:cTn id="11" dur="500"/>
                                        <p:tgtEl>
                                          <p:spTgt spid="5">
                                            <p:graphicEl>
                                              <a:dgm id="{BD2E45E3-FE50-4FBD-8211-06EE2F85B59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graphicEl>
                                              <a:dgm id="{13F594C5-59DB-420D-B2CE-3AD3983C8796}"/>
                                            </p:graphicEl>
                                          </p:spTgt>
                                        </p:tgtEl>
                                        <p:attrNameLst>
                                          <p:attrName>style.visibility</p:attrName>
                                        </p:attrNameLst>
                                      </p:cBhvr>
                                      <p:to>
                                        <p:strVal val="visible"/>
                                      </p:to>
                                    </p:set>
                                    <p:animEffect transition="in" filter="wipe(down)">
                                      <p:cBhvr>
                                        <p:cTn id="16" dur="500"/>
                                        <p:tgtEl>
                                          <p:spTgt spid="5">
                                            <p:graphicEl>
                                              <a:dgm id="{13F594C5-59DB-420D-B2CE-3AD3983C8796}"/>
                                            </p:graphic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
                                            <p:graphicEl>
                                              <a:dgm id="{58C41D41-3A05-473B-86C1-7CE5F7CB46EB}"/>
                                            </p:graphicEl>
                                          </p:spTgt>
                                        </p:tgtEl>
                                        <p:attrNameLst>
                                          <p:attrName>style.visibility</p:attrName>
                                        </p:attrNameLst>
                                      </p:cBhvr>
                                      <p:to>
                                        <p:strVal val="visible"/>
                                      </p:to>
                                    </p:set>
                                    <p:animEffect transition="in" filter="wipe(down)">
                                      <p:cBhvr>
                                        <p:cTn id="20" dur="500"/>
                                        <p:tgtEl>
                                          <p:spTgt spid="5">
                                            <p:graphicEl>
                                              <a:dgm id="{58C41D41-3A05-473B-86C1-7CE5F7CB46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graphicEl>
                                              <a:dgm id="{8297C9CF-48FF-47E8-A765-81E01D87F553}"/>
                                            </p:graphicEl>
                                          </p:spTgt>
                                        </p:tgtEl>
                                        <p:attrNameLst>
                                          <p:attrName>style.visibility</p:attrName>
                                        </p:attrNameLst>
                                      </p:cBhvr>
                                      <p:to>
                                        <p:strVal val="visible"/>
                                      </p:to>
                                    </p:set>
                                    <p:animEffect transition="in" filter="fade">
                                      <p:cBhvr>
                                        <p:cTn id="25" dur="1000"/>
                                        <p:tgtEl>
                                          <p:spTgt spid="6">
                                            <p:graphicEl>
                                              <a:dgm id="{8297C9CF-48FF-47E8-A765-81E01D87F553}"/>
                                            </p:graphicEl>
                                          </p:spTgt>
                                        </p:tgtEl>
                                      </p:cBhvr>
                                    </p:animEffect>
                                    <p:anim calcmode="lin" valueType="num">
                                      <p:cBhvr>
                                        <p:cTn id="26" dur="1000" fill="hold"/>
                                        <p:tgtEl>
                                          <p:spTgt spid="6">
                                            <p:graphicEl>
                                              <a:dgm id="{8297C9CF-48FF-47E8-A765-81E01D87F553}"/>
                                            </p:graphicEl>
                                          </p:spTgt>
                                        </p:tgtEl>
                                        <p:attrNameLst>
                                          <p:attrName>ppt_x</p:attrName>
                                        </p:attrNameLst>
                                      </p:cBhvr>
                                      <p:tavLst>
                                        <p:tav tm="0">
                                          <p:val>
                                            <p:strVal val="#ppt_x"/>
                                          </p:val>
                                        </p:tav>
                                        <p:tav tm="100000">
                                          <p:val>
                                            <p:strVal val="#ppt_x"/>
                                          </p:val>
                                        </p:tav>
                                      </p:tavLst>
                                    </p:anim>
                                    <p:anim calcmode="lin" valueType="num">
                                      <p:cBhvr>
                                        <p:cTn id="27" dur="1000" fill="hold"/>
                                        <p:tgtEl>
                                          <p:spTgt spid="6">
                                            <p:graphicEl>
                                              <a:dgm id="{8297C9CF-48FF-47E8-A765-81E01D87F553}"/>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graphicEl>
                                              <a:dgm id="{9FBFDD74-EB96-49CF-8722-7444A9189AC8}"/>
                                            </p:graphicEl>
                                          </p:spTgt>
                                        </p:tgtEl>
                                        <p:attrNameLst>
                                          <p:attrName>style.visibility</p:attrName>
                                        </p:attrNameLst>
                                      </p:cBhvr>
                                      <p:to>
                                        <p:strVal val="visible"/>
                                      </p:to>
                                    </p:set>
                                    <p:animEffect transition="in" filter="fade">
                                      <p:cBhvr>
                                        <p:cTn id="32" dur="1000"/>
                                        <p:tgtEl>
                                          <p:spTgt spid="6">
                                            <p:graphicEl>
                                              <a:dgm id="{9FBFDD74-EB96-49CF-8722-7444A9189AC8}"/>
                                            </p:graphicEl>
                                          </p:spTgt>
                                        </p:tgtEl>
                                      </p:cBhvr>
                                    </p:animEffect>
                                    <p:anim calcmode="lin" valueType="num">
                                      <p:cBhvr>
                                        <p:cTn id="33" dur="1000" fill="hold"/>
                                        <p:tgtEl>
                                          <p:spTgt spid="6">
                                            <p:graphicEl>
                                              <a:dgm id="{9FBFDD74-EB96-49CF-8722-7444A9189AC8}"/>
                                            </p:graphicEl>
                                          </p:spTgt>
                                        </p:tgtEl>
                                        <p:attrNameLst>
                                          <p:attrName>ppt_x</p:attrName>
                                        </p:attrNameLst>
                                      </p:cBhvr>
                                      <p:tavLst>
                                        <p:tav tm="0">
                                          <p:val>
                                            <p:strVal val="#ppt_x"/>
                                          </p:val>
                                        </p:tav>
                                        <p:tav tm="100000">
                                          <p:val>
                                            <p:strVal val="#ppt_x"/>
                                          </p:val>
                                        </p:tav>
                                      </p:tavLst>
                                    </p:anim>
                                    <p:anim calcmode="lin" valueType="num">
                                      <p:cBhvr>
                                        <p:cTn id="34" dur="1000" fill="hold"/>
                                        <p:tgtEl>
                                          <p:spTgt spid="6">
                                            <p:graphicEl>
                                              <a:dgm id="{9FBFDD74-EB96-49CF-8722-7444A9189AC8}"/>
                                            </p:graphic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6">
                                            <p:graphicEl>
                                              <a:dgm id="{2A1D720A-2F2A-4DF9-8819-2C383AFB8556}"/>
                                            </p:graphicEl>
                                          </p:spTgt>
                                        </p:tgtEl>
                                        <p:attrNameLst>
                                          <p:attrName>style.visibility</p:attrName>
                                        </p:attrNameLst>
                                      </p:cBhvr>
                                      <p:to>
                                        <p:strVal val="visible"/>
                                      </p:to>
                                    </p:set>
                                    <p:animEffect transition="in" filter="fade">
                                      <p:cBhvr>
                                        <p:cTn id="38" dur="1000"/>
                                        <p:tgtEl>
                                          <p:spTgt spid="6">
                                            <p:graphicEl>
                                              <a:dgm id="{2A1D720A-2F2A-4DF9-8819-2C383AFB8556}"/>
                                            </p:graphicEl>
                                          </p:spTgt>
                                        </p:tgtEl>
                                      </p:cBhvr>
                                    </p:animEffect>
                                    <p:anim calcmode="lin" valueType="num">
                                      <p:cBhvr>
                                        <p:cTn id="39" dur="1000" fill="hold"/>
                                        <p:tgtEl>
                                          <p:spTgt spid="6">
                                            <p:graphicEl>
                                              <a:dgm id="{2A1D720A-2F2A-4DF9-8819-2C383AFB8556}"/>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2A1D720A-2F2A-4DF9-8819-2C383AFB855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0B085600-2CEE-48BA-94E6-10DE63494B31}"/>
                                            </p:graphicEl>
                                          </p:spTgt>
                                        </p:tgtEl>
                                        <p:attrNameLst>
                                          <p:attrName>style.visibility</p:attrName>
                                        </p:attrNameLst>
                                      </p:cBhvr>
                                      <p:to>
                                        <p:strVal val="visible"/>
                                      </p:to>
                                    </p:set>
                                    <p:animEffect transition="in" filter="fade">
                                      <p:cBhvr>
                                        <p:cTn id="43" dur="1000"/>
                                        <p:tgtEl>
                                          <p:spTgt spid="6">
                                            <p:graphicEl>
                                              <a:dgm id="{0B085600-2CEE-48BA-94E6-10DE63494B31}"/>
                                            </p:graphicEl>
                                          </p:spTgt>
                                        </p:tgtEl>
                                      </p:cBhvr>
                                    </p:animEffect>
                                    <p:anim calcmode="lin" valueType="num">
                                      <p:cBhvr>
                                        <p:cTn id="44" dur="1000" fill="hold"/>
                                        <p:tgtEl>
                                          <p:spTgt spid="6">
                                            <p:graphicEl>
                                              <a:dgm id="{0B085600-2CEE-48BA-94E6-10DE63494B31}"/>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0B085600-2CEE-48BA-94E6-10DE63494B31}"/>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D7041FBE-1A13-4754-AF01-52886A98D680}"/>
                                            </p:graphicEl>
                                          </p:spTgt>
                                        </p:tgtEl>
                                        <p:attrNameLst>
                                          <p:attrName>style.visibility</p:attrName>
                                        </p:attrNameLst>
                                      </p:cBhvr>
                                      <p:to>
                                        <p:strVal val="visible"/>
                                      </p:to>
                                    </p:set>
                                    <p:animEffect transition="in" filter="fade">
                                      <p:cBhvr>
                                        <p:cTn id="48" dur="1000"/>
                                        <p:tgtEl>
                                          <p:spTgt spid="6">
                                            <p:graphicEl>
                                              <a:dgm id="{D7041FBE-1A13-4754-AF01-52886A98D680}"/>
                                            </p:graphicEl>
                                          </p:spTgt>
                                        </p:tgtEl>
                                      </p:cBhvr>
                                    </p:animEffect>
                                    <p:anim calcmode="lin" valueType="num">
                                      <p:cBhvr>
                                        <p:cTn id="49" dur="1000" fill="hold"/>
                                        <p:tgtEl>
                                          <p:spTgt spid="6">
                                            <p:graphicEl>
                                              <a:dgm id="{D7041FBE-1A13-4754-AF01-52886A98D680}"/>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D7041FBE-1A13-4754-AF01-52886A98D680}"/>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graphicEl>
                                              <a:dgm id="{E4DEA4B0-64C3-4BA7-8A0F-2CDA2B88727C}"/>
                                            </p:graphicEl>
                                          </p:spTgt>
                                        </p:tgtEl>
                                        <p:attrNameLst>
                                          <p:attrName>style.visibility</p:attrName>
                                        </p:attrNameLst>
                                      </p:cBhvr>
                                      <p:to>
                                        <p:strVal val="visible"/>
                                      </p:to>
                                    </p:set>
                                    <p:animEffect transition="in" filter="fade">
                                      <p:cBhvr>
                                        <p:cTn id="53" dur="1000"/>
                                        <p:tgtEl>
                                          <p:spTgt spid="6">
                                            <p:graphicEl>
                                              <a:dgm id="{E4DEA4B0-64C3-4BA7-8A0F-2CDA2B88727C}"/>
                                            </p:graphicEl>
                                          </p:spTgt>
                                        </p:tgtEl>
                                      </p:cBhvr>
                                    </p:animEffect>
                                    <p:anim calcmode="lin" valueType="num">
                                      <p:cBhvr>
                                        <p:cTn id="54" dur="1000" fill="hold"/>
                                        <p:tgtEl>
                                          <p:spTgt spid="6">
                                            <p:graphicEl>
                                              <a:dgm id="{E4DEA4B0-64C3-4BA7-8A0F-2CDA2B88727C}"/>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E4DEA4B0-64C3-4BA7-8A0F-2CDA2B88727C}"/>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4" fill="hold" nodeType="after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 calcmode="lin" valueType="num">
                                      <p:cBhvr additive="base">
                                        <p:cTn id="6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2" presetClass="entr" presetSubtype="4" fill="hold" nodeType="after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Graphic spid="6" grpId="0" uiExpand="1">
        <p:bldSub>
          <a:bldDgm bld="one"/>
        </p:bldSub>
      </p:bldGraphic>
      <p:bldGraphic spid="5"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343400" y="457200"/>
            <a:ext cx="3886200" cy="6274420"/>
            <a:chOff x="4572000" y="1371599"/>
            <a:chExt cx="3044952" cy="5387376"/>
          </a:xfrm>
        </p:grpSpPr>
        <p:grpSp>
          <p:nvGrpSpPr>
            <p:cNvPr id="3" name="Inside-right"/>
            <p:cNvGrpSpPr/>
            <p:nvPr/>
          </p:nvGrpSpPr>
          <p:grpSpPr>
            <a:xfrm rot="10800000">
              <a:off x="4572000" y="1371599"/>
              <a:ext cx="3044952" cy="5387376"/>
              <a:chOff x="1527048" y="99025"/>
              <a:chExt cx="3044952" cy="5387376"/>
            </a:xfrm>
          </p:grpSpPr>
          <p:sp>
            <p:nvSpPr>
              <p:cNvPr id="141" name="Rounded Rectangle 140"/>
              <p:cNvSpPr/>
              <p:nvPr/>
            </p:nvSpPr>
            <p:spPr>
              <a:xfrm>
                <a:off x="1527048" y="99025"/>
                <a:ext cx="3044952" cy="5387376"/>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2" name="Rectangle 141"/>
              <p:cNvSpPr/>
              <p:nvPr/>
            </p:nvSpPr>
            <p:spPr>
              <a:xfrm>
                <a:off x="1691640" y="200786"/>
                <a:ext cx="2880360" cy="5207890"/>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3" name="TextBox 142"/>
            <p:cNvSpPr txBox="1"/>
            <p:nvPr/>
          </p:nvSpPr>
          <p:spPr>
            <a:xfrm>
              <a:off x="4810821" y="1473361"/>
              <a:ext cx="2275780" cy="317118"/>
            </a:xfrm>
            <a:prstGeom prst="rect">
              <a:avLst/>
            </a:prstGeom>
            <a:noFill/>
          </p:spPr>
          <p:txBody>
            <a:bodyPr wrap="square" rtlCol="0">
              <a:spAutoFit/>
            </a:bodyPr>
            <a:lstStyle/>
            <a:p>
              <a:pPr algn="ctr"/>
              <a:endParaRPr lang="en-US" b="1" dirty="0">
                <a:solidFill>
                  <a:srgbClr val="0E035D"/>
                </a:solidFill>
              </a:endParaRPr>
            </a:p>
          </p:txBody>
        </p:sp>
        <p:grpSp>
          <p:nvGrpSpPr>
            <p:cNvPr id="4" name="Group 167"/>
            <p:cNvGrpSpPr/>
            <p:nvPr/>
          </p:nvGrpSpPr>
          <p:grpSpPr>
            <a:xfrm>
              <a:off x="7292575" y="1453897"/>
              <a:ext cx="117081" cy="5203321"/>
              <a:chOff x="7292575" y="1453897"/>
              <a:chExt cx="117081" cy="5203321"/>
            </a:xfrm>
          </p:grpSpPr>
          <p:cxnSp>
            <p:nvCxnSpPr>
              <p:cNvPr id="162" name="Straight Connector 161"/>
              <p:cNvCxnSpPr/>
              <p:nvPr/>
            </p:nvCxnSpPr>
            <p:spPr>
              <a:xfrm flipH="1">
                <a:off x="7292575" y="1453897"/>
                <a:ext cx="1589" cy="5203321"/>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7331072" y="1453897"/>
                <a:ext cx="1589" cy="5203319"/>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7369569" y="1453897"/>
                <a:ext cx="1589" cy="5203319"/>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409656" y="1453897"/>
                <a:ext cx="0" cy="5203319"/>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304800" y="457200"/>
            <a:ext cx="4038600" cy="6274420"/>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6" name="Book cover"/>
          <p:cNvGrpSpPr/>
          <p:nvPr/>
        </p:nvGrpSpPr>
        <p:grpSpPr>
          <a:xfrm>
            <a:off x="4058298" y="440711"/>
            <a:ext cx="4169891" cy="6279403"/>
            <a:chOff x="-775214" y="1281701"/>
            <a:chExt cx="4169891" cy="6279403"/>
          </a:xfrm>
        </p:grpSpPr>
        <p:sp>
          <p:nvSpPr>
            <p:cNvPr id="84" name="Rounded Rectangle 83"/>
            <p:cNvSpPr/>
            <p:nvPr/>
          </p:nvSpPr>
          <p:spPr>
            <a:xfrm>
              <a:off x="-752355" y="1286684"/>
              <a:ext cx="667512" cy="6274420"/>
            </a:xfrm>
            <a:prstGeom prst="roundRect">
              <a:avLst>
                <a:gd name="adj" fmla="val 2196"/>
              </a:avLst>
            </a:prstGeom>
            <a:gradFill flip="none" rotWithShape="1">
              <a:gsLst>
                <a:gs pos="0">
                  <a:schemeClr val="accent2">
                    <a:lumMod val="50000"/>
                  </a:schemeClr>
                </a:gs>
                <a:gs pos="53000">
                  <a:schemeClr val="accent2">
                    <a:lumMod val="50000"/>
                  </a:schemeClr>
                </a:gs>
                <a:gs pos="98000">
                  <a:schemeClr val="accent2">
                    <a:lumMod val="7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88" name="Rounded Rectangle 87"/>
            <p:cNvSpPr/>
            <p:nvPr/>
          </p:nvSpPr>
          <p:spPr>
            <a:xfrm>
              <a:off x="-748638" y="4490521"/>
              <a:ext cx="667512" cy="73152"/>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98" name="Rounded Rectangle 97"/>
            <p:cNvSpPr/>
            <p:nvPr/>
          </p:nvSpPr>
          <p:spPr>
            <a:xfrm>
              <a:off x="-748638" y="5865141"/>
              <a:ext cx="667512" cy="73152"/>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99" name="Rounded Rectangle 98"/>
            <p:cNvSpPr/>
            <p:nvPr/>
          </p:nvSpPr>
          <p:spPr>
            <a:xfrm>
              <a:off x="-775214" y="2802869"/>
              <a:ext cx="667512" cy="45719"/>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100" name="Rounded Rectangle 99"/>
            <p:cNvSpPr/>
            <p:nvPr/>
          </p:nvSpPr>
          <p:spPr>
            <a:xfrm>
              <a:off x="-752355" y="1834030"/>
              <a:ext cx="667512" cy="73152"/>
            </a:xfrm>
            <a:prstGeom prst="roundRect">
              <a:avLst>
                <a:gd name="adj" fmla="val 50000"/>
              </a:avLst>
            </a:prstGeom>
            <a:gradFill>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grad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27" name="Rounded Rectangle 26"/>
            <p:cNvSpPr/>
            <p:nvPr/>
          </p:nvSpPr>
          <p:spPr>
            <a:xfrm>
              <a:off x="-109112" y="1281701"/>
              <a:ext cx="3503789" cy="6274419"/>
            </a:xfrm>
            <a:prstGeom prst="roundRect">
              <a:avLst>
                <a:gd name="adj" fmla="val 2196"/>
              </a:avLst>
            </a:prstGeom>
            <a:gradFill flip="none" rotWithShape="1">
              <a:gsLst>
                <a:gs pos="0">
                  <a:schemeClr val="accent2">
                    <a:lumMod val="50000"/>
                  </a:schemeClr>
                </a:gs>
                <a:gs pos="100000">
                  <a:schemeClr val="accent2">
                    <a:lumMod val="75000"/>
                  </a:schemeClr>
                </a:gs>
              </a:gsLst>
              <a:lin ang="0" scaled="1"/>
              <a:tileRect/>
            </a:gra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dirty="0"/>
            </a:p>
            <a:p>
              <a:r>
                <a:rPr lang="fr-FR" b="1" dirty="0"/>
                <a:t> </a:t>
              </a:r>
              <a:endParaRPr lang="fr-FR" dirty="0"/>
            </a:p>
            <a:p>
              <a:pPr algn="ctr"/>
              <a:endParaRPr lang="en-US" dirty="0">
                <a:solidFill>
                  <a:prstClr val="white"/>
                </a:solidFill>
              </a:endParaRPr>
            </a:p>
          </p:txBody>
        </p:sp>
      </p:grpSp>
      <p:sp>
        <p:nvSpPr>
          <p:cNvPr id="8" name="TextBox 7"/>
          <p:cNvSpPr txBox="1"/>
          <p:nvPr/>
        </p:nvSpPr>
        <p:spPr>
          <a:xfrm>
            <a:off x="5130465" y="1447800"/>
            <a:ext cx="2685140" cy="5078313"/>
          </a:xfrm>
          <a:prstGeom prst="rect">
            <a:avLst/>
          </a:prstGeom>
          <a:noFill/>
        </p:spPr>
        <p:txBody>
          <a:bodyPr wrap="square" rtlCol="0">
            <a:spAutoFit/>
          </a:bodyPr>
          <a:lstStyle/>
          <a:p>
            <a:pPr algn="ctr"/>
            <a:r>
              <a:rPr lang="en-US" sz="3200" b="1" dirty="0">
                <a:solidFill>
                  <a:schemeClr val="bg1"/>
                </a:solidFill>
              </a:rPr>
              <a:t>Montana Code Annotated </a:t>
            </a:r>
          </a:p>
          <a:p>
            <a:pPr algn="ctr"/>
            <a:endParaRPr lang="en-US" sz="3200" b="1" dirty="0">
              <a:solidFill>
                <a:schemeClr val="bg1"/>
              </a:solidFill>
            </a:endParaRPr>
          </a:p>
          <a:p>
            <a:pPr algn="ctr"/>
            <a:r>
              <a:rPr lang="en-US" sz="280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Local Government Budget Act</a:t>
            </a:r>
          </a:p>
          <a:p>
            <a:pPr algn="ctr"/>
            <a:endParaRPr lang="en-US" sz="2800" b="1" dirty="0">
              <a:solidFill>
                <a:schemeClr val="bg1"/>
              </a:solidFill>
              <a:ea typeface="Arial Unicode MS" panose="020B0604020202020204" pitchFamily="34" charset="-128"/>
              <a:cs typeface="Arial Unicode MS" panose="020B0604020202020204" pitchFamily="34" charset="-128"/>
            </a:endParaRPr>
          </a:p>
          <a:p>
            <a:pPr algn="ctr"/>
            <a:r>
              <a:rPr lang="en-US" sz="280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Title 7</a:t>
            </a:r>
          </a:p>
          <a:p>
            <a:pPr algn="ctr"/>
            <a:r>
              <a:rPr lang="en-US" sz="280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Chapter 6</a:t>
            </a:r>
          </a:p>
          <a:p>
            <a:pPr algn="ctr"/>
            <a:r>
              <a:rPr lang="en-US" sz="280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Part 40</a:t>
            </a:r>
          </a:p>
          <a:p>
            <a:pPr algn="ctr"/>
            <a:endParaRPr lang="en-US" sz="3200" dirty="0">
              <a:solidFill>
                <a:schemeClr val="bg1"/>
              </a:solidFill>
            </a:endParaRPr>
          </a:p>
        </p:txBody>
      </p:sp>
      <p:sp>
        <p:nvSpPr>
          <p:cNvPr id="28" name="TextBox 27"/>
          <p:cNvSpPr txBox="1"/>
          <p:nvPr/>
        </p:nvSpPr>
        <p:spPr>
          <a:xfrm>
            <a:off x="890070" y="939225"/>
            <a:ext cx="2971800" cy="584775"/>
          </a:xfrm>
          <a:prstGeom prst="rect">
            <a:avLst/>
          </a:prstGeom>
          <a:gradFill flip="none" rotWithShape="1">
            <a:gsLst>
              <a:gs pos="0">
                <a:schemeClr val="bg1">
                  <a:alpha val="33000"/>
                  <a:lumMod val="93000"/>
                </a:schemeClr>
              </a:gs>
              <a:gs pos="32000">
                <a:schemeClr val="bg1"/>
              </a:gs>
            </a:gsLst>
            <a:lin ang="10800000" scaled="1"/>
            <a:tileRect/>
          </a:gradFill>
          <a:ln w="19050">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1600" b="1" u="sng">
                <a:solidFill>
                  <a:schemeClr val="tx2"/>
                </a:solidFill>
              </a:defRPr>
            </a:lvl1pPr>
          </a:lstStyle>
          <a:p>
            <a:r>
              <a:rPr lang="en-US" dirty="0"/>
              <a:t>7-6-4001 (2) </a:t>
            </a:r>
            <a:r>
              <a:rPr lang="en-US" b="0" u="none" dirty="0"/>
              <a:t>This part applies to all local governments.</a:t>
            </a:r>
          </a:p>
        </p:txBody>
      </p:sp>
      <p:sp>
        <p:nvSpPr>
          <p:cNvPr id="29" name="TextBox 28"/>
          <p:cNvSpPr txBox="1"/>
          <p:nvPr/>
        </p:nvSpPr>
        <p:spPr>
          <a:xfrm>
            <a:off x="904790" y="1752600"/>
            <a:ext cx="2971800" cy="1107996"/>
          </a:xfrm>
          <a:prstGeom prst="rect">
            <a:avLst/>
          </a:prstGeom>
          <a:gradFill flip="none" rotWithShape="1">
            <a:gsLst>
              <a:gs pos="0">
                <a:schemeClr val="bg1">
                  <a:alpha val="33000"/>
                  <a:lumMod val="93000"/>
                </a:schemeClr>
              </a:gs>
              <a:gs pos="32000">
                <a:schemeClr val="bg1"/>
              </a:gs>
            </a:gsLst>
            <a:lin ang="10800000" scaled="1"/>
            <a:tileRect/>
          </a:gradFill>
          <a:ln w="19050">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1600" b="1" u="sng">
                <a:solidFill>
                  <a:schemeClr val="tx2"/>
                </a:solidFill>
              </a:defRPr>
            </a:lvl1pPr>
          </a:lstStyle>
          <a:p>
            <a:r>
              <a:rPr lang="en-US" altLang="en-US" dirty="0"/>
              <a:t>7-6-4004 </a:t>
            </a:r>
            <a:r>
              <a:rPr lang="en-US" altLang="en-US" b="0" u="none" dirty="0"/>
              <a:t>Local government budgets must conform to the fund structure prescribed by the Department of Administration. </a:t>
            </a:r>
          </a:p>
        </p:txBody>
      </p:sp>
      <p:sp>
        <p:nvSpPr>
          <p:cNvPr id="32" name="TextBox 31"/>
          <p:cNvSpPr txBox="1"/>
          <p:nvPr/>
        </p:nvSpPr>
        <p:spPr>
          <a:xfrm>
            <a:off x="4806458" y="3505200"/>
            <a:ext cx="2971800" cy="1645920"/>
          </a:xfrm>
          <a:prstGeom prst="rect">
            <a:avLst/>
          </a:prstGeom>
          <a:gradFill flip="none" rotWithShape="1">
            <a:gsLst>
              <a:gs pos="79000">
                <a:schemeClr val="bg1">
                  <a:lumMod val="93000"/>
                  <a:lumOff val="7000"/>
                </a:schemeClr>
              </a:gs>
              <a:gs pos="100000">
                <a:schemeClr val="bg1">
                  <a:lumMod val="96000"/>
                </a:schemeClr>
              </a:gs>
            </a:gsLst>
            <a:lin ang="10800000" scaled="1"/>
            <a:tileRect/>
          </a:gradFill>
          <a:ln w="19050">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1600" b="1" u="sng">
                <a:solidFill>
                  <a:schemeClr val="tx2"/>
                </a:solidFill>
              </a:defRPr>
            </a:lvl1pPr>
          </a:lstStyle>
          <a:p>
            <a:endParaRPr lang="en-US" altLang="en-US" sz="400" dirty="0"/>
          </a:p>
          <a:p>
            <a:r>
              <a:rPr lang="en-US" altLang="en-US" dirty="0"/>
              <a:t>7-6-4014</a:t>
            </a:r>
            <a:r>
              <a:rPr lang="en-US" altLang="en-US" b="0" u="none" dirty="0"/>
              <a:t>  Restriction on tax-financed expenditures if voter approval required. </a:t>
            </a:r>
          </a:p>
          <a:p>
            <a:endParaRPr lang="en-US" altLang="en-US" sz="500" dirty="0"/>
          </a:p>
          <a:p>
            <a:r>
              <a:rPr lang="en-US" altLang="en-US" b="0" u="none" dirty="0"/>
              <a:t>Voted mill levies pursuant to 15-10-425, MCA.</a:t>
            </a:r>
            <a:endParaRPr lang="en-US" altLang="en-US" sz="400" b="0" u="none" dirty="0"/>
          </a:p>
          <a:p>
            <a:endParaRPr lang="en-US" altLang="en-US" sz="400" b="0" u="none" dirty="0"/>
          </a:p>
        </p:txBody>
      </p:sp>
      <p:sp>
        <p:nvSpPr>
          <p:cNvPr id="30" name="TextBox 29"/>
          <p:cNvSpPr txBox="1"/>
          <p:nvPr/>
        </p:nvSpPr>
        <p:spPr>
          <a:xfrm>
            <a:off x="904790" y="3125212"/>
            <a:ext cx="2971800" cy="3046988"/>
          </a:xfrm>
          <a:prstGeom prst="rect">
            <a:avLst/>
          </a:prstGeom>
          <a:gradFill flip="none" rotWithShape="1">
            <a:gsLst>
              <a:gs pos="0">
                <a:schemeClr val="bg1">
                  <a:alpha val="33000"/>
                  <a:lumMod val="93000"/>
                </a:schemeClr>
              </a:gs>
              <a:gs pos="32000">
                <a:schemeClr val="bg1"/>
              </a:gs>
            </a:gsLst>
            <a:lin ang="10800000" scaled="1"/>
            <a:tileRect/>
          </a:gradFill>
          <a:ln w="19050">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1600" b="1" u="sng">
                <a:solidFill>
                  <a:schemeClr val="tx2"/>
                </a:solidFill>
              </a:defRPr>
            </a:lvl1pPr>
          </a:lstStyle>
          <a:p>
            <a:r>
              <a:rPr lang="en-US" dirty="0"/>
              <a:t>7-6-4005 (1) </a:t>
            </a:r>
            <a:r>
              <a:rPr lang="en-US" b="0" u="none" dirty="0"/>
              <a:t>Local government officials </a:t>
            </a:r>
            <a:r>
              <a:rPr lang="en-US" u="none" dirty="0"/>
              <a:t>may not </a:t>
            </a:r>
            <a:r>
              <a:rPr lang="en-US" b="0" u="none" dirty="0"/>
              <a:t>make a disbursement or an expenditure or incur an obligation in excess of the total appropriations </a:t>
            </a:r>
            <a:r>
              <a:rPr lang="en-US" u="none" dirty="0"/>
              <a:t>for a fund.</a:t>
            </a:r>
          </a:p>
          <a:p>
            <a:r>
              <a:rPr lang="en-US" altLang="en-US" dirty="0"/>
              <a:t>(2)</a:t>
            </a:r>
            <a:r>
              <a:rPr lang="en-US" altLang="en-US" b="0" u="none" dirty="0"/>
              <a:t>  A local government official who violates subsection (1) is liable for the amount of the excess disbursement, expenditure, or obligation </a:t>
            </a:r>
            <a:r>
              <a:rPr lang="en-US" altLang="en-US" u="none" dirty="0"/>
              <a:t>personally</a:t>
            </a:r>
            <a:r>
              <a:rPr lang="en-US" altLang="en-US" b="0" u="none" dirty="0"/>
              <a:t>.</a:t>
            </a:r>
            <a:endParaRPr lang="en-US" b="0" u="none"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665" y="539613"/>
            <a:ext cx="761905" cy="342857"/>
          </a:xfrm>
          <a:prstGeom prst="rect">
            <a:avLst/>
          </a:prstGeom>
        </p:spPr>
      </p:pic>
      <p:sp>
        <p:nvSpPr>
          <p:cNvPr id="33" name="TextBox 32"/>
          <p:cNvSpPr txBox="1"/>
          <p:nvPr/>
        </p:nvSpPr>
        <p:spPr>
          <a:xfrm>
            <a:off x="4802741" y="5106545"/>
            <a:ext cx="2982105" cy="1323439"/>
          </a:xfrm>
          <a:prstGeom prst="rect">
            <a:avLst/>
          </a:prstGeom>
          <a:gradFill flip="none" rotWithShape="1">
            <a:gsLst>
              <a:gs pos="79000">
                <a:schemeClr val="bg1">
                  <a:lumMod val="93000"/>
                  <a:lumOff val="7000"/>
                </a:schemeClr>
              </a:gs>
              <a:gs pos="100000">
                <a:schemeClr val="bg1">
                  <a:lumMod val="96000"/>
                </a:schemeClr>
              </a:gs>
            </a:gsLst>
            <a:lin ang="10800000" scaled="1"/>
            <a:tileRect/>
          </a:gradFill>
          <a:ln w="19050">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1600" b="1" u="sng">
                <a:solidFill>
                  <a:schemeClr val="tx2"/>
                </a:solidFill>
              </a:defRPr>
            </a:lvl1pPr>
          </a:lstStyle>
          <a:p>
            <a:r>
              <a:rPr lang="en-US" altLang="en-US" dirty="0"/>
              <a:t>7-6-4025 </a:t>
            </a:r>
            <a:r>
              <a:rPr lang="en-US" altLang="en-US" b="0" u="none" dirty="0"/>
              <a:t>A local government may receive and expend money between July 1 of the fiscal year and the date the final budget resolution is adopted. </a:t>
            </a:r>
          </a:p>
        </p:txBody>
      </p:sp>
      <p:sp>
        <p:nvSpPr>
          <p:cNvPr id="31" name="TextBox 30"/>
          <p:cNvSpPr txBox="1"/>
          <p:nvPr/>
        </p:nvSpPr>
        <p:spPr>
          <a:xfrm>
            <a:off x="4808496" y="591767"/>
            <a:ext cx="2971800" cy="2907792"/>
          </a:xfrm>
          <a:prstGeom prst="rect">
            <a:avLst/>
          </a:prstGeom>
          <a:gradFill flip="none" rotWithShape="1">
            <a:gsLst>
              <a:gs pos="79000">
                <a:schemeClr val="bg1">
                  <a:lumMod val="93000"/>
                  <a:lumOff val="7000"/>
                </a:schemeClr>
              </a:gs>
              <a:gs pos="100000">
                <a:schemeClr val="bg1">
                  <a:lumMod val="96000"/>
                </a:schemeClr>
              </a:gs>
            </a:gsLst>
            <a:lin ang="10800000" scaled="1"/>
            <a:tileRect/>
          </a:gradFill>
          <a:ln w="1905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sz="1600" b="1" u="sng" dirty="0">
                <a:solidFill>
                  <a:schemeClr val="tx2"/>
                </a:solidFill>
              </a:rPr>
              <a:t>7-6-4006(4)</a:t>
            </a:r>
            <a:r>
              <a:rPr lang="en-US" altLang="en-US" sz="1600" dirty="0">
                <a:solidFill>
                  <a:schemeClr val="tx2"/>
                </a:solidFill>
              </a:rPr>
              <a:t>  The governing body may </a:t>
            </a:r>
            <a:r>
              <a:rPr lang="en-US" altLang="en-US" sz="1600" b="1" dirty="0">
                <a:solidFill>
                  <a:schemeClr val="tx2"/>
                </a:solidFill>
              </a:rPr>
              <a:t>amend</a:t>
            </a:r>
            <a:r>
              <a:rPr lang="en-US" altLang="en-US" sz="1600" dirty="0">
                <a:solidFill>
                  <a:schemeClr val="tx2"/>
                </a:solidFill>
              </a:rPr>
              <a:t> the budget during the fiscal year by conducting public hearings at regularly scheduled meetings.</a:t>
            </a:r>
          </a:p>
          <a:p>
            <a:endParaRPr lang="en-US" altLang="en-US" sz="500" dirty="0">
              <a:solidFill>
                <a:schemeClr val="tx2"/>
              </a:solidFill>
            </a:endParaRPr>
          </a:p>
          <a:p>
            <a:r>
              <a:rPr lang="en-US" altLang="en-US" sz="1600" dirty="0">
                <a:solidFill>
                  <a:schemeClr val="tx2"/>
                </a:solidFill>
              </a:rPr>
              <a:t>Budget amendments providing for additional appropriations </a:t>
            </a:r>
            <a:r>
              <a:rPr lang="en-US" altLang="en-US" sz="1600" b="1" dirty="0">
                <a:solidFill>
                  <a:schemeClr val="tx2"/>
                </a:solidFill>
              </a:rPr>
              <a:t>must identify </a:t>
            </a:r>
            <a:r>
              <a:rPr lang="en-US" altLang="en-US" sz="1600" dirty="0">
                <a:solidFill>
                  <a:schemeClr val="tx2"/>
                </a:solidFill>
              </a:rPr>
              <a:t>the fund reserves, unanticipated revenue, or previously unbudgeted revenue that will fund the appropriations.</a:t>
            </a:r>
          </a:p>
        </p:txBody>
      </p:sp>
    </p:spTree>
    <p:extLst>
      <p:ext uri="{BB962C8B-B14F-4D97-AF65-F5344CB8AC3E}">
        <p14:creationId xmlns:p14="http://schemas.microsoft.com/office/powerpoint/2010/main" val="2062954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0" grpId="0" animBg="1"/>
      <p:bldP spid="33"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custDataLst>
              <p:tags r:id="rId2"/>
            </p:custDataLst>
          </p:nvPr>
        </p:nvSpPr>
        <p:spPr>
          <a:xfrm>
            <a:off x="228600" y="914400"/>
            <a:ext cx="8001000" cy="3785652"/>
          </a:xfrm>
          <a:custGeom>
            <a:avLst/>
            <a:gdLst>
              <a:gd name="connsiteX0" fmla="*/ 0 w 1793031"/>
              <a:gd name="connsiteY0" fmla="*/ 89652 h 896515"/>
              <a:gd name="connsiteX1" fmla="*/ 89652 w 1793031"/>
              <a:gd name="connsiteY1" fmla="*/ 0 h 896515"/>
              <a:gd name="connsiteX2" fmla="*/ 1703380 w 1793031"/>
              <a:gd name="connsiteY2" fmla="*/ 0 h 896515"/>
              <a:gd name="connsiteX3" fmla="*/ 1793032 w 1793031"/>
              <a:gd name="connsiteY3" fmla="*/ 89652 h 896515"/>
              <a:gd name="connsiteX4" fmla="*/ 1793031 w 1793031"/>
              <a:gd name="connsiteY4" fmla="*/ 806864 h 896515"/>
              <a:gd name="connsiteX5" fmla="*/ 1703379 w 1793031"/>
              <a:gd name="connsiteY5" fmla="*/ 896516 h 896515"/>
              <a:gd name="connsiteX6" fmla="*/ 89652 w 1793031"/>
              <a:gd name="connsiteY6" fmla="*/ 896515 h 896515"/>
              <a:gd name="connsiteX7" fmla="*/ 0 w 1793031"/>
              <a:gd name="connsiteY7" fmla="*/ 806863 h 896515"/>
              <a:gd name="connsiteX8" fmla="*/ 0 w 1793031"/>
              <a:gd name="connsiteY8" fmla="*/ 89652 h 8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31" h="896515">
                <a:moveTo>
                  <a:pt x="0" y="89652"/>
                </a:moveTo>
                <a:cubicBezTo>
                  <a:pt x="0" y="40139"/>
                  <a:pt x="40139" y="0"/>
                  <a:pt x="89652" y="0"/>
                </a:cubicBezTo>
                <a:lnTo>
                  <a:pt x="1703380" y="0"/>
                </a:lnTo>
                <a:cubicBezTo>
                  <a:pt x="1752893" y="0"/>
                  <a:pt x="1793032" y="40139"/>
                  <a:pt x="1793032" y="89652"/>
                </a:cubicBezTo>
                <a:cubicBezTo>
                  <a:pt x="1793032" y="328723"/>
                  <a:pt x="1793031" y="567793"/>
                  <a:pt x="1793031" y="806864"/>
                </a:cubicBezTo>
                <a:cubicBezTo>
                  <a:pt x="1793031" y="856377"/>
                  <a:pt x="1752892" y="896516"/>
                  <a:pt x="1703379" y="896516"/>
                </a:cubicBezTo>
                <a:lnTo>
                  <a:pt x="89652" y="896515"/>
                </a:lnTo>
                <a:cubicBezTo>
                  <a:pt x="40139" y="896515"/>
                  <a:pt x="0" y="856376"/>
                  <a:pt x="0" y="806863"/>
                </a:cubicBezTo>
                <a:lnTo>
                  <a:pt x="0" y="89652"/>
                </a:lnTo>
                <a:close/>
              </a:path>
            </a:pathLst>
          </a:custGeom>
          <a:ln w="19050">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n-US" altLang="en-US" sz="2000" b="1" dirty="0">
                <a:solidFill>
                  <a:schemeClr val="tx2"/>
                </a:solidFill>
              </a:rPr>
              <a:t>7-6-4024.  Hearing on preliminary budget. </a:t>
            </a:r>
          </a:p>
          <a:p>
            <a:pPr lvl="1"/>
            <a:r>
              <a:rPr lang="en-US" altLang="en-US" sz="2000" b="1" dirty="0">
                <a:solidFill>
                  <a:schemeClr val="tx2"/>
                </a:solidFill>
              </a:rPr>
              <a:t>	</a:t>
            </a:r>
            <a:r>
              <a:rPr lang="en-US" altLang="en-US" sz="2000" dirty="0">
                <a:solidFill>
                  <a:schemeClr val="tx2"/>
                </a:solidFill>
              </a:rPr>
              <a:t>(1) The governing body shall hold a hearing in accordance with the 	notice given pursuant to 7-6-4021.</a:t>
            </a:r>
          </a:p>
          <a:p>
            <a:pPr lvl="1"/>
            <a:r>
              <a:rPr lang="en-US" altLang="en-US" sz="2000" dirty="0">
                <a:solidFill>
                  <a:schemeClr val="tx2"/>
                </a:solidFill>
              </a:rPr>
              <a:t>	(2)  Local government officials shall attend the budget hearing to 	answer questions on their proposed budgets if called upon:</a:t>
            </a:r>
          </a:p>
          <a:p>
            <a:pPr lvl="1"/>
            <a:r>
              <a:rPr lang="en-US" altLang="en-US" sz="2000" dirty="0">
                <a:solidFill>
                  <a:schemeClr val="tx2"/>
                </a:solidFill>
              </a:rPr>
              <a:t>		(a)  by the governing body; or</a:t>
            </a:r>
          </a:p>
          <a:p>
            <a:pPr lvl="1"/>
            <a:r>
              <a:rPr lang="en-US" altLang="en-US" sz="2000" dirty="0">
                <a:solidFill>
                  <a:schemeClr val="tx2"/>
                </a:solidFill>
              </a:rPr>
              <a:t>		(b)  by a taxpayer or resident.</a:t>
            </a:r>
          </a:p>
          <a:p>
            <a:pPr lvl="1"/>
            <a:r>
              <a:rPr lang="en-US" altLang="en-US" sz="2000" dirty="0">
                <a:solidFill>
                  <a:schemeClr val="tx2"/>
                </a:solidFill>
              </a:rPr>
              <a:t>	(3)  The hearing may be continued from day to day and must be 	concluded and the budget finally approved and adopted by 	resolution by the later of the first Thursday after the first Tuesday 	in September or within 30 calendar days of receiving certified 	taxable values from the Department of Revenue. </a:t>
            </a:r>
            <a:endParaRPr lang="en-US" sz="2000" dirty="0">
              <a:solidFill>
                <a:schemeClr val="tx2"/>
              </a:solidFill>
            </a:endParaRPr>
          </a:p>
        </p:txBody>
      </p:sp>
      <p:sp>
        <p:nvSpPr>
          <p:cNvPr id="18" name="TextBox 17"/>
          <p:cNvSpPr txBox="1"/>
          <p:nvPr/>
        </p:nvSpPr>
        <p:spPr>
          <a:xfrm>
            <a:off x="796040" y="147935"/>
            <a:ext cx="6934200" cy="553998"/>
          </a:xfrm>
          <a:prstGeom prst="rect">
            <a:avLst/>
          </a:prstGeom>
          <a:noFill/>
        </p:spPr>
        <p:txBody>
          <a:bodyPr wrap="square" rtlCol="0">
            <a:spAutoFit/>
          </a:bodyPr>
          <a:lstStyle/>
          <a:p>
            <a:pPr algn="ctr"/>
            <a:r>
              <a:rPr lang="en-US" sz="30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Hearing on Preliminary Budget</a:t>
            </a:r>
          </a:p>
        </p:txBody>
      </p:sp>
      <p:pic>
        <p:nvPicPr>
          <p:cNvPr id="3" name="Picture 2"/>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0" b="89752" l="0" r="99297">
                        <a14:foregroundMark x1="3866" y1="38820" x2="56415" y2="17391"/>
                        <a14:foregroundMark x1="2812" y1="43789" x2="67135" y2="58075"/>
                        <a14:foregroundMark x1="52373" y1="21118" x2="94552" y2="44099"/>
                        <a14:foregroundMark x1="83304" y1="4969" x2="89807" y2="4037"/>
                        <a14:foregroundMark x1="84534" y1="4969" x2="77856" y2="26708"/>
                        <a14:foregroundMark x1="89631" y1="4658" x2="93146" y2="74224"/>
                        <a14:foregroundMark x1="90861" y1="78882" x2="83304" y2="79814"/>
                        <a14:foregroundMark x1="84183" y1="80745" x2="84183" y2="80745"/>
                        <a14:foregroundMark x1="84183" y1="80745" x2="82601" y2="78571"/>
                        <a14:foregroundMark x1="66960" y1="29814" x2="78383" y2="27329"/>
                        <a14:foregroundMark x1="69772" y1="33230" x2="71529" y2="83540"/>
                        <a14:foregroundMark x1="72583" y1="80745" x2="83128" y2="81056"/>
                        <a14:foregroundMark x1="71880" y1="82609" x2="78910" y2="83851"/>
                        <a14:foregroundMark x1="94903" y1="76708" x2="98418" y2="75466"/>
                        <a14:foregroundMark x1="92267" y1="78261" x2="98243" y2="80124"/>
                        <a14:foregroundMark x1="56239" y1="61801" x2="63093" y2="72671"/>
                        <a14:foregroundMark x1="43234" y1="65528" x2="59754" y2="74845"/>
                        <a14:foregroundMark x1="31459" y1="53416" x2="52548" y2="77329"/>
                        <a14:foregroundMark x1="20914" y1="53106" x2="42004" y2="81677"/>
                        <a14:foregroundMark x1="10721" y1="49068" x2="34974" y2="83540"/>
                        <a14:foregroundMark x1="3515" y1="45963" x2="6151" y2="69876"/>
                        <a14:foregroundMark x1="10369" y1="64286" x2="22144" y2="66770"/>
                        <a14:foregroundMark x1="23199" y1="69255" x2="17750" y2="87267"/>
                        <a14:foregroundMark x1="20211" y1="86957" x2="35852" y2="84472"/>
                        <a14:foregroundMark x1="10896" y1="35093" x2="26538" y2="27329"/>
                        <a14:foregroundMark x1="91564" y1="16460" x2="94728" y2="32609"/>
                        <a14:foregroundMark x1="90510" y1="3727" x2="92443" y2="13665"/>
                      </a14:backgroundRemoval>
                    </a14:imgEffect>
                  </a14:imgLayer>
                </a14:imgProps>
              </a:ext>
              <a:ext uri="{28A0092B-C50C-407E-A947-70E740481C1C}">
                <a14:useLocalDpi xmlns:a14="http://schemas.microsoft.com/office/drawing/2010/main" val="0"/>
              </a:ext>
            </a:extLst>
          </a:blip>
          <a:stretch>
            <a:fillRect/>
          </a:stretch>
        </p:blipFill>
        <p:spPr>
          <a:xfrm>
            <a:off x="2209801" y="4495800"/>
            <a:ext cx="5791199" cy="2492830"/>
          </a:xfrm>
          <a:prstGeom prst="rect">
            <a:avLst/>
          </a:prstGeom>
        </p:spPr>
      </p:pic>
      <p:sp>
        <p:nvSpPr>
          <p:cNvPr id="4" name="TextBox 3"/>
          <p:cNvSpPr txBox="1"/>
          <p:nvPr/>
        </p:nvSpPr>
        <p:spPr>
          <a:xfrm>
            <a:off x="2057400" y="6553200"/>
            <a:ext cx="6324601" cy="276999"/>
          </a:xfrm>
          <a:prstGeom prst="rect">
            <a:avLst/>
          </a:prstGeom>
          <a:noFill/>
        </p:spPr>
        <p:txBody>
          <a:bodyPr wrap="square" rtlCol="0">
            <a:spAutoFit/>
          </a:bodyPr>
          <a:lstStyle/>
          <a:p>
            <a:pPr algn="ctr"/>
            <a:r>
              <a:rPr lang="en-US" sz="1200" b="1" i="1" dirty="0">
                <a:solidFill>
                  <a:schemeClr val="tx2"/>
                </a:solidFill>
                <a:latin typeface="Aparajita" panose="020B0604020202020204" pitchFamily="34" charset="0"/>
                <a:cs typeface="Aparajita" panose="020B0604020202020204" pitchFamily="34" charset="0"/>
              </a:rPr>
              <a:t>The Commissioners could usually tell when they started to lose their constituents</a:t>
            </a:r>
          </a:p>
        </p:txBody>
      </p:sp>
    </p:spTree>
    <p:custDataLst>
      <p:tags r:id="rId1"/>
    </p:custDataLst>
    <p:extLst>
      <p:ext uri="{BB962C8B-B14F-4D97-AF65-F5344CB8AC3E}">
        <p14:creationId xmlns:p14="http://schemas.microsoft.com/office/powerpoint/2010/main" val="88721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58294250"/>
              </p:ext>
            </p:extLst>
          </p:nvPr>
        </p:nvGraphicFramePr>
        <p:xfrm>
          <a:off x="381000" y="914400"/>
          <a:ext cx="8001000" cy="5803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143000" y="101025"/>
            <a:ext cx="6934200" cy="584775"/>
          </a:xfrm>
          <a:prstGeom prst="rect">
            <a:avLst/>
          </a:prstGeom>
          <a:noFill/>
        </p:spPr>
        <p:txBody>
          <a:bodyPr wrap="square" rtlCol="0">
            <a:spAutoFit/>
          </a:bodyPr>
          <a:lstStyle/>
          <a:p>
            <a:pPr algn="ctr"/>
            <a:r>
              <a:rPr lang="en-US" sz="3200" dirty="0">
                <a:solidFill>
                  <a:schemeClr val="tx2"/>
                </a:solidFill>
              </a:rPr>
              <a:t>Budget Timeline - </a:t>
            </a:r>
            <a:r>
              <a:rPr lang="en-US" sz="2800" dirty="0">
                <a:solidFill>
                  <a:schemeClr val="tx2"/>
                </a:solidFill>
              </a:rPr>
              <a:t>Statutory Due Dates</a:t>
            </a:r>
          </a:p>
        </p:txBody>
      </p:sp>
    </p:spTree>
    <p:extLst>
      <p:ext uri="{BB962C8B-B14F-4D97-AF65-F5344CB8AC3E}">
        <p14:creationId xmlns:p14="http://schemas.microsoft.com/office/powerpoint/2010/main" val="200660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graphicEl>
                                              <a:dgm id="{62DFEF69-5570-4AAE-80E7-FD7F21FDEBD4}"/>
                                            </p:graphicEl>
                                          </p:spTgt>
                                        </p:tgtEl>
                                        <p:attrNameLst>
                                          <p:attrName>style.visibility</p:attrName>
                                        </p:attrNameLst>
                                      </p:cBhvr>
                                      <p:to>
                                        <p:strVal val="visible"/>
                                      </p:to>
                                    </p:set>
                                    <p:anim calcmode="lin" valueType="num">
                                      <p:cBhvr>
                                        <p:cTn id="7" dur="500" fill="hold"/>
                                        <p:tgtEl>
                                          <p:spTgt spid="4">
                                            <p:graphicEl>
                                              <a:dgm id="{62DFEF69-5570-4AAE-80E7-FD7F21FDEBD4}"/>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2DFEF69-5570-4AAE-80E7-FD7F21FDEBD4}"/>
                                            </p:graphicEl>
                                          </p:spTgt>
                                        </p:tgtEl>
                                        <p:attrNameLst>
                                          <p:attrName>ppt_h</p:attrName>
                                        </p:attrNameLst>
                                      </p:cBhvr>
                                      <p:tavLst>
                                        <p:tav tm="0">
                                          <p:val>
                                            <p:fltVal val="0"/>
                                          </p:val>
                                        </p:tav>
                                        <p:tav tm="100000">
                                          <p:val>
                                            <p:strVal val="#ppt_h"/>
                                          </p:val>
                                        </p:tav>
                                      </p:tavLst>
                                    </p:anim>
                                    <p:anim calcmode="lin" valueType="num">
                                      <p:cBhvr>
                                        <p:cTn id="9" dur="500" fill="hold"/>
                                        <p:tgtEl>
                                          <p:spTgt spid="4">
                                            <p:graphicEl>
                                              <a:dgm id="{62DFEF69-5570-4AAE-80E7-FD7F21FDEBD4}"/>
                                            </p:graphicEl>
                                          </p:spTgt>
                                        </p:tgtEl>
                                        <p:attrNameLst>
                                          <p:attrName>style.rotation</p:attrName>
                                        </p:attrNameLst>
                                      </p:cBhvr>
                                      <p:tavLst>
                                        <p:tav tm="0">
                                          <p:val>
                                            <p:fltVal val="90"/>
                                          </p:val>
                                        </p:tav>
                                        <p:tav tm="100000">
                                          <p:val>
                                            <p:fltVal val="0"/>
                                          </p:val>
                                        </p:tav>
                                      </p:tavLst>
                                    </p:anim>
                                    <p:animEffect transition="in" filter="fade">
                                      <p:cBhvr>
                                        <p:cTn id="10" dur="500"/>
                                        <p:tgtEl>
                                          <p:spTgt spid="4">
                                            <p:graphicEl>
                                              <a:dgm id="{62DFEF69-5570-4AAE-80E7-FD7F21FDEBD4}"/>
                                            </p:graphicEl>
                                          </p:spTgt>
                                        </p:tgtEl>
                                      </p:cBhvr>
                                    </p:animEffect>
                                  </p:childTnLst>
                                </p:cTn>
                              </p:par>
                            </p:childTnLst>
                          </p:cTn>
                        </p:par>
                        <p:par>
                          <p:cTn id="11" fill="hold">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4">
                                            <p:graphicEl>
                                              <a:dgm id="{501E39BD-DB5B-4377-B255-ABBFE5B487B8}"/>
                                            </p:graphicEl>
                                          </p:spTgt>
                                        </p:tgtEl>
                                        <p:attrNameLst>
                                          <p:attrName>style.visibility</p:attrName>
                                        </p:attrNameLst>
                                      </p:cBhvr>
                                      <p:to>
                                        <p:strVal val="visible"/>
                                      </p:to>
                                    </p:set>
                                    <p:anim calcmode="lin" valueType="num">
                                      <p:cBhvr>
                                        <p:cTn id="14" dur="500" fill="hold"/>
                                        <p:tgtEl>
                                          <p:spTgt spid="4">
                                            <p:graphicEl>
                                              <a:dgm id="{501E39BD-DB5B-4377-B255-ABBFE5B487B8}"/>
                                            </p:graphicEl>
                                          </p:spTgt>
                                        </p:tgtEl>
                                        <p:attrNameLst>
                                          <p:attrName>ppt_x</p:attrName>
                                        </p:attrNameLst>
                                      </p:cBhvr>
                                      <p:tavLst>
                                        <p:tav tm="0">
                                          <p:val>
                                            <p:strVal val="#ppt_x-.2"/>
                                          </p:val>
                                        </p:tav>
                                        <p:tav tm="100000">
                                          <p:val>
                                            <p:strVal val="#ppt_x"/>
                                          </p:val>
                                        </p:tav>
                                      </p:tavLst>
                                    </p:anim>
                                    <p:anim calcmode="lin" valueType="num">
                                      <p:cBhvr>
                                        <p:cTn id="15" dur="500" fill="hold"/>
                                        <p:tgtEl>
                                          <p:spTgt spid="4">
                                            <p:graphicEl>
                                              <a:dgm id="{501E39BD-DB5B-4377-B255-ABBFE5B487B8}"/>
                                            </p:graphic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4">
                                            <p:graphicEl>
                                              <a:dgm id="{501E39BD-DB5B-4377-B255-ABBFE5B487B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4">
                                            <p:graphicEl>
                                              <a:dgm id="{7C9E8A44-624E-4FF4-89DB-35C85D7D63A2}"/>
                                            </p:graphicEl>
                                          </p:spTgt>
                                        </p:tgtEl>
                                        <p:attrNameLst>
                                          <p:attrName>style.visibility</p:attrName>
                                        </p:attrNameLst>
                                      </p:cBhvr>
                                      <p:to>
                                        <p:strVal val="visible"/>
                                      </p:to>
                                    </p:set>
                                    <p:anim calcmode="lin" valueType="num">
                                      <p:cBhvr>
                                        <p:cTn id="21" dur="500" fill="hold"/>
                                        <p:tgtEl>
                                          <p:spTgt spid="4">
                                            <p:graphicEl>
                                              <a:dgm id="{7C9E8A44-624E-4FF4-89DB-35C85D7D63A2}"/>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7C9E8A44-624E-4FF4-89DB-35C85D7D63A2}"/>
                                            </p:graphicEl>
                                          </p:spTgt>
                                        </p:tgtEl>
                                        <p:attrNameLst>
                                          <p:attrName>ppt_h</p:attrName>
                                        </p:attrNameLst>
                                      </p:cBhvr>
                                      <p:tavLst>
                                        <p:tav tm="0">
                                          <p:val>
                                            <p:fltVal val="0"/>
                                          </p:val>
                                        </p:tav>
                                        <p:tav tm="100000">
                                          <p:val>
                                            <p:strVal val="#ppt_h"/>
                                          </p:val>
                                        </p:tav>
                                      </p:tavLst>
                                    </p:anim>
                                    <p:anim calcmode="lin" valueType="num">
                                      <p:cBhvr>
                                        <p:cTn id="23" dur="500" fill="hold"/>
                                        <p:tgtEl>
                                          <p:spTgt spid="4">
                                            <p:graphicEl>
                                              <a:dgm id="{7C9E8A44-624E-4FF4-89DB-35C85D7D63A2}"/>
                                            </p:graphicEl>
                                          </p:spTgt>
                                        </p:tgtEl>
                                        <p:attrNameLst>
                                          <p:attrName>style.rotation</p:attrName>
                                        </p:attrNameLst>
                                      </p:cBhvr>
                                      <p:tavLst>
                                        <p:tav tm="0">
                                          <p:val>
                                            <p:fltVal val="90"/>
                                          </p:val>
                                        </p:tav>
                                        <p:tav tm="100000">
                                          <p:val>
                                            <p:fltVal val="0"/>
                                          </p:val>
                                        </p:tav>
                                      </p:tavLst>
                                    </p:anim>
                                    <p:animEffect transition="in" filter="fade">
                                      <p:cBhvr>
                                        <p:cTn id="24" dur="500"/>
                                        <p:tgtEl>
                                          <p:spTgt spid="4">
                                            <p:graphicEl>
                                              <a:dgm id="{7C9E8A44-624E-4FF4-89DB-35C85D7D63A2}"/>
                                            </p:graphicEl>
                                          </p:spTgt>
                                        </p:tgtEl>
                                      </p:cBhvr>
                                    </p:animEffect>
                                  </p:childTnLst>
                                </p:cTn>
                              </p:par>
                            </p:childTnLst>
                          </p:cTn>
                        </p:par>
                        <p:par>
                          <p:cTn id="25" fill="hold">
                            <p:stCondLst>
                              <p:cond delay="500"/>
                            </p:stCondLst>
                            <p:childTnLst>
                              <p:par>
                                <p:cTn id="26" presetID="29" presetClass="entr" presetSubtype="0" fill="hold" grpId="0" nodeType="afterEffect">
                                  <p:stCondLst>
                                    <p:cond delay="0"/>
                                  </p:stCondLst>
                                  <p:childTnLst>
                                    <p:set>
                                      <p:cBhvr>
                                        <p:cTn id="27" dur="1" fill="hold">
                                          <p:stCondLst>
                                            <p:cond delay="0"/>
                                          </p:stCondLst>
                                        </p:cTn>
                                        <p:tgtEl>
                                          <p:spTgt spid="4">
                                            <p:graphicEl>
                                              <a:dgm id="{BDCC0456-6034-485E-B8DA-4DC206B3E039}"/>
                                            </p:graphicEl>
                                          </p:spTgt>
                                        </p:tgtEl>
                                        <p:attrNameLst>
                                          <p:attrName>style.visibility</p:attrName>
                                        </p:attrNameLst>
                                      </p:cBhvr>
                                      <p:to>
                                        <p:strVal val="visible"/>
                                      </p:to>
                                    </p:set>
                                    <p:anim calcmode="lin" valueType="num">
                                      <p:cBhvr>
                                        <p:cTn id="28" dur="500" fill="hold"/>
                                        <p:tgtEl>
                                          <p:spTgt spid="4">
                                            <p:graphicEl>
                                              <a:dgm id="{BDCC0456-6034-485E-B8DA-4DC206B3E039}"/>
                                            </p:graphicEl>
                                          </p:spTgt>
                                        </p:tgtEl>
                                        <p:attrNameLst>
                                          <p:attrName>ppt_x</p:attrName>
                                        </p:attrNameLst>
                                      </p:cBhvr>
                                      <p:tavLst>
                                        <p:tav tm="0">
                                          <p:val>
                                            <p:strVal val="#ppt_x-.2"/>
                                          </p:val>
                                        </p:tav>
                                        <p:tav tm="100000">
                                          <p:val>
                                            <p:strVal val="#ppt_x"/>
                                          </p:val>
                                        </p:tav>
                                      </p:tavLst>
                                    </p:anim>
                                    <p:anim calcmode="lin" valueType="num">
                                      <p:cBhvr>
                                        <p:cTn id="29" dur="500" fill="hold"/>
                                        <p:tgtEl>
                                          <p:spTgt spid="4">
                                            <p:graphicEl>
                                              <a:dgm id="{BDCC0456-6034-485E-B8DA-4DC206B3E039}"/>
                                            </p:graphic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4">
                                            <p:graphicEl>
                                              <a:dgm id="{BDCC0456-6034-485E-B8DA-4DC206B3E03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4">
                                            <p:graphicEl>
                                              <a:dgm id="{762E8953-8565-4C98-895F-DA4FCE740FF0}"/>
                                            </p:graphicEl>
                                          </p:spTgt>
                                        </p:tgtEl>
                                        <p:attrNameLst>
                                          <p:attrName>style.visibility</p:attrName>
                                        </p:attrNameLst>
                                      </p:cBhvr>
                                      <p:to>
                                        <p:strVal val="visible"/>
                                      </p:to>
                                    </p:set>
                                    <p:anim calcmode="lin" valueType="num">
                                      <p:cBhvr>
                                        <p:cTn id="35" dur="500" fill="hold"/>
                                        <p:tgtEl>
                                          <p:spTgt spid="4">
                                            <p:graphicEl>
                                              <a:dgm id="{762E8953-8565-4C98-895F-DA4FCE740FF0}"/>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762E8953-8565-4C98-895F-DA4FCE740FF0}"/>
                                            </p:graphicEl>
                                          </p:spTgt>
                                        </p:tgtEl>
                                        <p:attrNameLst>
                                          <p:attrName>ppt_h</p:attrName>
                                        </p:attrNameLst>
                                      </p:cBhvr>
                                      <p:tavLst>
                                        <p:tav tm="0">
                                          <p:val>
                                            <p:fltVal val="0"/>
                                          </p:val>
                                        </p:tav>
                                        <p:tav tm="100000">
                                          <p:val>
                                            <p:strVal val="#ppt_h"/>
                                          </p:val>
                                        </p:tav>
                                      </p:tavLst>
                                    </p:anim>
                                    <p:anim calcmode="lin" valueType="num">
                                      <p:cBhvr>
                                        <p:cTn id="37" dur="500" fill="hold"/>
                                        <p:tgtEl>
                                          <p:spTgt spid="4">
                                            <p:graphicEl>
                                              <a:dgm id="{762E8953-8565-4C98-895F-DA4FCE740FF0}"/>
                                            </p:graphicEl>
                                          </p:spTgt>
                                        </p:tgtEl>
                                        <p:attrNameLst>
                                          <p:attrName>style.rotation</p:attrName>
                                        </p:attrNameLst>
                                      </p:cBhvr>
                                      <p:tavLst>
                                        <p:tav tm="0">
                                          <p:val>
                                            <p:fltVal val="90"/>
                                          </p:val>
                                        </p:tav>
                                        <p:tav tm="100000">
                                          <p:val>
                                            <p:fltVal val="0"/>
                                          </p:val>
                                        </p:tav>
                                      </p:tavLst>
                                    </p:anim>
                                    <p:animEffect transition="in" filter="fade">
                                      <p:cBhvr>
                                        <p:cTn id="38" dur="500"/>
                                        <p:tgtEl>
                                          <p:spTgt spid="4">
                                            <p:graphicEl>
                                              <a:dgm id="{762E8953-8565-4C98-895F-DA4FCE740FF0}"/>
                                            </p:graphicEl>
                                          </p:spTgt>
                                        </p:tgtEl>
                                      </p:cBhvr>
                                    </p:animEffect>
                                  </p:childTnLst>
                                </p:cTn>
                              </p:par>
                            </p:childTnLst>
                          </p:cTn>
                        </p:par>
                        <p:par>
                          <p:cTn id="39" fill="hold">
                            <p:stCondLst>
                              <p:cond delay="500"/>
                            </p:stCondLst>
                            <p:childTnLst>
                              <p:par>
                                <p:cTn id="40" presetID="29" presetClass="entr" presetSubtype="0" fill="hold" grpId="0" nodeType="afterEffect">
                                  <p:stCondLst>
                                    <p:cond delay="0"/>
                                  </p:stCondLst>
                                  <p:childTnLst>
                                    <p:set>
                                      <p:cBhvr>
                                        <p:cTn id="41" dur="1" fill="hold">
                                          <p:stCondLst>
                                            <p:cond delay="0"/>
                                          </p:stCondLst>
                                        </p:cTn>
                                        <p:tgtEl>
                                          <p:spTgt spid="4">
                                            <p:graphicEl>
                                              <a:dgm id="{E3B9F291-94A3-427A-B809-7ABA8DDF752C}"/>
                                            </p:graphicEl>
                                          </p:spTgt>
                                        </p:tgtEl>
                                        <p:attrNameLst>
                                          <p:attrName>style.visibility</p:attrName>
                                        </p:attrNameLst>
                                      </p:cBhvr>
                                      <p:to>
                                        <p:strVal val="visible"/>
                                      </p:to>
                                    </p:set>
                                    <p:anim calcmode="lin" valueType="num">
                                      <p:cBhvr>
                                        <p:cTn id="42" dur="500" fill="hold"/>
                                        <p:tgtEl>
                                          <p:spTgt spid="4">
                                            <p:graphicEl>
                                              <a:dgm id="{E3B9F291-94A3-427A-B809-7ABA8DDF752C}"/>
                                            </p:graphicEl>
                                          </p:spTgt>
                                        </p:tgtEl>
                                        <p:attrNameLst>
                                          <p:attrName>ppt_x</p:attrName>
                                        </p:attrNameLst>
                                      </p:cBhvr>
                                      <p:tavLst>
                                        <p:tav tm="0">
                                          <p:val>
                                            <p:strVal val="#ppt_x-.2"/>
                                          </p:val>
                                        </p:tav>
                                        <p:tav tm="100000">
                                          <p:val>
                                            <p:strVal val="#ppt_x"/>
                                          </p:val>
                                        </p:tav>
                                      </p:tavLst>
                                    </p:anim>
                                    <p:anim calcmode="lin" valueType="num">
                                      <p:cBhvr>
                                        <p:cTn id="43" dur="500" fill="hold"/>
                                        <p:tgtEl>
                                          <p:spTgt spid="4">
                                            <p:graphicEl>
                                              <a:dgm id="{E3B9F291-94A3-427A-B809-7ABA8DDF752C}"/>
                                            </p:graphicEl>
                                          </p:spTgt>
                                        </p:tgtEl>
                                        <p:attrNameLst>
                                          <p:attrName>ppt_y</p:attrName>
                                        </p:attrNameLst>
                                      </p:cBhvr>
                                      <p:tavLst>
                                        <p:tav tm="0">
                                          <p:val>
                                            <p:strVal val="#ppt_y"/>
                                          </p:val>
                                        </p:tav>
                                        <p:tav tm="100000">
                                          <p:val>
                                            <p:strVal val="#ppt_y"/>
                                          </p:val>
                                        </p:tav>
                                      </p:tavLst>
                                    </p:anim>
                                    <p:animEffect transition="in" filter="wipe(right)" prLst="gradientSize: 0.1">
                                      <p:cBhvr>
                                        <p:cTn id="44" dur="500"/>
                                        <p:tgtEl>
                                          <p:spTgt spid="4">
                                            <p:graphicEl>
                                              <a:dgm id="{E3B9F291-94A3-427A-B809-7ABA8DDF752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4">
                                            <p:graphicEl>
                                              <a:dgm id="{E9D72F99-B28D-48BF-A607-D31CF6F8FC70}"/>
                                            </p:graphicEl>
                                          </p:spTgt>
                                        </p:tgtEl>
                                        <p:attrNameLst>
                                          <p:attrName>style.visibility</p:attrName>
                                        </p:attrNameLst>
                                      </p:cBhvr>
                                      <p:to>
                                        <p:strVal val="visible"/>
                                      </p:to>
                                    </p:set>
                                    <p:anim calcmode="lin" valueType="num">
                                      <p:cBhvr>
                                        <p:cTn id="49" dur="500" fill="hold"/>
                                        <p:tgtEl>
                                          <p:spTgt spid="4">
                                            <p:graphicEl>
                                              <a:dgm id="{E9D72F99-B28D-48BF-A607-D31CF6F8FC70}"/>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E9D72F99-B28D-48BF-A607-D31CF6F8FC70}"/>
                                            </p:graphicEl>
                                          </p:spTgt>
                                        </p:tgtEl>
                                        <p:attrNameLst>
                                          <p:attrName>ppt_h</p:attrName>
                                        </p:attrNameLst>
                                      </p:cBhvr>
                                      <p:tavLst>
                                        <p:tav tm="0">
                                          <p:val>
                                            <p:fltVal val="0"/>
                                          </p:val>
                                        </p:tav>
                                        <p:tav tm="100000">
                                          <p:val>
                                            <p:strVal val="#ppt_h"/>
                                          </p:val>
                                        </p:tav>
                                      </p:tavLst>
                                    </p:anim>
                                    <p:anim calcmode="lin" valueType="num">
                                      <p:cBhvr>
                                        <p:cTn id="51" dur="500" fill="hold"/>
                                        <p:tgtEl>
                                          <p:spTgt spid="4">
                                            <p:graphicEl>
                                              <a:dgm id="{E9D72F99-B28D-48BF-A607-D31CF6F8FC70}"/>
                                            </p:graphicEl>
                                          </p:spTgt>
                                        </p:tgtEl>
                                        <p:attrNameLst>
                                          <p:attrName>style.rotation</p:attrName>
                                        </p:attrNameLst>
                                      </p:cBhvr>
                                      <p:tavLst>
                                        <p:tav tm="0">
                                          <p:val>
                                            <p:fltVal val="90"/>
                                          </p:val>
                                        </p:tav>
                                        <p:tav tm="100000">
                                          <p:val>
                                            <p:fltVal val="0"/>
                                          </p:val>
                                        </p:tav>
                                      </p:tavLst>
                                    </p:anim>
                                    <p:animEffect transition="in" filter="fade">
                                      <p:cBhvr>
                                        <p:cTn id="52" dur="500"/>
                                        <p:tgtEl>
                                          <p:spTgt spid="4">
                                            <p:graphicEl>
                                              <a:dgm id="{E9D72F99-B28D-48BF-A607-D31CF6F8FC70}"/>
                                            </p:graphicEl>
                                          </p:spTgt>
                                        </p:tgtEl>
                                      </p:cBhvr>
                                    </p:animEffect>
                                  </p:childTnLst>
                                </p:cTn>
                              </p:par>
                            </p:childTnLst>
                          </p:cTn>
                        </p:par>
                        <p:par>
                          <p:cTn id="53" fill="hold">
                            <p:stCondLst>
                              <p:cond delay="500"/>
                            </p:stCondLst>
                            <p:childTnLst>
                              <p:par>
                                <p:cTn id="54" presetID="29" presetClass="entr" presetSubtype="0" fill="hold" grpId="0" nodeType="afterEffect">
                                  <p:stCondLst>
                                    <p:cond delay="0"/>
                                  </p:stCondLst>
                                  <p:childTnLst>
                                    <p:set>
                                      <p:cBhvr>
                                        <p:cTn id="55" dur="1" fill="hold">
                                          <p:stCondLst>
                                            <p:cond delay="0"/>
                                          </p:stCondLst>
                                        </p:cTn>
                                        <p:tgtEl>
                                          <p:spTgt spid="4">
                                            <p:graphicEl>
                                              <a:dgm id="{F7996E4F-114B-4E1F-BFB4-9DFD3DC38A79}"/>
                                            </p:graphicEl>
                                          </p:spTgt>
                                        </p:tgtEl>
                                        <p:attrNameLst>
                                          <p:attrName>style.visibility</p:attrName>
                                        </p:attrNameLst>
                                      </p:cBhvr>
                                      <p:to>
                                        <p:strVal val="visible"/>
                                      </p:to>
                                    </p:set>
                                    <p:anim calcmode="lin" valueType="num">
                                      <p:cBhvr>
                                        <p:cTn id="56" dur="500" fill="hold"/>
                                        <p:tgtEl>
                                          <p:spTgt spid="4">
                                            <p:graphicEl>
                                              <a:dgm id="{F7996E4F-114B-4E1F-BFB4-9DFD3DC38A79}"/>
                                            </p:graphicEl>
                                          </p:spTgt>
                                        </p:tgtEl>
                                        <p:attrNameLst>
                                          <p:attrName>ppt_x</p:attrName>
                                        </p:attrNameLst>
                                      </p:cBhvr>
                                      <p:tavLst>
                                        <p:tav tm="0">
                                          <p:val>
                                            <p:strVal val="#ppt_x-.2"/>
                                          </p:val>
                                        </p:tav>
                                        <p:tav tm="100000">
                                          <p:val>
                                            <p:strVal val="#ppt_x"/>
                                          </p:val>
                                        </p:tav>
                                      </p:tavLst>
                                    </p:anim>
                                    <p:anim calcmode="lin" valueType="num">
                                      <p:cBhvr>
                                        <p:cTn id="57" dur="500" fill="hold"/>
                                        <p:tgtEl>
                                          <p:spTgt spid="4">
                                            <p:graphicEl>
                                              <a:dgm id="{F7996E4F-114B-4E1F-BFB4-9DFD3DC38A79}"/>
                                            </p:graphicEl>
                                          </p:spTgt>
                                        </p:tgtEl>
                                        <p:attrNameLst>
                                          <p:attrName>ppt_y</p:attrName>
                                        </p:attrNameLst>
                                      </p:cBhvr>
                                      <p:tavLst>
                                        <p:tav tm="0">
                                          <p:val>
                                            <p:strVal val="#ppt_y"/>
                                          </p:val>
                                        </p:tav>
                                        <p:tav tm="100000">
                                          <p:val>
                                            <p:strVal val="#ppt_y"/>
                                          </p:val>
                                        </p:tav>
                                      </p:tavLst>
                                    </p:anim>
                                    <p:animEffect transition="in" filter="wipe(right)" prLst="gradientSize: 0.1">
                                      <p:cBhvr>
                                        <p:cTn id="58" dur="500"/>
                                        <p:tgtEl>
                                          <p:spTgt spid="4">
                                            <p:graphicEl>
                                              <a:dgm id="{F7996E4F-114B-4E1F-BFB4-9DFD3DC38A7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4">
                                            <p:graphicEl>
                                              <a:dgm id="{4AC7349A-7751-40EA-9290-D719198EEB73}"/>
                                            </p:graphicEl>
                                          </p:spTgt>
                                        </p:tgtEl>
                                        <p:attrNameLst>
                                          <p:attrName>style.visibility</p:attrName>
                                        </p:attrNameLst>
                                      </p:cBhvr>
                                      <p:to>
                                        <p:strVal val="visible"/>
                                      </p:to>
                                    </p:set>
                                    <p:anim calcmode="lin" valueType="num">
                                      <p:cBhvr>
                                        <p:cTn id="63" dur="500" fill="hold"/>
                                        <p:tgtEl>
                                          <p:spTgt spid="4">
                                            <p:graphicEl>
                                              <a:dgm id="{4AC7349A-7751-40EA-9290-D719198EEB73}"/>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4AC7349A-7751-40EA-9290-D719198EEB73}"/>
                                            </p:graphicEl>
                                          </p:spTgt>
                                        </p:tgtEl>
                                        <p:attrNameLst>
                                          <p:attrName>ppt_h</p:attrName>
                                        </p:attrNameLst>
                                      </p:cBhvr>
                                      <p:tavLst>
                                        <p:tav tm="0">
                                          <p:val>
                                            <p:fltVal val="0"/>
                                          </p:val>
                                        </p:tav>
                                        <p:tav tm="100000">
                                          <p:val>
                                            <p:strVal val="#ppt_h"/>
                                          </p:val>
                                        </p:tav>
                                      </p:tavLst>
                                    </p:anim>
                                    <p:anim calcmode="lin" valueType="num">
                                      <p:cBhvr>
                                        <p:cTn id="65" dur="500" fill="hold"/>
                                        <p:tgtEl>
                                          <p:spTgt spid="4">
                                            <p:graphicEl>
                                              <a:dgm id="{4AC7349A-7751-40EA-9290-D719198EEB73}"/>
                                            </p:graphicEl>
                                          </p:spTgt>
                                        </p:tgtEl>
                                        <p:attrNameLst>
                                          <p:attrName>style.rotation</p:attrName>
                                        </p:attrNameLst>
                                      </p:cBhvr>
                                      <p:tavLst>
                                        <p:tav tm="0">
                                          <p:val>
                                            <p:fltVal val="90"/>
                                          </p:val>
                                        </p:tav>
                                        <p:tav tm="100000">
                                          <p:val>
                                            <p:fltVal val="0"/>
                                          </p:val>
                                        </p:tav>
                                      </p:tavLst>
                                    </p:anim>
                                    <p:animEffect transition="in" filter="fade">
                                      <p:cBhvr>
                                        <p:cTn id="66" dur="500"/>
                                        <p:tgtEl>
                                          <p:spTgt spid="4">
                                            <p:graphicEl>
                                              <a:dgm id="{4AC7349A-7751-40EA-9290-D719198EEB73}"/>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4">
                                            <p:graphicEl>
                                              <a:dgm id="{8BE9EE48-C4FC-4FA7-92FB-65422082DBC7}"/>
                                            </p:graphicEl>
                                          </p:spTgt>
                                        </p:tgtEl>
                                        <p:attrNameLst>
                                          <p:attrName>style.visibility</p:attrName>
                                        </p:attrNameLst>
                                      </p:cBhvr>
                                      <p:to>
                                        <p:strVal val="visible"/>
                                      </p:to>
                                    </p:set>
                                    <p:animEffect transition="in" filter="wipe(left)">
                                      <p:cBhvr>
                                        <p:cTn id="70" dur="500"/>
                                        <p:tgtEl>
                                          <p:spTgt spid="4">
                                            <p:graphicEl>
                                              <a:dgm id="{8BE9EE48-C4FC-4FA7-92FB-65422082DB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1A8823-F952-40EF-B9AE-EA0904EFDD9B}"/>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6871"/>
                    </a14:imgEffect>
                    <a14:imgEffect>
                      <a14:saturation sat="148000"/>
                    </a14:imgEffect>
                  </a14:imgLayer>
                </a14:imgProps>
              </a:ext>
            </a:extLst>
          </a:blip>
          <a:stretch>
            <a:fillRect/>
          </a:stretch>
        </p:blipFill>
        <p:spPr>
          <a:xfrm>
            <a:off x="3926887" y="846852"/>
            <a:ext cx="4455114" cy="5934948"/>
          </a:xfrm>
          <a:prstGeom prst="rect">
            <a:avLst/>
          </a:prstGeom>
        </p:spPr>
      </p:pic>
      <p:sp>
        <p:nvSpPr>
          <p:cNvPr id="2" name="Rectangle 1"/>
          <p:cNvSpPr/>
          <p:nvPr/>
        </p:nvSpPr>
        <p:spPr>
          <a:xfrm>
            <a:off x="228600" y="1447800"/>
            <a:ext cx="3581400" cy="5016758"/>
          </a:xfrm>
          <a:prstGeom prst="rect">
            <a:avLst/>
          </a:prstGeom>
        </p:spPr>
        <p:txBody>
          <a:bodyPr wrap="square">
            <a:spAutoFit/>
          </a:bodyPr>
          <a:lstStyle/>
          <a:p>
            <a:pPr marL="285750" indent="-285750">
              <a:buFont typeface="Wingdings" panose="05000000000000000000" pitchFamily="2" charset="2"/>
              <a:buChar char="ü"/>
            </a:pPr>
            <a:r>
              <a:rPr lang="en-US" altLang="en-US" sz="2000" dirty="0">
                <a:solidFill>
                  <a:schemeClr val="tx2"/>
                </a:solidFill>
              </a:rPr>
              <a:t>An Annual Budget is </a:t>
            </a:r>
            <a:r>
              <a:rPr lang="en-US" altLang="en-US" sz="2000" b="1" u="sng" dirty="0">
                <a:solidFill>
                  <a:schemeClr val="tx2"/>
                </a:solidFill>
              </a:rPr>
              <a:t>mandated and prepared </a:t>
            </a:r>
            <a:r>
              <a:rPr lang="en-US" altLang="en-US" sz="2000" dirty="0">
                <a:solidFill>
                  <a:schemeClr val="tx2"/>
                </a:solidFill>
              </a:rPr>
              <a:t>pursuant to Title 7, Chapter 6, Part 40 MCA.</a:t>
            </a:r>
          </a:p>
          <a:p>
            <a:endParaRPr lang="en-US" altLang="en-US" sz="2000" dirty="0">
              <a:solidFill>
                <a:schemeClr val="tx2"/>
              </a:solidFill>
            </a:endParaRPr>
          </a:p>
          <a:p>
            <a:endParaRPr lang="en-US" altLang="en-US" sz="2000" dirty="0">
              <a:solidFill>
                <a:schemeClr val="tx2"/>
              </a:solidFill>
            </a:endParaRPr>
          </a:p>
          <a:p>
            <a:pPr marL="285750" indent="-285750">
              <a:buFont typeface="Wingdings" panose="05000000000000000000" pitchFamily="2" charset="2"/>
              <a:buChar char="ü"/>
            </a:pPr>
            <a:r>
              <a:rPr lang="en-US" altLang="en-US" sz="2000" dirty="0">
                <a:solidFill>
                  <a:schemeClr val="tx2"/>
                </a:solidFill>
              </a:rPr>
              <a:t>A budget is the approved plan to finance the governments objectives and goals within a specific time period, one year. </a:t>
            </a:r>
          </a:p>
          <a:p>
            <a:endParaRPr lang="en-US" altLang="en-US" sz="2000" dirty="0">
              <a:solidFill>
                <a:schemeClr val="tx2"/>
              </a:solidFill>
            </a:endParaRPr>
          </a:p>
          <a:p>
            <a:endParaRPr lang="en-US" altLang="en-US" sz="2000" dirty="0">
              <a:solidFill>
                <a:schemeClr val="tx2"/>
              </a:solidFill>
            </a:endParaRPr>
          </a:p>
          <a:p>
            <a:pPr marL="285750" indent="-285750">
              <a:buFont typeface="Wingdings" panose="05000000000000000000" pitchFamily="2" charset="2"/>
              <a:buChar char="ü"/>
            </a:pPr>
            <a:r>
              <a:rPr lang="en-US" altLang="en-US" sz="2000" dirty="0">
                <a:solidFill>
                  <a:schemeClr val="tx2"/>
                </a:solidFill>
              </a:rPr>
              <a:t>The budget is prepared and presented by fund to the governing body for adoption by resolution.</a:t>
            </a:r>
          </a:p>
        </p:txBody>
      </p:sp>
      <p:sp>
        <p:nvSpPr>
          <p:cNvPr id="4" name="TextBox 3"/>
          <p:cNvSpPr txBox="1"/>
          <p:nvPr/>
        </p:nvSpPr>
        <p:spPr>
          <a:xfrm>
            <a:off x="457200" y="152400"/>
            <a:ext cx="7239000" cy="523220"/>
          </a:xfrm>
          <a:prstGeom prst="rect">
            <a:avLst/>
          </a:prstGeom>
          <a:noFill/>
        </p:spPr>
        <p:txBody>
          <a:bodyPr wrap="square" rtlCol="0">
            <a:spAutoFit/>
          </a:bodyPr>
          <a:lstStyle/>
          <a:p>
            <a:pPr algn="ctr"/>
            <a:r>
              <a:rPr lang="en-US" altLang="en-US" sz="2800" dirty="0">
                <a:solidFill>
                  <a:schemeClr val="tx2"/>
                </a:solidFill>
                <a:latin typeface="+mj-lt"/>
              </a:rPr>
              <a:t>What is a budget and why is it needed?</a:t>
            </a:r>
            <a:endParaRPr lang="en-US" sz="2800" dirty="0">
              <a:solidFill>
                <a:schemeClr val="tx2"/>
              </a:solidFill>
              <a:latin typeface="+mj-lt"/>
            </a:endParaRPr>
          </a:p>
        </p:txBody>
      </p:sp>
    </p:spTree>
    <p:extLst>
      <p:ext uri="{BB962C8B-B14F-4D97-AF65-F5344CB8AC3E}">
        <p14:creationId xmlns:p14="http://schemas.microsoft.com/office/powerpoint/2010/main" val="334521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19400" y="1553796"/>
            <a:ext cx="3048000" cy="2677656"/>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38" h="1982255">
                <a:moveTo>
                  <a:pt x="29184" y="0"/>
                </a:moveTo>
                <a:lnTo>
                  <a:pt x="2898971" y="2834"/>
                </a:lnTo>
                <a:lnTo>
                  <a:pt x="2996238" y="1950104"/>
                </a:lnTo>
                <a:lnTo>
                  <a:pt x="0" y="1982255"/>
                </a:lnTo>
                <a:cubicBezTo>
                  <a:pt x="3243" y="1205319"/>
                  <a:pt x="25941" y="776936"/>
                  <a:pt x="29184" y="0"/>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endParaRPr lang="en-US" sz="1200" dirty="0">
              <a:solidFill>
                <a:schemeClr val="bg1"/>
              </a:solidFill>
              <a:latin typeface="Maiandra GD" panose="020E0502030308020204" pitchFamily="34" charset="0"/>
            </a:endParaRPr>
          </a:p>
          <a:p>
            <a:pPr algn="ctr"/>
            <a:r>
              <a:rPr lang="en-US" sz="3600" b="1" dirty="0">
                <a:blipFill dpi="0" rotWithShape="1">
                  <a:blip r:embed="rId3">
                    <a:extLst/>
                  </a:blip>
                  <a:srcRect/>
                  <a:tile tx="215900" ty="120650" sx="100000" sy="100000" flip="none" algn="tl"/>
                </a:blipFill>
                <a:latin typeface="MS Reference Sans Serif" panose="020B0604030504040204" pitchFamily="34" charset="0"/>
                <a:cs typeface="Microsoft Sans Serif" panose="020B0604020202020204" pitchFamily="34" charset="0"/>
              </a:rPr>
              <a:t>Mill</a:t>
            </a:r>
          </a:p>
          <a:p>
            <a:pPr algn="ctr"/>
            <a:r>
              <a:rPr lang="en-US" sz="3600" b="1" dirty="0">
                <a:blipFill dpi="0" rotWithShape="1">
                  <a:blip r:embed="rId3">
                    <a:extLst/>
                  </a:blip>
                  <a:srcRect/>
                  <a:tile tx="215900" ty="120650" sx="100000" sy="100000" flip="none" algn="tl"/>
                </a:blipFill>
                <a:latin typeface="MS Reference Sans Serif" panose="020B0604030504040204" pitchFamily="34" charset="0"/>
                <a:cs typeface="Microsoft Sans Serif" panose="020B0604020202020204" pitchFamily="34" charset="0"/>
              </a:rPr>
              <a:t> Levies</a:t>
            </a:r>
          </a:p>
          <a:p>
            <a:pPr algn="ctr"/>
            <a:endParaRPr lang="en-US" sz="3600" b="1" dirty="0">
              <a:blipFill dpi="0" rotWithShape="1">
                <a:blip r:embed="rId3">
                  <a:extLst/>
                </a:blip>
                <a:srcRect/>
                <a:tile tx="215900" ty="120650" sx="100000" sy="100000" flip="none" algn="tl"/>
              </a:blipFill>
              <a:latin typeface="MS Reference Sans Serif" panose="020B0604030504040204" pitchFamily="34" charset="0"/>
              <a:cs typeface="Microsoft Sans Serif" panose="020B0604020202020204" pitchFamily="34" charset="0"/>
            </a:endParaRPr>
          </a:p>
          <a:p>
            <a:pPr algn="ctr"/>
            <a:endParaRPr lang="en-US" sz="36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34390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BCDE-E8D9-40FB-95E6-9BF80F7AAE56}"/>
              </a:ext>
            </a:extLst>
          </p:cNvPr>
          <p:cNvSpPr>
            <a:spLocks noGrp="1"/>
          </p:cNvSpPr>
          <p:nvPr>
            <p:ph type="title"/>
          </p:nvPr>
        </p:nvSpPr>
        <p:spPr>
          <a:xfrm>
            <a:off x="304800" y="274638"/>
            <a:ext cx="7772400" cy="639762"/>
          </a:xfrm>
        </p:spPr>
        <p:txBody>
          <a:bodyPr/>
          <a:lstStyle/>
          <a:p>
            <a:r>
              <a:rPr lang="en-US" dirty="0"/>
              <a:t>What is a mill?</a:t>
            </a:r>
          </a:p>
        </p:txBody>
      </p:sp>
      <p:sp>
        <p:nvSpPr>
          <p:cNvPr id="3" name="Content Placeholder 2">
            <a:extLst>
              <a:ext uri="{FF2B5EF4-FFF2-40B4-BE49-F238E27FC236}">
                <a16:creationId xmlns:a16="http://schemas.microsoft.com/office/drawing/2014/main" id="{E5591810-63CE-485F-953B-46C3C1B32E83}"/>
              </a:ext>
            </a:extLst>
          </p:cNvPr>
          <p:cNvSpPr>
            <a:spLocks noGrp="1"/>
          </p:cNvSpPr>
          <p:nvPr>
            <p:ph sz="half" idx="1"/>
          </p:nvPr>
        </p:nvSpPr>
        <p:spPr>
          <a:xfrm>
            <a:off x="152400" y="1536192"/>
            <a:ext cx="3962400" cy="5017008"/>
          </a:xfrm>
        </p:spPr>
        <p:txBody>
          <a:bodyPr>
            <a:normAutofit/>
          </a:bodyPr>
          <a:lstStyle/>
          <a:p>
            <a:r>
              <a:rPr lang="en-US" u="sng" dirty="0"/>
              <a:t>Mills are the units</a:t>
            </a:r>
            <a:r>
              <a:rPr lang="en-US" dirty="0"/>
              <a:t> used to calculate ad valorem property taxes</a:t>
            </a:r>
          </a:p>
          <a:p>
            <a:endParaRPr lang="en-US" dirty="0"/>
          </a:p>
          <a:p>
            <a:r>
              <a:rPr lang="en-US" dirty="0"/>
              <a:t>The mills are multiplied by the certified taxable valuation to generate tax revenue</a:t>
            </a:r>
          </a:p>
          <a:p>
            <a:endParaRPr lang="en-US" dirty="0"/>
          </a:p>
          <a:p>
            <a:endParaRPr lang="en-US" dirty="0"/>
          </a:p>
        </p:txBody>
      </p:sp>
      <p:sp>
        <p:nvSpPr>
          <p:cNvPr id="4" name="Content Placeholder 3">
            <a:extLst>
              <a:ext uri="{FF2B5EF4-FFF2-40B4-BE49-F238E27FC236}">
                <a16:creationId xmlns:a16="http://schemas.microsoft.com/office/drawing/2014/main" id="{A066564A-FC4E-4302-9EAB-0E1DFD86395B}"/>
              </a:ext>
            </a:extLst>
          </p:cNvPr>
          <p:cNvSpPr>
            <a:spLocks noGrp="1"/>
          </p:cNvSpPr>
          <p:nvPr>
            <p:ph sz="half" idx="2"/>
          </p:nvPr>
        </p:nvSpPr>
        <p:spPr>
          <a:xfrm>
            <a:off x="4419600" y="2743200"/>
            <a:ext cx="3657600" cy="381000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8100" cmpd="dbl">
            <a:solidFill>
              <a:schemeClr val="tx2"/>
            </a:solidFill>
          </a:ln>
        </p:spPr>
        <p:txBody>
          <a:bodyPr/>
          <a:lstStyle/>
          <a:p>
            <a:pPr>
              <a:buClr>
                <a:schemeClr val="tx2"/>
              </a:buClr>
            </a:pPr>
            <a:r>
              <a:rPr lang="en-US" dirty="0"/>
              <a:t>The term “mill” comes from a Latin word meaning “thousandth”</a:t>
            </a:r>
          </a:p>
          <a:p>
            <a:endParaRPr lang="en-US" dirty="0"/>
          </a:p>
          <a:p>
            <a:pPr>
              <a:buClr>
                <a:schemeClr val="tx2"/>
              </a:buClr>
            </a:pPr>
            <a:r>
              <a:rPr lang="en-US" dirty="0"/>
              <a:t>“Ad Valorem” means based on value</a:t>
            </a:r>
          </a:p>
        </p:txBody>
      </p:sp>
      <p:pic>
        <p:nvPicPr>
          <p:cNvPr id="7" name="Picture 6">
            <a:extLst>
              <a:ext uri="{FF2B5EF4-FFF2-40B4-BE49-F238E27FC236}">
                <a16:creationId xmlns:a16="http://schemas.microsoft.com/office/drawing/2014/main" id="{401340ED-AD67-489A-8F9E-91BBD535EAF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0384"/>
                    </a14:imgEffect>
                    <a14:imgEffect>
                      <a14:saturation sat="31000"/>
                    </a14:imgEffect>
                  </a14:imgLayer>
                </a14:imgProps>
              </a:ext>
            </a:extLst>
          </a:blip>
          <a:stretch>
            <a:fillRect/>
          </a:stretch>
        </p:blipFill>
        <p:spPr>
          <a:xfrm>
            <a:off x="4191000" y="274638"/>
            <a:ext cx="4114800" cy="2362200"/>
          </a:xfrm>
          <a:prstGeom prst="rect">
            <a:avLst/>
          </a:prstGeom>
          <a:effectLst>
            <a:softEdge rad="0"/>
          </a:effectLst>
        </p:spPr>
      </p:pic>
      <p:pic>
        <p:nvPicPr>
          <p:cNvPr id="10" name="Picture 9">
            <a:extLst>
              <a:ext uri="{FF2B5EF4-FFF2-40B4-BE49-F238E27FC236}">
                <a16:creationId xmlns:a16="http://schemas.microsoft.com/office/drawing/2014/main" id="{36037163-A652-4800-A5AE-32F02B758C9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9278"/>
                    </a14:imgEffect>
                    <a14:imgEffect>
                      <a14:saturation sat="26000"/>
                    </a14:imgEffect>
                  </a14:imgLayer>
                </a14:imgProps>
              </a:ext>
            </a:extLst>
          </a:blip>
          <a:stretch>
            <a:fillRect/>
          </a:stretch>
        </p:blipFill>
        <p:spPr>
          <a:xfrm>
            <a:off x="533400" y="5486400"/>
            <a:ext cx="2209800" cy="1200150"/>
          </a:xfrm>
          <a:prstGeom prst="rect">
            <a:avLst/>
          </a:prstGeom>
          <a:effectLst>
            <a:softEdge rad="0"/>
          </a:effectLst>
        </p:spPr>
      </p:pic>
    </p:spTree>
    <p:extLst>
      <p:ext uri="{BB962C8B-B14F-4D97-AF65-F5344CB8AC3E}">
        <p14:creationId xmlns:p14="http://schemas.microsoft.com/office/powerpoint/2010/main" val="2937965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112304887"/>
              </p:ext>
            </p:extLst>
          </p:nvPr>
        </p:nvGraphicFramePr>
        <p:xfrm>
          <a:off x="381000" y="90787"/>
          <a:ext cx="7848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09800" y="457200"/>
            <a:ext cx="5257800" cy="646331"/>
          </a:xfrm>
          <a:prstGeom prst="rect">
            <a:avLst/>
          </a:prstGeom>
          <a:noFill/>
        </p:spPr>
        <p:txBody>
          <a:bodyPr wrap="square" rtlCol="0">
            <a:spAutoFit/>
          </a:bodyPr>
          <a:lstStyle/>
          <a:p>
            <a:pPr algn="ctr"/>
            <a:r>
              <a:rPr lang="en-US" altLang="en-US" sz="3600" b="1" dirty="0">
                <a:solidFill>
                  <a:schemeClr val="tx2"/>
                </a:solidFill>
              </a:rPr>
              <a:t>TYPES OF MILL LEVIES</a:t>
            </a:r>
            <a:endParaRPr lang="en-US" sz="3600" dirty="0">
              <a:solidFill>
                <a:schemeClr val="tx2"/>
              </a:solidFill>
            </a:endParaRPr>
          </a:p>
        </p:txBody>
      </p:sp>
      <p:sp>
        <p:nvSpPr>
          <p:cNvPr id="3" name="TextBox 2"/>
          <p:cNvSpPr txBox="1"/>
          <p:nvPr/>
        </p:nvSpPr>
        <p:spPr>
          <a:xfrm>
            <a:off x="637160" y="1699091"/>
            <a:ext cx="2286000" cy="4524315"/>
          </a:xfrm>
          <a:prstGeom prst="rect">
            <a:avLst/>
          </a:prstGeom>
          <a:noFill/>
        </p:spPr>
        <p:txBody>
          <a:bodyPr wrap="square" rtlCol="0">
            <a:spAutoFit/>
          </a:bodyPr>
          <a:lstStyle/>
          <a:p>
            <a:pPr algn="ctr"/>
            <a:r>
              <a:rPr lang="en-US" altLang="en-US" sz="2000" b="1" u="sng" dirty="0">
                <a:solidFill>
                  <a:schemeClr val="tx2"/>
                </a:solidFill>
              </a:rPr>
              <a:t>Non-Voted</a:t>
            </a:r>
            <a:endParaRPr lang="en-US" altLang="en-US" sz="2000" dirty="0">
              <a:solidFill>
                <a:schemeClr val="tx2"/>
              </a:solidFill>
            </a:endParaRPr>
          </a:p>
          <a:p>
            <a:pPr algn="ctr"/>
            <a:endParaRPr lang="en-US" altLang="en-US" sz="400" b="1" u="sng" dirty="0">
              <a:solidFill>
                <a:schemeClr val="tx2"/>
              </a:solidFill>
            </a:endParaRPr>
          </a:p>
          <a:p>
            <a:pPr algn="ctr"/>
            <a:r>
              <a:rPr lang="en-US" altLang="en-US" sz="1500" b="1" dirty="0">
                <a:solidFill>
                  <a:schemeClr val="tx2"/>
                </a:solidFill>
              </a:rPr>
              <a:t>15-10-420, MCA</a:t>
            </a:r>
          </a:p>
          <a:p>
            <a:pPr algn="ctr"/>
            <a:endParaRPr lang="en-US" altLang="en-US" sz="600" dirty="0">
              <a:solidFill>
                <a:schemeClr val="tx2"/>
              </a:solidFill>
            </a:endParaRPr>
          </a:p>
          <a:p>
            <a:pPr algn="ctr"/>
            <a:r>
              <a:rPr lang="en-US" altLang="en-US" sz="1600" dirty="0">
                <a:solidFill>
                  <a:schemeClr val="tx2"/>
                </a:solidFill>
              </a:rPr>
              <a:t>Mills authorized to be levied without a vote</a:t>
            </a:r>
          </a:p>
          <a:p>
            <a:pPr algn="ctr"/>
            <a:endParaRPr lang="en-US" altLang="en-US" sz="800" dirty="0">
              <a:solidFill>
                <a:schemeClr val="tx2"/>
              </a:solidFill>
            </a:endParaRPr>
          </a:p>
          <a:p>
            <a:pPr marL="285750" indent="-285750">
              <a:buFont typeface="Wingdings" panose="05000000000000000000" pitchFamily="2" charset="2"/>
              <a:buChar char="Ø"/>
            </a:pPr>
            <a:r>
              <a:rPr lang="en-US" altLang="en-US" sz="1600" dirty="0">
                <a:solidFill>
                  <a:schemeClr val="tx2"/>
                </a:solidFill>
              </a:rPr>
              <a:t>Unrestricted</a:t>
            </a:r>
          </a:p>
          <a:p>
            <a:endParaRPr lang="en-US" altLang="en-US" sz="1000" dirty="0">
              <a:solidFill>
                <a:schemeClr val="tx2"/>
              </a:solidFill>
            </a:endParaRPr>
          </a:p>
          <a:p>
            <a:pPr marL="285750" indent="-285750">
              <a:buFont typeface="Wingdings" panose="05000000000000000000" pitchFamily="2" charset="2"/>
              <a:buChar char="Ø"/>
            </a:pPr>
            <a:r>
              <a:rPr lang="en-US" altLang="en-US" sz="1600" dirty="0">
                <a:solidFill>
                  <a:schemeClr val="tx2"/>
                </a:solidFill>
              </a:rPr>
              <a:t>Determined annually by completing the </a:t>
            </a:r>
            <a:r>
              <a:rPr lang="en-US" altLang="en-US" sz="1550" b="1" i="1" dirty="0">
                <a:solidFill>
                  <a:schemeClr val="tx2"/>
                </a:solidFill>
              </a:rPr>
              <a:t>Determination of Tax Revenues and Mill Levy Limitation </a:t>
            </a:r>
            <a:r>
              <a:rPr lang="en-US" altLang="en-US" sz="1600" dirty="0">
                <a:solidFill>
                  <a:schemeClr val="tx2"/>
                </a:solidFill>
              </a:rPr>
              <a:t>form</a:t>
            </a:r>
          </a:p>
          <a:p>
            <a:endParaRPr lang="en-US" altLang="en-US" sz="1000" dirty="0">
              <a:solidFill>
                <a:schemeClr val="tx2"/>
              </a:solidFill>
            </a:endParaRPr>
          </a:p>
          <a:p>
            <a:pPr marL="285750" indent="-285750">
              <a:buFont typeface="Wingdings" panose="05000000000000000000" pitchFamily="2" charset="2"/>
              <a:buChar char="Ø"/>
            </a:pPr>
            <a:r>
              <a:rPr lang="en-US" altLang="en-US" sz="1600" dirty="0">
                <a:solidFill>
                  <a:schemeClr val="tx2"/>
                </a:solidFill>
              </a:rPr>
              <a:t>Funding source for statutes that say “Subject to 15-10-420…”</a:t>
            </a:r>
          </a:p>
          <a:p>
            <a:endParaRPr lang="en-US" dirty="0"/>
          </a:p>
        </p:txBody>
      </p:sp>
      <p:sp>
        <p:nvSpPr>
          <p:cNvPr id="5" name="TextBox 4"/>
          <p:cNvSpPr txBox="1"/>
          <p:nvPr/>
        </p:nvSpPr>
        <p:spPr>
          <a:xfrm>
            <a:off x="3104744" y="1676400"/>
            <a:ext cx="2534056" cy="5016758"/>
          </a:xfrm>
          <a:prstGeom prst="rect">
            <a:avLst/>
          </a:prstGeom>
          <a:noFill/>
        </p:spPr>
        <p:txBody>
          <a:bodyPr wrap="square" rtlCol="0">
            <a:spAutoFit/>
          </a:bodyPr>
          <a:lstStyle/>
          <a:p>
            <a:pPr algn="ctr"/>
            <a:r>
              <a:rPr lang="en-US" altLang="en-US" sz="2000" b="1" u="sng" dirty="0">
                <a:solidFill>
                  <a:schemeClr val="tx2"/>
                </a:solidFill>
              </a:rPr>
              <a:t>Voted</a:t>
            </a:r>
            <a:endParaRPr lang="en-US" altLang="en-US" sz="2000" dirty="0">
              <a:solidFill>
                <a:schemeClr val="tx2"/>
              </a:solidFill>
            </a:endParaRPr>
          </a:p>
          <a:p>
            <a:pPr algn="ctr"/>
            <a:endParaRPr lang="en-US" altLang="en-US" sz="400" b="1" u="sng" dirty="0">
              <a:solidFill>
                <a:schemeClr val="tx2"/>
              </a:solidFill>
            </a:endParaRPr>
          </a:p>
          <a:p>
            <a:pPr algn="ctr"/>
            <a:r>
              <a:rPr lang="en-US" altLang="en-US" sz="1500" b="1" dirty="0">
                <a:solidFill>
                  <a:schemeClr val="tx2"/>
                </a:solidFill>
              </a:rPr>
              <a:t>15-10-425, MCA</a:t>
            </a:r>
          </a:p>
          <a:p>
            <a:pPr algn="ctr"/>
            <a:endParaRPr lang="en-US" altLang="en-US" sz="200" b="1" dirty="0">
              <a:solidFill>
                <a:schemeClr val="tx2"/>
              </a:solidFill>
            </a:endParaRPr>
          </a:p>
          <a:p>
            <a:pPr algn="ctr"/>
            <a:r>
              <a:rPr lang="en-US" altLang="en-US" sz="1600" dirty="0">
                <a:solidFill>
                  <a:schemeClr val="tx2"/>
                </a:solidFill>
              </a:rPr>
              <a:t>Must adopt resolution to place question on ballot</a:t>
            </a:r>
            <a:endParaRPr lang="en-US" altLang="en-US" b="1" dirty="0">
              <a:solidFill>
                <a:schemeClr val="tx2"/>
              </a:solidFill>
            </a:endParaRPr>
          </a:p>
          <a:p>
            <a:pPr algn="ctr"/>
            <a:endParaRPr lang="en-US" altLang="en-US" sz="800" b="1" dirty="0">
              <a:solidFill>
                <a:schemeClr val="tx2"/>
              </a:solidFill>
            </a:endParaRPr>
          </a:p>
          <a:p>
            <a:pPr marL="285750" indent="-285750">
              <a:buFont typeface="Wingdings" panose="05000000000000000000" pitchFamily="2" charset="2"/>
              <a:buChar char="Ø"/>
            </a:pPr>
            <a:r>
              <a:rPr lang="en-US" altLang="en-US" sz="1600" dirty="0">
                <a:solidFill>
                  <a:schemeClr val="tx2"/>
                </a:solidFill>
              </a:rPr>
              <a:t>Restricted by purpose </a:t>
            </a:r>
          </a:p>
          <a:p>
            <a:endParaRPr lang="en-US" altLang="en-US" sz="1000" dirty="0">
              <a:solidFill>
                <a:schemeClr val="tx2"/>
              </a:solidFill>
            </a:endParaRPr>
          </a:p>
          <a:p>
            <a:pPr marL="285750" indent="-285750">
              <a:buFont typeface="Wingdings" panose="05000000000000000000" pitchFamily="2" charset="2"/>
              <a:buChar char="Ø"/>
            </a:pPr>
            <a:r>
              <a:rPr lang="en-US" altLang="en-US" sz="1600" b="1" dirty="0">
                <a:solidFill>
                  <a:schemeClr val="tx2"/>
                </a:solidFill>
              </a:rPr>
              <a:t>Resolution </a:t>
            </a:r>
            <a:r>
              <a:rPr lang="en-US" altLang="en-US" sz="1600" dirty="0">
                <a:solidFill>
                  <a:schemeClr val="tx2"/>
                </a:solidFill>
              </a:rPr>
              <a:t>must state;</a:t>
            </a:r>
          </a:p>
          <a:p>
            <a:r>
              <a:rPr lang="en-US" altLang="en-US" sz="1400" dirty="0">
                <a:solidFill>
                  <a:schemeClr val="tx2"/>
                </a:solidFill>
              </a:rPr>
              <a:t>      1) specific purpose</a:t>
            </a:r>
          </a:p>
          <a:p>
            <a:endParaRPr lang="en-US" altLang="en-US" sz="200" dirty="0">
              <a:solidFill>
                <a:schemeClr val="tx2"/>
              </a:solidFill>
            </a:endParaRPr>
          </a:p>
          <a:p>
            <a:r>
              <a:rPr lang="en-US" altLang="en-US" sz="1400" dirty="0">
                <a:solidFill>
                  <a:schemeClr val="tx2"/>
                </a:solidFill>
              </a:rPr>
              <a:t>      2) </a:t>
            </a:r>
            <a:r>
              <a:rPr lang="en-US" altLang="en-US" sz="1400" b="1" i="1" dirty="0">
                <a:solidFill>
                  <a:schemeClr val="tx2"/>
                </a:solidFill>
              </a:rPr>
              <a:t>EITHER</a:t>
            </a:r>
            <a:r>
              <a:rPr lang="en-US" altLang="en-US" sz="1400" dirty="0">
                <a:solidFill>
                  <a:schemeClr val="tx2"/>
                </a:solidFill>
              </a:rPr>
              <a:t> – specific</a:t>
            </a:r>
          </a:p>
          <a:p>
            <a:r>
              <a:rPr lang="en-US" altLang="en-US" sz="1400" dirty="0">
                <a:solidFill>
                  <a:schemeClr val="tx2"/>
                </a:solidFill>
              </a:rPr>
              <a:t>           revenue amount and</a:t>
            </a:r>
          </a:p>
          <a:p>
            <a:r>
              <a:rPr lang="en-US" altLang="en-US" sz="1400" dirty="0">
                <a:solidFill>
                  <a:schemeClr val="tx2"/>
                </a:solidFill>
              </a:rPr>
              <a:t>           approximate # of</a:t>
            </a:r>
          </a:p>
          <a:p>
            <a:r>
              <a:rPr lang="en-US" altLang="en-US" sz="1400" dirty="0">
                <a:solidFill>
                  <a:schemeClr val="tx2"/>
                </a:solidFill>
              </a:rPr>
              <a:t>           mills, </a:t>
            </a:r>
            <a:r>
              <a:rPr lang="en-US" altLang="en-US" sz="1400" b="1" i="1" dirty="0">
                <a:solidFill>
                  <a:schemeClr val="tx2"/>
                </a:solidFill>
              </a:rPr>
              <a:t>OR</a:t>
            </a:r>
            <a:r>
              <a:rPr lang="en-US" altLang="en-US" sz="1400" dirty="0">
                <a:solidFill>
                  <a:schemeClr val="tx2"/>
                </a:solidFill>
              </a:rPr>
              <a:t>, specific</a:t>
            </a:r>
          </a:p>
          <a:p>
            <a:r>
              <a:rPr lang="en-US" altLang="en-US" sz="1400" dirty="0">
                <a:solidFill>
                  <a:schemeClr val="tx2"/>
                </a:solidFill>
              </a:rPr>
              <a:t>           mills and approximate</a:t>
            </a:r>
          </a:p>
          <a:p>
            <a:r>
              <a:rPr lang="en-US" altLang="en-US" sz="1400" dirty="0">
                <a:solidFill>
                  <a:schemeClr val="tx2"/>
                </a:solidFill>
              </a:rPr>
              <a:t>           revenue amount</a:t>
            </a:r>
          </a:p>
          <a:p>
            <a:endParaRPr lang="en-US" altLang="en-US" sz="200" dirty="0">
              <a:solidFill>
                <a:schemeClr val="tx2"/>
              </a:solidFill>
            </a:endParaRPr>
          </a:p>
          <a:p>
            <a:r>
              <a:rPr lang="en-US" altLang="en-US" sz="1400" dirty="0">
                <a:solidFill>
                  <a:schemeClr val="tx2"/>
                </a:solidFill>
              </a:rPr>
              <a:t>     3)  Permanent (perpetual) or</a:t>
            </a:r>
          </a:p>
          <a:p>
            <a:r>
              <a:rPr lang="en-US" altLang="en-US" sz="1400" dirty="0">
                <a:solidFill>
                  <a:schemeClr val="tx2"/>
                </a:solidFill>
              </a:rPr>
              <a:t>           durational limit</a:t>
            </a:r>
          </a:p>
          <a:p>
            <a:endParaRPr lang="en-US" altLang="en-US" sz="200" dirty="0">
              <a:solidFill>
                <a:schemeClr val="tx2"/>
              </a:solidFill>
            </a:endParaRPr>
          </a:p>
          <a:p>
            <a:r>
              <a:rPr lang="en-US" altLang="en-US" sz="1400" dirty="0">
                <a:solidFill>
                  <a:schemeClr val="tx2"/>
                </a:solidFill>
              </a:rPr>
              <a:t>     4)  Impact on homes</a:t>
            </a:r>
          </a:p>
          <a:p>
            <a:r>
              <a:rPr lang="en-US" altLang="en-US" sz="1400" dirty="0">
                <a:solidFill>
                  <a:schemeClr val="tx2"/>
                </a:solidFill>
              </a:rPr>
              <a:t>          having a value of</a:t>
            </a:r>
          </a:p>
          <a:p>
            <a:r>
              <a:rPr lang="en-US" altLang="en-US" sz="1400" dirty="0">
                <a:solidFill>
                  <a:schemeClr val="tx2"/>
                </a:solidFill>
              </a:rPr>
              <a:t>          $100,000 &amp; $200,000</a:t>
            </a:r>
          </a:p>
          <a:p>
            <a:endParaRPr lang="en-US" altLang="en-US" sz="1000" dirty="0">
              <a:solidFill>
                <a:schemeClr val="tx2"/>
              </a:solidFill>
            </a:endParaRPr>
          </a:p>
          <a:p>
            <a:pPr marL="285750" indent="-285750">
              <a:buFont typeface="Wingdings" panose="05000000000000000000" pitchFamily="2" charset="2"/>
              <a:buChar char="Ø"/>
            </a:pPr>
            <a:r>
              <a:rPr lang="en-US" altLang="en-US" sz="1500" dirty="0">
                <a:solidFill>
                  <a:schemeClr val="tx2"/>
                </a:solidFill>
              </a:rPr>
              <a:t>Not subject to 15-10-420</a:t>
            </a:r>
          </a:p>
        </p:txBody>
      </p:sp>
      <p:sp>
        <p:nvSpPr>
          <p:cNvPr id="10" name="TextBox 9"/>
          <p:cNvSpPr txBox="1"/>
          <p:nvPr/>
        </p:nvSpPr>
        <p:spPr>
          <a:xfrm>
            <a:off x="5715000" y="1689362"/>
            <a:ext cx="2277896" cy="4924425"/>
          </a:xfrm>
          <a:prstGeom prst="rect">
            <a:avLst/>
          </a:prstGeom>
          <a:noFill/>
        </p:spPr>
        <p:txBody>
          <a:bodyPr wrap="square" rtlCol="0">
            <a:spAutoFit/>
          </a:bodyPr>
          <a:lstStyle/>
          <a:p>
            <a:pPr algn="ctr"/>
            <a:r>
              <a:rPr lang="en-US" altLang="en-US" sz="2000" b="1" u="sng" dirty="0">
                <a:solidFill>
                  <a:schemeClr val="tx2"/>
                </a:solidFill>
              </a:rPr>
              <a:t>Permissive</a:t>
            </a:r>
            <a:endParaRPr lang="en-US" altLang="en-US" sz="2000" dirty="0">
              <a:solidFill>
                <a:schemeClr val="tx2"/>
              </a:solidFill>
            </a:endParaRPr>
          </a:p>
          <a:p>
            <a:pPr algn="ctr"/>
            <a:endParaRPr lang="en-US" altLang="en-US" sz="400" dirty="0">
              <a:solidFill>
                <a:schemeClr val="tx2"/>
              </a:solidFill>
            </a:endParaRPr>
          </a:p>
          <a:p>
            <a:pPr algn="ctr"/>
            <a:endParaRPr lang="en-US" altLang="en-US" sz="600" b="1" dirty="0">
              <a:solidFill>
                <a:schemeClr val="tx2"/>
              </a:solidFill>
            </a:endParaRPr>
          </a:p>
          <a:p>
            <a:pPr algn="ctr"/>
            <a:endParaRPr lang="en-US" altLang="en-US" sz="600" b="1" dirty="0">
              <a:solidFill>
                <a:schemeClr val="tx2"/>
              </a:solidFill>
            </a:endParaRPr>
          </a:p>
          <a:p>
            <a:pPr algn="ctr"/>
            <a:endParaRPr lang="en-US" altLang="en-US" sz="600" b="1" dirty="0">
              <a:solidFill>
                <a:schemeClr val="tx2"/>
              </a:solidFill>
            </a:endParaRPr>
          </a:p>
          <a:p>
            <a:pPr algn="ctr"/>
            <a:r>
              <a:rPr lang="en-US" altLang="en-US" sz="1600" dirty="0">
                <a:solidFill>
                  <a:schemeClr val="tx2"/>
                </a:solidFill>
              </a:rPr>
              <a:t>Mills authorized to be levied without a vote</a:t>
            </a:r>
          </a:p>
          <a:p>
            <a:pPr algn="ctr"/>
            <a:endParaRPr lang="en-US" altLang="en-US" sz="600" b="1" dirty="0">
              <a:solidFill>
                <a:schemeClr val="tx2"/>
              </a:solidFill>
            </a:endParaRPr>
          </a:p>
          <a:p>
            <a:pPr algn="ctr"/>
            <a:endParaRPr lang="en-US" altLang="en-US" sz="200" b="1" dirty="0">
              <a:solidFill>
                <a:schemeClr val="tx2"/>
              </a:solidFill>
            </a:endParaRPr>
          </a:p>
          <a:p>
            <a:pPr marL="285750" indent="-285750">
              <a:buFont typeface="Wingdings" panose="05000000000000000000" pitchFamily="2" charset="2"/>
              <a:buChar char="Ø"/>
            </a:pPr>
            <a:r>
              <a:rPr lang="en-US" altLang="en-US" sz="1600" dirty="0">
                <a:solidFill>
                  <a:schemeClr val="tx2"/>
                </a:solidFill>
              </a:rPr>
              <a:t>Restricted by purpose</a:t>
            </a:r>
          </a:p>
          <a:p>
            <a:endParaRPr lang="en-US" altLang="en-US" sz="800" dirty="0">
              <a:solidFill>
                <a:schemeClr val="tx2"/>
              </a:solidFill>
            </a:endParaRPr>
          </a:p>
          <a:p>
            <a:pPr marL="285750" indent="-285750">
              <a:buFont typeface="Wingdings" panose="05000000000000000000" pitchFamily="2" charset="2"/>
              <a:buChar char="Ø"/>
            </a:pPr>
            <a:r>
              <a:rPr lang="en-US" altLang="en-US" sz="1600" dirty="0">
                <a:solidFill>
                  <a:schemeClr val="tx2"/>
                </a:solidFill>
              </a:rPr>
              <a:t>Examples, 15-10-420(9)(a)(</a:t>
            </a:r>
            <a:r>
              <a:rPr lang="en-US" altLang="en-US" sz="1600" dirty="0" err="1">
                <a:solidFill>
                  <a:schemeClr val="tx2"/>
                </a:solidFill>
              </a:rPr>
              <a:t>i</a:t>
            </a:r>
            <a:r>
              <a:rPr lang="en-US" altLang="en-US" sz="1600" dirty="0">
                <a:solidFill>
                  <a:schemeClr val="tx2"/>
                </a:solidFill>
              </a:rPr>
              <a:t>)</a:t>
            </a:r>
          </a:p>
          <a:p>
            <a:r>
              <a:rPr lang="en-US" altLang="en-US" sz="1600" dirty="0">
                <a:solidFill>
                  <a:schemeClr val="tx2"/>
                </a:solidFill>
              </a:rPr>
              <a:t>      through (iv), MCA;</a:t>
            </a:r>
          </a:p>
          <a:p>
            <a:r>
              <a:rPr lang="en-US" altLang="en-US" sz="1600" dirty="0">
                <a:solidFill>
                  <a:schemeClr val="tx2"/>
                </a:solidFill>
              </a:rPr>
              <a:t>       </a:t>
            </a:r>
            <a:r>
              <a:rPr lang="en-US" altLang="en-US" sz="1400" dirty="0">
                <a:solidFill>
                  <a:schemeClr val="tx2"/>
                </a:solidFill>
              </a:rPr>
              <a:t>*judgment levy</a:t>
            </a:r>
          </a:p>
          <a:p>
            <a:endParaRPr lang="en-US" altLang="en-US" sz="200" dirty="0">
              <a:solidFill>
                <a:schemeClr val="tx2"/>
              </a:solidFill>
            </a:endParaRPr>
          </a:p>
          <a:p>
            <a:r>
              <a:rPr lang="en-US" altLang="en-US" sz="1400" dirty="0">
                <a:solidFill>
                  <a:schemeClr val="tx2"/>
                </a:solidFill>
              </a:rPr>
              <a:t>        *levy to repay taxes</a:t>
            </a:r>
          </a:p>
          <a:p>
            <a:r>
              <a:rPr lang="en-US" altLang="en-US" sz="1400" dirty="0">
                <a:solidFill>
                  <a:schemeClr val="tx2"/>
                </a:solidFill>
              </a:rPr>
              <a:t>          paid under protest</a:t>
            </a:r>
          </a:p>
          <a:p>
            <a:endParaRPr lang="en-US" altLang="en-US" sz="200" dirty="0">
              <a:solidFill>
                <a:schemeClr val="tx2"/>
              </a:solidFill>
            </a:endParaRPr>
          </a:p>
          <a:p>
            <a:r>
              <a:rPr lang="en-US" altLang="en-US" sz="1400" dirty="0">
                <a:solidFill>
                  <a:schemeClr val="tx2"/>
                </a:solidFill>
              </a:rPr>
              <a:t>        *emergency levy</a:t>
            </a:r>
          </a:p>
          <a:p>
            <a:endParaRPr lang="en-US" altLang="en-US" sz="200" dirty="0">
              <a:solidFill>
                <a:schemeClr val="tx2"/>
              </a:solidFill>
            </a:endParaRPr>
          </a:p>
          <a:p>
            <a:r>
              <a:rPr lang="en-US" altLang="en-US" sz="1400" dirty="0">
                <a:solidFill>
                  <a:schemeClr val="tx2"/>
                </a:solidFill>
              </a:rPr>
              <a:t>        *study commission</a:t>
            </a:r>
          </a:p>
          <a:p>
            <a:r>
              <a:rPr lang="en-US" altLang="en-US" sz="1400" dirty="0">
                <a:solidFill>
                  <a:schemeClr val="tx2"/>
                </a:solidFill>
              </a:rPr>
              <a:t>           levy</a:t>
            </a:r>
          </a:p>
          <a:p>
            <a:endParaRPr lang="en-US" altLang="en-US" sz="200" dirty="0">
              <a:solidFill>
                <a:schemeClr val="tx2"/>
              </a:solidFill>
            </a:endParaRPr>
          </a:p>
          <a:p>
            <a:r>
              <a:rPr lang="en-US" altLang="en-US" sz="1400" dirty="0">
                <a:solidFill>
                  <a:schemeClr val="tx2"/>
                </a:solidFill>
              </a:rPr>
              <a:t>        *group benefit</a:t>
            </a:r>
          </a:p>
          <a:p>
            <a:r>
              <a:rPr lang="en-US" altLang="en-US" sz="1400" dirty="0">
                <a:solidFill>
                  <a:schemeClr val="tx2"/>
                </a:solidFill>
              </a:rPr>
              <a:t>          levy</a:t>
            </a:r>
          </a:p>
          <a:p>
            <a:endParaRPr lang="en-US" altLang="en-US" sz="800" dirty="0">
              <a:solidFill>
                <a:schemeClr val="tx2"/>
              </a:solidFill>
            </a:endParaRPr>
          </a:p>
          <a:p>
            <a:pPr marL="285750" indent="-285750">
              <a:buFont typeface="Wingdings" panose="05000000000000000000" pitchFamily="2" charset="2"/>
              <a:buChar char="Ø"/>
            </a:pPr>
            <a:r>
              <a:rPr lang="en-US" altLang="en-US" sz="1500" dirty="0">
                <a:solidFill>
                  <a:schemeClr val="tx2"/>
                </a:solidFill>
              </a:rPr>
              <a:t>Not subject to 15-10-420</a:t>
            </a:r>
          </a:p>
        </p:txBody>
      </p:sp>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7890"/>
                    </a14:imgEffect>
                    <a14:imgEffect>
                      <a14:saturation sat="43000"/>
                    </a14:imgEffect>
                  </a14:imgLayer>
                </a14:imgProps>
              </a:ext>
              <a:ext uri="{28A0092B-C50C-407E-A947-70E740481C1C}">
                <a14:useLocalDpi xmlns:a14="http://schemas.microsoft.com/office/drawing/2010/main" val="0"/>
              </a:ext>
            </a:extLst>
          </a:blip>
          <a:stretch>
            <a:fillRect/>
          </a:stretch>
        </p:blipFill>
        <p:spPr>
          <a:xfrm rot="-780000">
            <a:off x="622344" y="344507"/>
            <a:ext cx="1691430" cy="115646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spTree>
    <p:extLst>
      <p:ext uri="{BB962C8B-B14F-4D97-AF65-F5344CB8AC3E}">
        <p14:creationId xmlns:p14="http://schemas.microsoft.com/office/powerpoint/2010/main" val="13097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par>
                                <p:cTn id="10" presetID="2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9" dur="500"/>
                                        <p:tgtEl>
                                          <p:spTgt spid="11">
                                            <p:graphicEl>
                                              <a:dgm id="{C43EB61A-2E04-409F-8F87-79F190ED3CE0}"/>
                                            </p:graphicEl>
                                          </p:spTgt>
                                        </p:tgtEl>
                                      </p:cBhvr>
                                    </p:animEffect>
                                    <p:anim calcmode="lin" valueType="num">
                                      <p:cBhvr>
                                        <p:cTn id="20" dur="5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21" dur="5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22" presetID="12" presetClass="entr" presetSubtype="1" fill="hold" grpId="0" nodeType="withEffect">
                                  <p:stCondLst>
                                    <p:cond delay="0"/>
                                  </p:stCondLst>
                                  <p:childTnLst>
                                    <p:set>
                                      <p:cBhvr>
                                        <p:cTn id="23"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24" dur="500"/>
                                        <p:tgtEl>
                                          <p:spTgt spid="11">
                                            <p:graphicEl>
                                              <a:dgm id="{2572025E-E8B8-4F94-94D0-DC22D7F762FB}"/>
                                            </p:graphicEl>
                                          </p:spTgt>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1">
                                            <p:graphicEl>
                                              <a:dgm id="{DBA4E13F-4006-4BD1-B3BE-A15AF6333333}"/>
                                            </p:graphicEl>
                                          </p:spTgt>
                                        </p:tgtEl>
                                        <p:attrNameLst>
                                          <p:attrName>style.visibility</p:attrName>
                                        </p:attrNameLst>
                                      </p:cBhvr>
                                      <p:to>
                                        <p:strVal val="visible"/>
                                      </p:to>
                                    </p:set>
                                    <p:anim calcmode="lin" valueType="num">
                                      <p:cBhvr additive="base">
                                        <p:cTn id="33" dur="500"/>
                                        <p:tgtEl>
                                          <p:spTgt spid="11">
                                            <p:graphicEl>
                                              <a:dgm id="{DBA4E13F-4006-4BD1-B3BE-A15AF6333333}"/>
                                            </p:graphicEl>
                                          </p:spTgt>
                                        </p:tgtEl>
                                        <p:attrNameLst>
                                          <p:attrName>ppt_y</p:attrName>
                                        </p:attrNameLst>
                                      </p:cBhvr>
                                      <p:tavLst>
                                        <p:tav tm="0">
                                          <p:val>
                                            <p:strVal val="#ppt_y-#ppt_h*1.125000"/>
                                          </p:val>
                                        </p:tav>
                                        <p:tav tm="100000">
                                          <p:val>
                                            <p:strVal val="#ppt_y"/>
                                          </p:val>
                                        </p:tav>
                                      </p:tavLst>
                                    </p:anim>
                                    <p:animEffect transition="in" filter="wipe(down)">
                                      <p:cBhvr>
                                        <p:cTn id="34" dur="500"/>
                                        <p:tgtEl>
                                          <p:spTgt spid="11">
                                            <p:graphicEl>
                                              <a:dgm id="{DBA4E13F-4006-4BD1-B3BE-A15AF6333333}"/>
                                            </p:graphic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11">
                                            <p:graphicEl>
                                              <a:dgm id="{EFDA36CF-2E4B-43A5-82E3-1D59F8982AF8}"/>
                                            </p:graphicEl>
                                          </p:spTgt>
                                        </p:tgtEl>
                                        <p:attrNameLst>
                                          <p:attrName>style.visibility</p:attrName>
                                        </p:attrNameLst>
                                      </p:cBhvr>
                                      <p:to>
                                        <p:strVal val="visible"/>
                                      </p:to>
                                    </p:set>
                                    <p:anim calcmode="lin" valueType="num">
                                      <p:cBhvr additive="base">
                                        <p:cTn id="37" dur="500"/>
                                        <p:tgtEl>
                                          <p:spTgt spid="11">
                                            <p:graphicEl>
                                              <a:dgm id="{EFDA36CF-2E4B-43A5-82E3-1D59F8982AF8}"/>
                                            </p:graphicEl>
                                          </p:spTgt>
                                        </p:tgtEl>
                                        <p:attrNameLst>
                                          <p:attrName>ppt_y</p:attrName>
                                        </p:attrNameLst>
                                      </p:cBhvr>
                                      <p:tavLst>
                                        <p:tav tm="0">
                                          <p:val>
                                            <p:strVal val="#ppt_y-#ppt_h*1.125000"/>
                                          </p:val>
                                        </p:tav>
                                        <p:tav tm="100000">
                                          <p:val>
                                            <p:strVal val="#ppt_y"/>
                                          </p:val>
                                        </p:tav>
                                      </p:tavLst>
                                    </p:anim>
                                    <p:animEffect transition="in" filter="wipe(down)">
                                      <p:cBhvr>
                                        <p:cTn id="38" dur="500"/>
                                        <p:tgtEl>
                                          <p:spTgt spid="11">
                                            <p:graphicEl>
                                              <a:dgm id="{EFDA36CF-2E4B-43A5-82E3-1D59F8982AF8}"/>
                                            </p:graphicEl>
                                          </p:spTgt>
                                        </p:tgtEl>
                                      </p:cBhvr>
                                    </p:animEffect>
                                  </p:childTnLst>
                                </p:cTn>
                              </p:par>
                              <p:par>
                                <p:cTn id="39" presetID="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11">
                                            <p:graphicEl>
                                              <a:dgm id="{8752BA0E-92F4-4574-B579-443170F75352}"/>
                                            </p:graphicEl>
                                          </p:spTgt>
                                        </p:tgtEl>
                                        <p:attrNameLst>
                                          <p:attrName>style.visibility</p:attrName>
                                        </p:attrNameLst>
                                      </p:cBhvr>
                                      <p:to>
                                        <p:strVal val="visible"/>
                                      </p:to>
                                    </p:set>
                                    <p:anim calcmode="lin" valueType="num">
                                      <p:cBhvr additive="base">
                                        <p:cTn id="47" dur="500"/>
                                        <p:tgtEl>
                                          <p:spTgt spid="11">
                                            <p:graphicEl>
                                              <a:dgm id="{8752BA0E-92F4-4574-B579-443170F75352}"/>
                                            </p:graphicEl>
                                          </p:spTgt>
                                        </p:tgtEl>
                                        <p:attrNameLst>
                                          <p:attrName>ppt_y</p:attrName>
                                        </p:attrNameLst>
                                      </p:cBhvr>
                                      <p:tavLst>
                                        <p:tav tm="0">
                                          <p:val>
                                            <p:strVal val="#ppt_y-#ppt_h*1.125000"/>
                                          </p:val>
                                        </p:tav>
                                        <p:tav tm="100000">
                                          <p:val>
                                            <p:strVal val="#ppt_y"/>
                                          </p:val>
                                        </p:tav>
                                      </p:tavLst>
                                    </p:anim>
                                    <p:animEffect transition="in" filter="wipe(down)">
                                      <p:cBhvr>
                                        <p:cTn id="48" dur="500"/>
                                        <p:tgtEl>
                                          <p:spTgt spid="11">
                                            <p:graphicEl>
                                              <a:dgm id="{8752BA0E-92F4-4574-B579-443170F75352}"/>
                                            </p:graphicEl>
                                          </p:spTgt>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11">
                                            <p:graphicEl>
                                              <a:dgm id="{DFFDC46D-B3C5-4C27-830D-23AAED5CB738}"/>
                                            </p:graphicEl>
                                          </p:spTgt>
                                        </p:tgtEl>
                                        <p:attrNameLst>
                                          <p:attrName>style.visibility</p:attrName>
                                        </p:attrNameLst>
                                      </p:cBhvr>
                                      <p:to>
                                        <p:strVal val="visible"/>
                                      </p:to>
                                    </p:set>
                                    <p:anim calcmode="lin" valueType="num">
                                      <p:cBhvr additive="base">
                                        <p:cTn id="51" dur="500"/>
                                        <p:tgtEl>
                                          <p:spTgt spid="11">
                                            <p:graphicEl>
                                              <a:dgm id="{DFFDC46D-B3C5-4C27-830D-23AAED5CB738}"/>
                                            </p:graphicEl>
                                          </p:spTgt>
                                        </p:tgtEl>
                                        <p:attrNameLst>
                                          <p:attrName>ppt_y</p:attrName>
                                        </p:attrNameLst>
                                      </p:cBhvr>
                                      <p:tavLst>
                                        <p:tav tm="0">
                                          <p:val>
                                            <p:strVal val="#ppt_y-#ppt_h*1.125000"/>
                                          </p:val>
                                        </p:tav>
                                        <p:tav tm="100000">
                                          <p:val>
                                            <p:strVal val="#ppt_y"/>
                                          </p:val>
                                        </p:tav>
                                      </p:tavLst>
                                    </p:anim>
                                    <p:animEffect transition="in" filter="wipe(down)">
                                      <p:cBhvr>
                                        <p:cTn id="52" dur="500"/>
                                        <p:tgtEl>
                                          <p:spTgt spid="11">
                                            <p:graphicEl>
                                              <a:dgm id="{DFFDC46D-B3C5-4C27-830D-23AAED5CB738}"/>
                                            </p:graphicEl>
                                          </p:spTgt>
                                        </p:tgtEl>
                                      </p:cBhvr>
                                    </p:animEffect>
                                  </p:childTnLst>
                                </p:cTn>
                              </p:par>
                              <p:par>
                                <p:cTn id="53" presetID="2" presetClass="entr" presetSubtype="1"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2" grpId="0"/>
      <p:bldP spid="3" grpId="0"/>
      <p:bldP spid="5"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37234" y="1454882"/>
            <a:ext cx="3017196" cy="2629196"/>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 name="connsiteX0" fmla="*/ 29184 w 2950166"/>
              <a:gd name="connsiteY0" fmla="*/ 0 h 1982255"/>
              <a:gd name="connsiteX1" fmla="*/ 2898971 w 2950166"/>
              <a:gd name="connsiteY1" fmla="*/ 2834 h 1982255"/>
              <a:gd name="connsiteX2" fmla="*/ 2950166 w 2950166"/>
              <a:gd name="connsiteY2" fmla="*/ 1805745 h 1982255"/>
              <a:gd name="connsiteX3" fmla="*/ 0 w 2950166"/>
              <a:gd name="connsiteY3" fmla="*/ 1982255 h 1982255"/>
              <a:gd name="connsiteX4" fmla="*/ 29184 w 2950166"/>
              <a:gd name="connsiteY4" fmla="*/ 0 h 1982255"/>
              <a:gd name="connsiteX0" fmla="*/ 75256 w 2996238"/>
              <a:gd name="connsiteY0" fmla="*/ 0 h 1806953"/>
              <a:gd name="connsiteX1" fmla="*/ 2945043 w 2996238"/>
              <a:gd name="connsiteY1" fmla="*/ 2834 h 1806953"/>
              <a:gd name="connsiteX2" fmla="*/ 2996238 w 2996238"/>
              <a:gd name="connsiteY2" fmla="*/ 1805745 h 1806953"/>
              <a:gd name="connsiteX3" fmla="*/ 0 w 2996238"/>
              <a:gd name="connsiteY3" fmla="*/ 1762830 h 1806953"/>
              <a:gd name="connsiteX4" fmla="*/ 75256 w 2996238"/>
              <a:gd name="connsiteY4" fmla="*/ 0 h 1806953"/>
              <a:gd name="connsiteX0" fmla="*/ 75256 w 2996238"/>
              <a:gd name="connsiteY0" fmla="*/ 0 h 1762830"/>
              <a:gd name="connsiteX1" fmla="*/ 2945043 w 2996238"/>
              <a:gd name="connsiteY1" fmla="*/ 2834 h 1762830"/>
              <a:gd name="connsiteX2" fmla="*/ 2996238 w 2996238"/>
              <a:gd name="connsiteY2" fmla="*/ 1753776 h 1762830"/>
              <a:gd name="connsiteX3" fmla="*/ 0 w 2996238"/>
              <a:gd name="connsiteY3" fmla="*/ 1762830 h 1762830"/>
              <a:gd name="connsiteX4" fmla="*/ 75256 w 2996238"/>
              <a:gd name="connsiteY4" fmla="*/ 0 h 1762830"/>
              <a:gd name="connsiteX0" fmla="*/ 75256 w 2945043"/>
              <a:gd name="connsiteY0" fmla="*/ 0 h 1762830"/>
              <a:gd name="connsiteX1" fmla="*/ 2945043 w 2945043"/>
              <a:gd name="connsiteY1" fmla="*/ 2834 h 1762830"/>
              <a:gd name="connsiteX2" fmla="*/ 2922522 w 2945043"/>
              <a:gd name="connsiteY2" fmla="*/ 1748001 h 1762830"/>
              <a:gd name="connsiteX3" fmla="*/ 0 w 2945043"/>
              <a:gd name="connsiteY3" fmla="*/ 1762830 h 1762830"/>
              <a:gd name="connsiteX4" fmla="*/ 75256 w 2945043"/>
              <a:gd name="connsiteY4" fmla="*/ 0 h 1762830"/>
              <a:gd name="connsiteX0" fmla="*/ 75256 w 2922522"/>
              <a:gd name="connsiteY0" fmla="*/ 8715 h 1771545"/>
              <a:gd name="connsiteX1" fmla="*/ 2898971 w 2922522"/>
              <a:gd name="connsiteY1" fmla="*/ 0 h 1771545"/>
              <a:gd name="connsiteX2" fmla="*/ 2922522 w 2922522"/>
              <a:gd name="connsiteY2" fmla="*/ 1756716 h 1771545"/>
              <a:gd name="connsiteX3" fmla="*/ 0 w 2922522"/>
              <a:gd name="connsiteY3" fmla="*/ 1771545 h 1771545"/>
              <a:gd name="connsiteX4" fmla="*/ 75256 w 2922522"/>
              <a:gd name="connsiteY4" fmla="*/ 8715 h 1771545"/>
              <a:gd name="connsiteX0" fmla="*/ 75256 w 2922522"/>
              <a:gd name="connsiteY0" fmla="*/ 8715 h 1771545"/>
              <a:gd name="connsiteX1" fmla="*/ 1689320 w 2922522"/>
              <a:gd name="connsiteY1" fmla="*/ 16196 h 1771545"/>
              <a:gd name="connsiteX2" fmla="*/ 2898971 w 2922522"/>
              <a:gd name="connsiteY2" fmla="*/ 0 h 1771545"/>
              <a:gd name="connsiteX3" fmla="*/ 2922522 w 2922522"/>
              <a:gd name="connsiteY3" fmla="*/ 1756716 h 1771545"/>
              <a:gd name="connsiteX4" fmla="*/ 0 w 2922522"/>
              <a:gd name="connsiteY4" fmla="*/ 1771545 h 1771545"/>
              <a:gd name="connsiteX5" fmla="*/ 75256 w 2922522"/>
              <a:gd name="connsiteY5" fmla="*/ 8715 h 1771545"/>
              <a:gd name="connsiteX0" fmla="*/ 38398 w 2885664"/>
              <a:gd name="connsiteY0" fmla="*/ 8715 h 1765771"/>
              <a:gd name="connsiteX1" fmla="*/ 1652462 w 2885664"/>
              <a:gd name="connsiteY1" fmla="*/ 16196 h 1765771"/>
              <a:gd name="connsiteX2" fmla="*/ 2862113 w 2885664"/>
              <a:gd name="connsiteY2" fmla="*/ 0 h 1765771"/>
              <a:gd name="connsiteX3" fmla="*/ 2885664 w 2885664"/>
              <a:gd name="connsiteY3" fmla="*/ 1756716 h 1765771"/>
              <a:gd name="connsiteX4" fmla="*/ 0 w 2885664"/>
              <a:gd name="connsiteY4" fmla="*/ 1765771 h 1765771"/>
              <a:gd name="connsiteX5" fmla="*/ 38398 w 2885664"/>
              <a:gd name="connsiteY5" fmla="*/ 8715 h 1765771"/>
              <a:gd name="connsiteX0" fmla="*/ 38398 w 2885664"/>
              <a:gd name="connsiteY0" fmla="*/ 0 h 1757056"/>
              <a:gd name="connsiteX1" fmla="*/ 1652462 w 2885664"/>
              <a:gd name="connsiteY1" fmla="*/ 7481 h 1757056"/>
              <a:gd name="connsiteX2" fmla="*/ 2862113 w 2885664"/>
              <a:gd name="connsiteY2" fmla="*/ 77900 h 1757056"/>
              <a:gd name="connsiteX3" fmla="*/ 2885664 w 2885664"/>
              <a:gd name="connsiteY3" fmla="*/ 1748001 h 1757056"/>
              <a:gd name="connsiteX4" fmla="*/ 0 w 2885664"/>
              <a:gd name="connsiteY4" fmla="*/ 1757056 h 1757056"/>
              <a:gd name="connsiteX5" fmla="*/ 38398 w 2885664"/>
              <a:gd name="connsiteY5" fmla="*/ 0 h 1757056"/>
              <a:gd name="connsiteX0" fmla="*/ 56827 w 2885664"/>
              <a:gd name="connsiteY0" fmla="*/ 56037 h 1749575"/>
              <a:gd name="connsiteX1" fmla="*/ 1652462 w 2885664"/>
              <a:gd name="connsiteY1" fmla="*/ 0 h 1749575"/>
              <a:gd name="connsiteX2" fmla="*/ 2862113 w 2885664"/>
              <a:gd name="connsiteY2" fmla="*/ 70419 h 1749575"/>
              <a:gd name="connsiteX3" fmla="*/ 2885664 w 2885664"/>
              <a:gd name="connsiteY3" fmla="*/ 1740520 h 1749575"/>
              <a:gd name="connsiteX4" fmla="*/ 0 w 2885664"/>
              <a:gd name="connsiteY4" fmla="*/ 1749575 h 1749575"/>
              <a:gd name="connsiteX5" fmla="*/ 56827 w 2885664"/>
              <a:gd name="connsiteY5" fmla="*/ 56037 h 1749575"/>
              <a:gd name="connsiteX0" fmla="*/ 56827 w 2885664"/>
              <a:gd name="connsiteY0" fmla="*/ 113781 h 1749575"/>
              <a:gd name="connsiteX1" fmla="*/ 1652462 w 2885664"/>
              <a:gd name="connsiteY1" fmla="*/ 0 h 1749575"/>
              <a:gd name="connsiteX2" fmla="*/ 2862113 w 2885664"/>
              <a:gd name="connsiteY2" fmla="*/ 70419 h 1749575"/>
              <a:gd name="connsiteX3" fmla="*/ 2885664 w 2885664"/>
              <a:gd name="connsiteY3" fmla="*/ 1740520 h 1749575"/>
              <a:gd name="connsiteX4" fmla="*/ 0 w 2885664"/>
              <a:gd name="connsiteY4" fmla="*/ 1749575 h 1749575"/>
              <a:gd name="connsiteX5" fmla="*/ 56827 w 2885664"/>
              <a:gd name="connsiteY5" fmla="*/ 113781 h 1749575"/>
              <a:gd name="connsiteX0" fmla="*/ 56827 w 2885664"/>
              <a:gd name="connsiteY0" fmla="*/ 113781 h 1749575"/>
              <a:gd name="connsiteX1" fmla="*/ 1652462 w 2885664"/>
              <a:gd name="connsiteY1" fmla="*/ 0 h 1749575"/>
              <a:gd name="connsiteX2" fmla="*/ 2862113 w 2885664"/>
              <a:gd name="connsiteY2" fmla="*/ 116613 h 1749575"/>
              <a:gd name="connsiteX3" fmla="*/ 2885664 w 2885664"/>
              <a:gd name="connsiteY3" fmla="*/ 1740520 h 1749575"/>
              <a:gd name="connsiteX4" fmla="*/ 0 w 2885664"/>
              <a:gd name="connsiteY4" fmla="*/ 1749575 h 1749575"/>
              <a:gd name="connsiteX5" fmla="*/ 56827 w 2885664"/>
              <a:gd name="connsiteY5" fmla="*/ 113781 h 1749575"/>
              <a:gd name="connsiteX0" fmla="*/ 56827 w 2885664"/>
              <a:gd name="connsiteY0" fmla="*/ 27166 h 1662960"/>
              <a:gd name="connsiteX1" fmla="*/ 1661677 w 2885664"/>
              <a:gd name="connsiteY1" fmla="*/ 0 h 1662960"/>
              <a:gd name="connsiteX2" fmla="*/ 2862113 w 2885664"/>
              <a:gd name="connsiteY2" fmla="*/ 29998 h 1662960"/>
              <a:gd name="connsiteX3" fmla="*/ 2885664 w 2885664"/>
              <a:gd name="connsiteY3" fmla="*/ 1653905 h 1662960"/>
              <a:gd name="connsiteX4" fmla="*/ 0 w 2885664"/>
              <a:gd name="connsiteY4" fmla="*/ 1662960 h 1662960"/>
              <a:gd name="connsiteX5" fmla="*/ 56827 w 2885664"/>
              <a:gd name="connsiteY5" fmla="*/ 27166 h 1662960"/>
              <a:gd name="connsiteX0" fmla="*/ 56827 w 2885664"/>
              <a:gd name="connsiteY0" fmla="*/ 21391 h 1657185"/>
              <a:gd name="connsiteX1" fmla="*/ 1661677 w 2885664"/>
              <a:gd name="connsiteY1" fmla="*/ 0 h 1657185"/>
              <a:gd name="connsiteX2" fmla="*/ 2862113 w 2885664"/>
              <a:gd name="connsiteY2" fmla="*/ 24223 h 1657185"/>
              <a:gd name="connsiteX3" fmla="*/ 2885664 w 2885664"/>
              <a:gd name="connsiteY3" fmla="*/ 1648130 h 1657185"/>
              <a:gd name="connsiteX4" fmla="*/ 0 w 2885664"/>
              <a:gd name="connsiteY4" fmla="*/ 1657185 h 1657185"/>
              <a:gd name="connsiteX5" fmla="*/ 56827 w 2885664"/>
              <a:gd name="connsiteY5" fmla="*/ 21391 h 1657185"/>
              <a:gd name="connsiteX0" fmla="*/ 56827 w 2885664"/>
              <a:gd name="connsiteY0" fmla="*/ 0 h 1635794"/>
              <a:gd name="connsiteX1" fmla="*/ 1689321 w 2885664"/>
              <a:gd name="connsiteY1" fmla="*/ 1283 h 1635794"/>
              <a:gd name="connsiteX2" fmla="*/ 2862113 w 2885664"/>
              <a:gd name="connsiteY2" fmla="*/ 2832 h 1635794"/>
              <a:gd name="connsiteX3" fmla="*/ 2885664 w 2885664"/>
              <a:gd name="connsiteY3" fmla="*/ 1626739 h 1635794"/>
              <a:gd name="connsiteX4" fmla="*/ 0 w 2885664"/>
              <a:gd name="connsiteY4" fmla="*/ 1635794 h 1635794"/>
              <a:gd name="connsiteX5" fmla="*/ 56827 w 2885664"/>
              <a:gd name="connsiteY5" fmla="*/ 0 h 1635794"/>
              <a:gd name="connsiteX0" fmla="*/ 56827 w 2885664"/>
              <a:gd name="connsiteY0" fmla="*/ 0 h 1635794"/>
              <a:gd name="connsiteX1" fmla="*/ 2862113 w 2885664"/>
              <a:gd name="connsiteY1" fmla="*/ 2832 h 1635794"/>
              <a:gd name="connsiteX2" fmla="*/ 2885664 w 2885664"/>
              <a:gd name="connsiteY2" fmla="*/ 1626739 h 1635794"/>
              <a:gd name="connsiteX3" fmla="*/ 0 w 2885664"/>
              <a:gd name="connsiteY3" fmla="*/ 1635794 h 1635794"/>
              <a:gd name="connsiteX4" fmla="*/ 56827 w 2885664"/>
              <a:gd name="connsiteY4" fmla="*/ 0 h 1635794"/>
              <a:gd name="connsiteX0" fmla="*/ 56827 w 2885664"/>
              <a:gd name="connsiteY0" fmla="*/ 0 h 1635794"/>
              <a:gd name="connsiteX1" fmla="*/ 2871327 w 2885664"/>
              <a:gd name="connsiteY1" fmla="*/ 88994 h 1635794"/>
              <a:gd name="connsiteX2" fmla="*/ 2885664 w 2885664"/>
              <a:gd name="connsiteY2" fmla="*/ 1626739 h 1635794"/>
              <a:gd name="connsiteX3" fmla="*/ 0 w 2885664"/>
              <a:gd name="connsiteY3" fmla="*/ 1635794 h 1635794"/>
              <a:gd name="connsiteX4" fmla="*/ 56827 w 2885664"/>
              <a:gd name="connsiteY4" fmla="*/ 0 h 1635794"/>
              <a:gd name="connsiteX0" fmla="*/ 75256 w 2885664"/>
              <a:gd name="connsiteY0" fmla="*/ 65191 h 1546800"/>
              <a:gd name="connsiteX1" fmla="*/ 2871327 w 2885664"/>
              <a:gd name="connsiteY1" fmla="*/ 0 h 1546800"/>
              <a:gd name="connsiteX2" fmla="*/ 2885664 w 2885664"/>
              <a:gd name="connsiteY2" fmla="*/ 1537745 h 1546800"/>
              <a:gd name="connsiteX3" fmla="*/ 0 w 2885664"/>
              <a:gd name="connsiteY3" fmla="*/ 1546800 h 1546800"/>
              <a:gd name="connsiteX4" fmla="*/ 75256 w 2885664"/>
              <a:gd name="connsiteY4" fmla="*/ 65191 h 1546800"/>
              <a:gd name="connsiteX0" fmla="*/ 75256 w 2885664"/>
              <a:gd name="connsiteY0" fmla="*/ 0 h 1481609"/>
              <a:gd name="connsiteX1" fmla="*/ 2862113 w 2885664"/>
              <a:gd name="connsiteY1" fmla="*/ 16436 h 1481609"/>
              <a:gd name="connsiteX2" fmla="*/ 2885664 w 2885664"/>
              <a:gd name="connsiteY2" fmla="*/ 1472554 h 1481609"/>
              <a:gd name="connsiteX3" fmla="*/ 0 w 2885664"/>
              <a:gd name="connsiteY3" fmla="*/ 1481609 h 1481609"/>
              <a:gd name="connsiteX4" fmla="*/ 75256 w 2885664"/>
              <a:gd name="connsiteY4" fmla="*/ 0 h 1481609"/>
              <a:gd name="connsiteX0" fmla="*/ 75256 w 2885664"/>
              <a:gd name="connsiteY0" fmla="*/ 0 h 1472554"/>
              <a:gd name="connsiteX1" fmla="*/ 2862113 w 2885664"/>
              <a:gd name="connsiteY1" fmla="*/ 16436 h 1472554"/>
              <a:gd name="connsiteX2" fmla="*/ 2885664 w 2885664"/>
              <a:gd name="connsiteY2" fmla="*/ 1472554 h 1472554"/>
              <a:gd name="connsiteX3" fmla="*/ 0 w 2885664"/>
              <a:gd name="connsiteY3" fmla="*/ 1381843 h 1472554"/>
              <a:gd name="connsiteX4" fmla="*/ 75256 w 2885664"/>
              <a:gd name="connsiteY4" fmla="*/ 0 h 1472554"/>
              <a:gd name="connsiteX0" fmla="*/ 75256 w 2894879"/>
              <a:gd name="connsiteY0" fmla="*/ 0 h 1386392"/>
              <a:gd name="connsiteX1" fmla="*/ 2862113 w 2894879"/>
              <a:gd name="connsiteY1" fmla="*/ 16436 h 1386392"/>
              <a:gd name="connsiteX2" fmla="*/ 2894879 w 2894879"/>
              <a:gd name="connsiteY2" fmla="*/ 1386392 h 1386392"/>
              <a:gd name="connsiteX3" fmla="*/ 0 w 2894879"/>
              <a:gd name="connsiteY3" fmla="*/ 1381843 h 1386392"/>
              <a:gd name="connsiteX4" fmla="*/ 75256 w 2894879"/>
              <a:gd name="connsiteY4" fmla="*/ 0 h 1386392"/>
              <a:gd name="connsiteX0" fmla="*/ 75256 w 2904093"/>
              <a:gd name="connsiteY0" fmla="*/ 0 h 1381843"/>
              <a:gd name="connsiteX1" fmla="*/ 2862113 w 2904093"/>
              <a:gd name="connsiteY1" fmla="*/ 16436 h 1381843"/>
              <a:gd name="connsiteX2" fmla="*/ 2904093 w 2904093"/>
              <a:gd name="connsiteY2" fmla="*/ 1368253 h 1381843"/>
              <a:gd name="connsiteX3" fmla="*/ 0 w 2904093"/>
              <a:gd name="connsiteY3" fmla="*/ 1381843 h 1381843"/>
              <a:gd name="connsiteX4" fmla="*/ 75256 w 2904093"/>
              <a:gd name="connsiteY4" fmla="*/ 0 h 1381843"/>
              <a:gd name="connsiteX0" fmla="*/ 19969 w 2904093"/>
              <a:gd name="connsiteY0" fmla="*/ 0 h 1390913"/>
              <a:gd name="connsiteX1" fmla="*/ 2862113 w 2904093"/>
              <a:gd name="connsiteY1" fmla="*/ 25506 h 1390913"/>
              <a:gd name="connsiteX2" fmla="*/ 2904093 w 2904093"/>
              <a:gd name="connsiteY2" fmla="*/ 1377323 h 1390913"/>
              <a:gd name="connsiteX3" fmla="*/ 0 w 2904093"/>
              <a:gd name="connsiteY3" fmla="*/ 1390913 h 1390913"/>
              <a:gd name="connsiteX4" fmla="*/ 19969 w 2904093"/>
              <a:gd name="connsiteY4" fmla="*/ 0 h 1390913"/>
              <a:gd name="connsiteX0" fmla="*/ 19969 w 2904093"/>
              <a:gd name="connsiteY0" fmla="*/ 0 h 1390913"/>
              <a:gd name="connsiteX1" fmla="*/ 2779183 w 2904093"/>
              <a:gd name="connsiteY1" fmla="*/ 25506 h 1390913"/>
              <a:gd name="connsiteX2" fmla="*/ 2904093 w 2904093"/>
              <a:gd name="connsiteY2" fmla="*/ 1377323 h 1390913"/>
              <a:gd name="connsiteX3" fmla="*/ 0 w 2904093"/>
              <a:gd name="connsiteY3" fmla="*/ 1390913 h 1390913"/>
              <a:gd name="connsiteX4" fmla="*/ 19969 w 2904093"/>
              <a:gd name="connsiteY4" fmla="*/ 0 h 1390913"/>
              <a:gd name="connsiteX0" fmla="*/ 56826 w 2940950"/>
              <a:gd name="connsiteY0" fmla="*/ 0 h 1377323"/>
              <a:gd name="connsiteX1" fmla="*/ 2816040 w 2940950"/>
              <a:gd name="connsiteY1" fmla="*/ 25506 h 1377323"/>
              <a:gd name="connsiteX2" fmla="*/ 2940950 w 2940950"/>
              <a:gd name="connsiteY2" fmla="*/ 1377323 h 1377323"/>
              <a:gd name="connsiteX3" fmla="*/ 0 w 2940950"/>
              <a:gd name="connsiteY3" fmla="*/ 1377308 h 1377323"/>
              <a:gd name="connsiteX4" fmla="*/ 56826 w 2940950"/>
              <a:gd name="connsiteY4" fmla="*/ 0 h 1377323"/>
              <a:gd name="connsiteX0" fmla="*/ 56826 w 2940950"/>
              <a:gd name="connsiteY0" fmla="*/ 0 h 1377323"/>
              <a:gd name="connsiteX1" fmla="*/ 2806825 w 2940950"/>
              <a:gd name="connsiteY1" fmla="*/ 162976 h 1377323"/>
              <a:gd name="connsiteX2" fmla="*/ 2940950 w 2940950"/>
              <a:gd name="connsiteY2" fmla="*/ 1377323 h 1377323"/>
              <a:gd name="connsiteX3" fmla="*/ 0 w 2940950"/>
              <a:gd name="connsiteY3" fmla="*/ 1377308 h 1377323"/>
              <a:gd name="connsiteX4" fmla="*/ 56826 w 2940950"/>
              <a:gd name="connsiteY4" fmla="*/ 0 h 1377323"/>
              <a:gd name="connsiteX0" fmla="*/ 56826 w 2940950"/>
              <a:gd name="connsiteY0" fmla="*/ 0 h 1214859"/>
              <a:gd name="connsiteX1" fmla="*/ 2806825 w 2940950"/>
              <a:gd name="connsiteY1" fmla="*/ 512 h 1214859"/>
              <a:gd name="connsiteX2" fmla="*/ 2940950 w 2940950"/>
              <a:gd name="connsiteY2" fmla="*/ 1214859 h 1214859"/>
              <a:gd name="connsiteX3" fmla="*/ 0 w 2940950"/>
              <a:gd name="connsiteY3" fmla="*/ 1214844 h 1214859"/>
              <a:gd name="connsiteX4" fmla="*/ 56826 w 2940950"/>
              <a:gd name="connsiteY4" fmla="*/ 0 h 1214859"/>
              <a:gd name="connsiteX0" fmla="*/ 56826 w 2876448"/>
              <a:gd name="connsiteY0" fmla="*/ 0 h 1214844"/>
              <a:gd name="connsiteX1" fmla="*/ 2806825 w 2876448"/>
              <a:gd name="connsiteY1" fmla="*/ 512 h 1214844"/>
              <a:gd name="connsiteX2" fmla="*/ 2876448 w 2876448"/>
              <a:gd name="connsiteY2" fmla="*/ 1189865 h 1214844"/>
              <a:gd name="connsiteX3" fmla="*/ 0 w 2876448"/>
              <a:gd name="connsiteY3" fmla="*/ 1214844 h 1214844"/>
              <a:gd name="connsiteX4" fmla="*/ 56826 w 2876448"/>
              <a:gd name="connsiteY4" fmla="*/ 0 h 1214844"/>
              <a:gd name="connsiteX0" fmla="*/ 56826 w 2894877"/>
              <a:gd name="connsiteY0" fmla="*/ 0 h 1214844"/>
              <a:gd name="connsiteX1" fmla="*/ 2806825 w 2894877"/>
              <a:gd name="connsiteY1" fmla="*/ 512 h 1214844"/>
              <a:gd name="connsiteX2" fmla="*/ 2894877 w 2894877"/>
              <a:gd name="connsiteY2" fmla="*/ 1094053 h 1214844"/>
              <a:gd name="connsiteX3" fmla="*/ 0 w 2894877"/>
              <a:gd name="connsiteY3" fmla="*/ 1214844 h 1214844"/>
              <a:gd name="connsiteX4" fmla="*/ 56826 w 2894877"/>
              <a:gd name="connsiteY4" fmla="*/ 0 h 1214844"/>
              <a:gd name="connsiteX0" fmla="*/ 1539 w 2839590"/>
              <a:gd name="connsiteY0" fmla="*/ 0 h 1094053"/>
              <a:gd name="connsiteX1" fmla="*/ 2751538 w 2839590"/>
              <a:gd name="connsiteY1" fmla="*/ 512 h 1094053"/>
              <a:gd name="connsiteX2" fmla="*/ 2839590 w 2839590"/>
              <a:gd name="connsiteY2" fmla="*/ 1094053 h 1094053"/>
              <a:gd name="connsiteX3" fmla="*/ 0 w 2839590"/>
              <a:gd name="connsiteY3" fmla="*/ 1082569 h 1094053"/>
              <a:gd name="connsiteX4" fmla="*/ 1539 w 2839590"/>
              <a:gd name="connsiteY4" fmla="*/ 0 h 1094053"/>
              <a:gd name="connsiteX0" fmla="*/ 1539 w 2839590"/>
              <a:gd name="connsiteY0" fmla="*/ 0 h 1094053"/>
              <a:gd name="connsiteX1" fmla="*/ 2834468 w 2839590"/>
              <a:gd name="connsiteY1" fmla="*/ 512 h 1094053"/>
              <a:gd name="connsiteX2" fmla="*/ 2839590 w 2839590"/>
              <a:gd name="connsiteY2" fmla="*/ 1094053 h 1094053"/>
              <a:gd name="connsiteX3" fmla="*/ 0 w 2839590"/>
              <a:gd name="connsiteY3" fmla="*/ 1082569 h 1094053"/>
              <a:gd name="connsiteX4" fmla="*/ 1539 w 2839590"/>
              <a:gd name="connsiteY4" fmla="*/ 0 h 1094053"/>
              <a:gd name="connsiteX0" fmla="*/ 1539 w 2940950"/>
              <a:gd name="connsiteY0" fmla="*/ 0 h 1083030"/>
              <a:gd name="connsiteX1" fmla="*/ 2834468 w 2940950"/>
              <a:gd name="connsiteY1" fmla="*/ 512 h 1083030"/>
              <a:gd name="connsiteX2" fmla="*/ 2940950 w 2940950"/>
              <a:gd name="connsiteY2" fmla="*/ 1083030 h 1083030"/>
              <a:gd name="connsiteX3" fmla="*/ 0 w 2940950"/>
              <a:gd name="connsiteY3" fmla="*/ 1082569 h 1083030"/>
              <a:gd name="connsiteX4" fmla="*/ 1539 w 2940950"/>
              <a:gd name="connsiteY4" fmla="*/ 0 h 1083030"/>
              <a:gd name="connsiteX0" fmla="*/ 1539 w 2940950"/>
              <a:gd name="connsiteY0" fmla="*/ 0 h 1083030"/>
              <a:gd name="connsiteX1" fmla="*/ 2834468 w 2940950"/>
              <a:gd name="connsiteY1" fmla="*/ 512 h 1083030"/>
              <a:gd name="connsiteX2" fmla="*/ 2940950 w 2940950"/>
              <a:gd name="connsiteY2" fmla="*/ 1083030 h 1083030"/>
              <a:gd name="connsiteX3" fmla="*/ 0 w 2940950"/>
              <a:gd name="connsiteY3" fmla="*/ 1082569 h 1083030"/>
              <a:gd name="connsiteX4" fmla="*/ 1539 w 2940950"/>
              <a:gd name="connsiteY4" fmla="*/ 0 h 1083030"/>
              <a:gd name="connsiteX0" fmla="*/ 1539 w 2940950"/>
              <a:gd name="connsiteY0" fmla="*/ 0 h 1083030"/>
              <a:gd name="connsiteX1" fmla="*/ 2834468 w 2940950"/>
              <a:gd name="connsiteY1" fmla="*/ 512 h 1083030"/>
              <a:gd name="connsiteX2" fmla="*/ 2940950 w 2940950"/>
              <a:gd name="connsiteY2" fmla="*/ 1083030 h 1083030"/>
              <a:gd name="connsiteX3" fmla="*/ 0 w 2940950"/>
              <a:gd name="connsiteY3" fmla="*/ 1082569 h 1083030"/>
              <a:gd name="connsiteX4" fmla="*/ 1539 w 2940950"/>
              <a:gd name="connsiteY4" fmla="*/ 0 h 1083030"/>
              <a:gd name="connsiteX0" fmla="*/ 1539 w 2931736"/>
              <a:gd name="connsiteY0" fmla="*/ 0 h 1083030"/>
              <a:gd name="connsiteX1" fmla="*/ 2834468 w 2931736"/>
              <a:gd name="connsiteY1" fmla="*/ 512 h 1083030"/>
              <a:gd name="connsiteX2" fmla="*/ 2931736 w 2931736"/>
              <a:gd name="connsiteY2" fmla="*/ 1083030 h 1083030"/>
              <a:gd name="connsiteX3" fmla="*/ 0 w 2931736"/>
              <a:gd name="connsiteY3" fmla="*/ 1082569 h 1083030"/>
              <a:gd name="connsiteX4" fmla="*/ 1539 w 2931736"/>
              <a:gd name="connsiteY4" fmla="*/ 0 h 1083030"/>
              <a:gd name="connsiteX0" fmla="*/ 75255 w 3005452"/>
              <a:gd name="connsiteY0" fmla="*/ 0 h 1083030"/>
              <a:gd name="connsiteX1" fmla="*/ 2908184 w 3005452"/>
              <a:gd name="connsiteY1" fmla="*/ 512 h 1083030"/>
              <a:gd name="connsiteX2" fmla="*/ 3005452 w 3005452"/>
              <a:gd name="connsiteY2" fmla="*/ 1083030 h 1083030"/>
              <a:gd name="connsiteX3" fmla="*/ 0 w 3005452"/>
              <a:gd name="connsiteY3" fmla="*/ 1082569 h 1083030"/>
              <a:gd name="connsiteX4" fmla="*/ 75255 w 3005452"/>
              <a:gd name="connsiteY4" fmla="*/ 0 h 1083030"/>
              <a:gd name="connsiteX0" fmla="*/ 77029 w 3007226"/>
              <a:gd name="connsiteY0" fmla="*/ 0 h 1083030"/>
              <a:gd name="connsiteX1" fmla="*/ 2909958 w 3007226"/>
              <a:gd name="connsiteY1" fmla="*/ 512 h 1083030"/>
              <a:gd name="connsiteX2" fmla="*/ 3007226 w 3007226"/>
              <a:gd name="connsiteY2" fmla="*/ 1083030 h 1083030"/>
              <a:gd name="connsiteX3" fmla="*/ 1774 w 3007226"/>
              <a:gd name="connsiteY3" fmla="*/ 1082569 h 1083030"/>
              <a:gd name="connsiteX4" fmla="*/ 77029 w 3007226"/>
              <a:gd name="connsiteY4" fmla="*/ 0 h 1083030"/>
              <a:gd name="connsiteX0" fmla="*/ 8617 w 3012530"/>
              <a:gd name="connsiteY0" fmla="*/ 0 h 1086704"/>
              <a:gd name="connsiteX1" fmla="*/ 2915262 w 3012530"/>
              <a:gd name="connsiteY1" fmla="*/ 4186 h 1086704"/>
              <a:gd name="connsiteX2" fmla="*/ 3012530 w 3012530"/>
              <a:gd name="connsiteY2" fmla="*/ 1086704 h 1086704"/>
              <a:gd name="connsiteX3" fmla="*/ 7078 w 3012530"/>
              <a:gd name="connsiteY3" fmla="*/ 1086243 h 1086704"/>
              <a:gd name="connsiteX4" fmla="*/ 8617 w 3012530"/>
              <a:gd name="connsiteY4" fmla="*/ 0 h 1086704"/>
              <a:gd name="connsiteX0" fmla="*/ 8617 w 2994101"/>
              <a:gd name="connsiteY0" fmla="*/ 0 h 1086243"/>
              <a:gd name="connsiteX1" fmla="*/ 2915262 w 2994101"/>
              <a:gd name="connsiteY1" fmla="*/ 4186 h 1086243"/>
              <a:gd name="connsiteX2" fmla="*/ 2994101 w 2994101"/>
              <a:gd name="connsiteY2" fmla="*/ 1083030 h 1086243"/>
              <a:gd name="connsiteX3" fmla="*/ 7078 w 2994101"/>
              <a:gd name="connsiteY3" fmla="*/ 1086243 h 1086243"/>
              <a:gd name="connsiteX4" fmla="*/ 8617 w 2994101"/>
              <a:gd name="connsiteY4" fmla="*/ 0 h 1086243"/>
              <a:gd name="connsiteX0" fmla="*/ 8617 w 2994101"/>
              <a:gd name="connsiteY0" fmla="*/ 0 h 1086243"/>
              <a:gd name="connsiteX1" fmla="*/ 2887619 w 2994101"/>
              <a:gd name="connsiteY1" fmla="*/ 4186 h 1086243"/>
              <a:gd name="connsiteX2" fmla="*/ 2994101 w 2994101"/>
              <a:gd name="connsiteY2" fmla="*/ 1083030 h 1086243"/>
              <a:gd name="connsiteX3" fmla="*/ 7078 w 2994101"/>
              <a:gd name="connsiteY3" fmla="*/ 1086243 h 1086243"/>
              <a:gd name="connsiteX4" fmla="*/ 8617 w 2994101"/>
              <a:gd name="connsiteY4" fmla="*/ 0 h 1086243"/>
              <a:gd name="connsiteX0" fmla="*/ 8617 w 2994101"/>
              <a:gd name="connsiteY0" fmla="*/ 0 h 1086243"/>
              <a:gd name="connsiteX1" fmla="*/ 2896834 w 2994101"/>
              <a:gd name="connsiteY1" fmla="*/ 86320 h 1086243"/>
              <a:gd name="connsiteX2" fmla="*/ 2994101 w 2994101"/>
              <a:gd name="connsiteY2" fmla="*/ 1083030 h 1086243"/>
              <a:gd name="connsiteX3" fmla="*/ 7078 w 2994101"/>
              <a:gd name="connsiteY3" fmla="*/ 1086243 h 1086243"/>
              <a:gd name="connsiteX4" fmla="*/ 8617 w 2994101"/>
              <a:gd name="connsiteY4" fmla="*/ 0 h 1086243"/>
              <a:gd name="connsiteX0" fmla="*/ 3134 w 2997833"/>
              <a:gd name="connsiteY0" fmla="*/ 2385 h 999923"/>
              <a:gd name="connsiteX1" fmla="*/ 2900566 w 2997833"/>
              <a:gd name="connsiteY1" fmla="*/ 0 h 999923"/>
              <a:gd name="connsiteX2" fmla="*/ 2997833 w 2997833"/>
              <a:gd name="connsiteY2" fmla="*/ 996710 h 999923"/>
              <a:gd name="connsiteX3" fmla="*/ 10810 w 2997833"/>
              <a:gd name="connsiteY3" fmla="*/ 999923 h 999923"/>
              <a:gd name="connsiteX4" fmla="*/ 3134 w 2997833"/>
              <a:gd name="connsiteY4" fmla="*/ 2385 h 999923"/>
              <a:gd name="connsiteX0" fmla="*/ 948 w 2995647"/>
              <a:gd name="connsiteY0" fmla="*/ 2385 h 996710"/>
              <a:gd name="connsiteX1" fmla="*/ 2898380 w 2995647"/>
              <a:gd name="connsiteY1" fmla="*/ 0 h 996710"/>
              <a:gd name="connsiteX2" fmla="*/ 2995647 w 2995647"/>
              <a:gd name="connsiteY2" fmla="*/ 996710 h 996710"/>
              <a:gd name="connsiteX3" fmla="*/ 17839 w 2995647"/>
              <a:gd name="connsiteY3" fmla="*/ 934216 h 996710"/>
              <a:gd name="connsiteX4" fmla="*/ 948 w 2995647"/>
              <a:gd name="connsiteY4" fmla="*/ 2385 h 996710"/>
              <a:gd name="connsiteX0" fmla="*/ 948 w 2986432"/>
              <a:gd name="connsiteY0" fmla="*/ 2385 h 934216"/>
              <a:gd name="connsiteX1" fmla="*/ 2898380 w 2986432"/>
              <a:gd name="connsiteY1" fmla="*/ 0 h 934216"/>
              <a:gd name="connsiteX2" fmla="*/ 2986432 w 2986432"/>
              <a:gd name="connsiteY2" fmla="*/ 927717 h 934216"/>
              <a:gd name="connsiteX3" fmla="*/ 17839 w 2986432"/>
              <a:gd name="connsiteY3" fmla="*/ 934216 h 934216"/>
              <a:gd name="connsiteX4" fmla="*/ 948 w 2986432"/>
              <a:gd name="connsiteY4" fmla="*/ 2385 h 934216"/>
              <a:gd name="connsiteX0" fmla="*/ 948 w 2986432"/>
              <a:gd name="connsiteY0" fmla="*/ 12241 h 944072"/>
              <a:gd name="connsiteX1" fmla="*/ 2852308 w 2986432"/>
              <a:gd name="connsiteY1" fmla="*/ 0 h 944072"/>
              <a:gd name="connsiteX2" fmla="*/ 2986432 w 2986432"/>
              <a:gd name="connsiteY2" fmla="*/ 937573 h 944072"/>
              <a:gd name="connsiteX3" fmla="*/ 17839 w 2986432"/>
              <a:gd name="connsiteY3" fmla="*/ 944072 h 944072"/>
              <a:gd name="connsiteX4" fmla="*/ 948 w 2986432"/>
              <a:gd name="connsiteY4" fmla="*/ 12241 h 944072"/>
              <a:gd name="connsiteX0" fmla="*/ 948 w 2949575"/>
              <a:gd name="connsiteY0" fmla="*/ 12241 h 944072"/>
              <a:gd name="connsiteX1" fmla="*/ 2852308 w 2949575"/>
              <a:gd name="connsiteY1" fmla="*/ 0 h 944072"/>
              <a:gd name="connsiteX2" fmla="*/ 2949575 w 2949575"/>
              <a:gd name="connsiteY2" fmla="*/ 934288 h 944072"/>
              <a:gd name="connsiteX3" fmla="*/ 17839 w 2949575"/>
              <a:gd name="connsiteY3" fmla="*/ 944072 h 944072"/>
              <a:gd name="connsiteX4" fmla="*/ 948 w 2949575"/>
              <a:gd name="connsiteY4" fmla="*/ 12241 h 944072"/>
              <a:gd name="connsiteX0" fmla="*/ 948 w 2931145"/>
              <a:gd name="connsiteY0" fmla="*/ 12241 h 944072"/>
              <a:gd name="connsiteX1" fmla="*/ 2852308 w 2931145"/>
              <a:gd name="connsiteY1" fmla="*/ 0 h 944072"/>
              <a:gd name="connsiteX2" fmla="*/ 2931145 w 2931145"/>
              <a:gd name="connsiteY2" fmla="*/ 934288 h 944072"/>
              <a:gd name="connsiteX3" fmla="*/ 17839 w 2931145"/>
              <a:gd name="connsiteY3" fmla="*/ 944072 h 944072"/>
              <a:gd name="connsiteX4" fmla="*/ 948 w 2931145"/>
              <a:gd name="connsiteY4" fmla="*/ 12241 h 944072"/>
              <a:gd name="connsiteX0" fmla="*/ 948 w 2931145"/>
              <a:gd name="connsiteY0" fmla="*/ 15526 h 947357"/>
              <a:gd name="connsiteX1" fmla="*/ 2815451 w 2931145"/>
              <a:gd name="connsiteY1" fmla="*/ 0 h 947357"/>
              <a:gd name="connsiteX2" fmla="*/ 2931145 w 2931145"/>
              <a:gd name="connsiteY2" fmla="*/ 937573 h 947357"/>
              <a:gd name="connsiteX3" fmla="*/ 17839 w 2931145"/>
              <a:gd name="connsiteY3" fmla="*/ 947357 h 947357"/>
              <a:gd name="connsiteX4" fmla="*/ 948 w 2931145"/>
              <a:gd name="connsiteY4" fmla="*/ 15526 h 947357"/>
              <a:gd name="connsiteX0" fmla="*/ 59012 w 2915493"/>
              <a:gd name="connsiteY0" fmla="*/ 18811 h 947357"/>
              <a:gd name="connsiteX1" fmla="*/ 2799799 w 2915493"/>
              <a:gd name="connsiteY1" fmla="*/ 0 h 947357"/>
              <a:gd name="connsiteX2" fmla="*/ 2915493 w 2915493"/>
              <a:gd name="connsiteY2" fmla="*/ 937573 h 947357"/>
              <a:gd name="connsiteX3" fmla="*/ 2187 w 2915493"/>
              <a:gd name="connsiteY3" fmla="*/ 947357 h 947357"/>
              <a:gd name="connsiteX4" fmla="*/ 59012 w 2915493"/>
              <a:gd name="connsiteY4" fmla="*/ 18811 h 947357"/>
              <a:gd name="connsiteX0" fmla="*/ 8617 w 2865098"/>
              <a:gd name="connsiteY0" fmla="*/ 18811 h 947357"/>
              <a:gd name="connsiteX1" fmla="*/ 2749404 w 2865098"/>
              <a:gd name="connsiteY1" fmla="*/ 0 h 947357"/>
              <a:gd name="connsiteX2" fmla="*/ 2865098 w 2865098"/>
              <a:gd name="connsiteY2" fmla="*/ 937573 h 947357"/>
              <a:gd name="connsiteX3" fmla="*/ 7079 w 2865098"/>
              <a:gd name="connsiteY3" fmla="*/ 947357 h 947357"/>
              <a:gd name="connsiteX4" fmla="*/ 8617 w 2865098"/>
              <a:gd name="connsiteY4" fmla="*/ 18811 h 947357"/>
              <a:gd name="connsiteX0" fmla="*/ 24043 w 2862095"/>
              <a:gd name="connsiteY0" fmla="*/ 0 h 948258"/>
              <a:gd name="connsiteX1" fmla="*/ 2746401 w 2862095"/>
              <a:gd name="connsiteY1" fmla="*/ 901 h 948258"/>
              <a:gd name="connsiteX2" fmla="*/ 2862095 w 2862095"/>
              <a:gd name="connsiteY2" fmla="*/ 938474 h 948258"/>
              <a:gd name="connsiteX3" fmla="*/ 4076 w 2862095"/>
              <a:gd name="connsiteY3" fmla="*/ 948258 h 948258"/>
              <a:gd name="connsiteX4" fmla="*/ 24043 w 2862095"/>
              <a:gd name="connsiteY4" fmla="*/ 0 h 948258"/>
              <a:gd name="connsiteX0" fmla="*/ 41243 w 2879295"/>
              <a:gd name="connsiteY0" fmla="*/ 0 h 948258"/>
              <a:gd name="connsiteX1" fmla="*/ 2763601 w 2879295"/>
              <a:gd name="connsiteY1" fmla="*/ 901 h 948258"/>
              <a:gd name="connsiteX2" fmla="*/ 2879295 w 2879295"/>
              <a:gd name="connsiteY2" fmla="*/ 938474 h 948258"/>
              <a:gd name="connsiteX3" fmla="*/ 2847 w 2879295"/>
              <a:gd name="connsiteY3" fmla="*/ 948258 h 948258"/>
              <a:gd name="connsiteX4" fmla="*/ 41243 w 2879295"/>
              <a:gd name="connsiteY4" fmla="*/ 0 h 948258"/>
              <a:gd name="connsiteX0" fmla="*/ 54924 w 2892976"/>
              <a:gd name="connsiteY0" fmla="*/ 0 h 948258"/>
              <a:gd name="connsiteX1" fmla="*/ 2777282 w 2892976"/>
              <a:gd name="connsiteY1" fmla="*/ 901 h 948258"/>
              <a:gd name="connsiteX2" fmla="*/ 2892976 w 2892976"/>
              <a:gd name="connsiteY2" fmla="*/ 938474 h 948258"/>
              <a:gd name="connsiteX3" fmla="*/ 16528 w 2892976"/>
              <a:gd name="connsiteY3" fmla="*/ 948258 h 948258"/>
              <a:gd name="connsiteX4" fmla="*/ 54924 w 2892976"/>
              <a:gd name="connsiteY4" fmla="*/ 0 h 948258"/>
              <a:gd name="connsiteX0" fmla="*/ 38396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38396 w 2876448"/>
              <a:gd name="connsiteY4" fmla="*/ 0 h 948258"/>
              <a:gd name="connsiteX0" fmla="*/ 38396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38396 w 2876448"/>
              <a:gd name="connsiteY4" fmla="*/ 0 h 948258"/>
              <a:gd name="connsiteX0" fmla="*/ 10752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10752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38397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38397 w 2876448"/>
              <a:gd name="connsiteY4" fmla="*/ 0 h 948258"/>
              <a:gd name="connsiteX0" fmla="*/ 29183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29183 w 2876448"/>
              <a:gd name="connsiteY4" fmla="*/ 0 h 948258"/>
              <a:gd name="connsiteX0" fmla="*/ 29183 w 2876448"/>
              <a:gd name="connsiteY0" fmla="*/ 0 h 948258"/>
              <a:gd name="connsiteX1" fmla="*/ 2760754 w 2876448"/>
              <a:gd name="connsiteY1" fmla="*/ 901 h 948258"/>
              <a:gd name="connsiteX2" fmla="*/ 2876448 w 2876448"/>
              <a:gd name="connsiteY2" fmla="*/ 774508 h 948258"/>
              <a:gd name="connsiteX3" fmla="*/ 0 w 2876448"/>
              <a:gd name="connsiteY3" fmla="*/ 948258 h 948258"/>
              <a:gd name="connsiteX4" fmla="*/ 29183 w 2876448"/>
              <a:gd name="connsiteY4" fmla="*/ 0 h 948258"/>
              <a:gd name="connsiteX0" fmla="*/ 29183 w 2858019"/>
              <a:gd name="connsiteY0" fmla="*/ 0 h 948258"/>
              <a:gd name="connsiteX1" fmla="*/ 2760754 w 2858019"/>
              <a:gd name="connsiteY1" fmla="*/ 901 h 948258"/>
              <a:gd name="connsiteX2" fmla="*/ 2858019 w 2858019"/>
              <a:gd name="connsiteY2" fmla="*/ 809452 h 948258"/>
              <a:gd name="connsiteX3" fmla="*/ 0 w 2858019"/>
              <a:gd name="connsiteY3" fmla="*/ 948258 h 948258"/>
              <a:gd name="connsiteX4" fmla="*/ 29183 w 2858019"/>
              <a:gd name="connsiteY4" fmla="*/ 0 h 948258"/>
              <a:gd name="connsiteX0" fmla="*/ 29183 w 2858019"/>
              <a:gd name="connsiteY0" fmla="*/ 0 h 811172"/>
              <a:gd name="connsiteX1" fmla="*/ 2760754 w 2858019"/>
              <a:gd name="connsiteY1" fmla="*/ 901 h 811172"/>
              <a:gd name="connsiteX2" fmla="*/ 2858019 w 2858019"/>
              <a:gd name="connsiteY2" fmla="*/ 809452 h 811172"/>
              <a:gd name="connsiteX3" fmla="*/ 0 w 2858019"/>
              <a:gd name="connsiteY3" fmla="*/ 811172 h 811172"/>
              <a:gd name="connsiteX4" fmla="*/ 29183 w 2858019"/>
              <a:gd name="connsiteY4" fmla="*/ 0 h 811172"/>
              <a:gd name="connsiteX0" fmla="*/ 29183 w 2858019"/>
              <a:gd name="connsiteY0" fmla="*/ 0 h 811172"/>
              <a:gd name="connsiteX1" fmla="*/ 2760754 w 2858019"/>
              <a:gd name="connsiteY1" fmla="*/ 68100 h 811172"/>
              <a:gd name="connsiteX2" fmla="*/ 2858019 w 2858019"/>
              <a:gd name="connsiteY2" fmla="*/ 809452 h 811172"/>
              <a:gd name="connsiteX3" fmla="*/ 0 w 2858019"/>
              <a:gd name="connsiteY3" fmla="*/ 811172 h 811172"/>
              <a:gd name="connsiteX4" fmla="*/ 29183 w 2858019"/>
              <a:gd name="connsiteY4" fmla="*/ 0 h 811172"/>
              <a:gd name="connsiteX0" fmla="*/ 38397 w 2858019"/>
              <a:gd name="connsiteY0" fmla="*/ 54350 h 743072"/>
              <a:gd name="connsiteX1" fmla="*/ 2760754 w 2858019"/>
              <a:gd name="connsiteY1" fmla="*/ 0 h 743072"/>
              <a:gd name="connsiteX2" fmla="*/ 2858019 w 2858019"/>
              <a:gd name="connsiteY2" fmla="*/ 741352 h 743072"/>
              <a:gd name="connsiteX3" fmla="*/ 0 w 2858019"/>
              <a:gd name="connsiteY3" fmla="*/ 743072 h 743072"/>
              <a:gd name="connsiteX4" fmla="*/ 38397 w 2858019"/>
              <a:gd name="connsiteY4" fmla="*/ 54350 h 743072"/>
              <a:gd name="connsiteX0" fmla="*/ 38397 w 2858019"/>
              <a:gd name="connsiteY0" fmla="*/ 0 h 688722"/>
              <a:gd name="connsiteX1" fmla="*/ 2779183 w 2858019"/>
              <a:gd name="connsiteY1" fmla="*/ 4324 h 688722"/>
              <a:gd name="connsiteX2" fmla="*/ 2858019 w 2858019"/>
              <a:gd name="connsiteY2" fmla="*/ 687002 h 688722"/>
              <a:gd name="connsiteX3" fmla="*/ 0 w 2858019"/>
              <a:gd name="connsiteY3" fmla="*/ 688722 h 688722"/>
              <a:gd name="connsiteX4" fmla="*/ 38397 w 2858019"/>
              <a:gd name="connsiteY4" fmla="*/ 0 h 688722"/>
              <a:gd name="connsiteX0" fmla="*/ 38397 w 2858019"/>
              <a:gd name="connsiteY0" fmla="*/ 778 h 689500"/>
              <a:gd name="connsiteX1" fmla="*/ 2779183 w 2858019"/>
              <a:gd name="connsiteY1" fmla="*/ 0 h 689500"/>
              <a:gd name="connsiteX2" fmla="*/ 2858019 w 2858019"/>
              <a:gd name="connsiteY2" fmla="*/ 687780 h 689500"/>
              <a:gd name="connsiteX3" fmla="*/ 0 w 2858019"/>
              <a:gd name="connsiteY3" fmla="*/ 689500 h 689500"/>
              <a:gd name="connsiteX4" fmla="*/ 38397 w 2858019"/>
              <a:gd name="connsiteY4" fmla="*/ 778 h 68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8019" h="689500">
                <a:moveTo>
                  <a:pt x="38397" y="778"/>
                </a:moveTo>
                <a:lnTo>
                  <a:pt x="2779183" y="0"/>
                </a:lnTo>
                <a:cubicBezTo>
                  <a:pt x="2780890" y="364514"/>
                  <a:pt x="2828669" y="326940"/>
                  <a:pt x="2858019" y="687780"/>
                </a:cubicBezTo>
                <a:lnTo>
                  <a:pt x="0" y="689500"/>
                </a:lnTo>
                <a:cubicBezTo>
                  <a:pt x="3243" y="-91110"/>
                  <a:pt x="-1703" y="777714"/>
                  <a:pt x="38397" y="778"/>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endParaRPr lang="en-US" sz="1400" b="1" dirty="0">
              <a:solidFill>
                <a:schemeClr val="bg1"/>
              </a:solidFill>
              <a:latin typeface="MS Reference Sans Serif" panose="020B0604030504040204" pitchFamily="34" charset="0"/>
              <a:cs typeface="Microsoft Sans Serif" panose="020B0604020202020204" pitchFamily="34" charset="0"/>
            </a:endParaRPr>
          </a:p>
          <a:p>
            <a:pPr algn="ctr"/>
            <a:r>
              <a:rPr lang="en-US" sz="1400" b="1" dirty="0">
                <a:blipFill>
                  <a:blip r:embed="rId3"/>
                  <a:tile tx="0" ty="0" sx="100000" sy="100000" flip="none" algn="tl"/>
                </a:blipFill>
                <a:latin typeface="MS Reference Sans Serif" panose="020B0604030504040204" pitchFamily="34" charset="0"/>
                <a:cs typeface="Microsoft Sans Serif" panose="020B0604020202020204" pitchFamily="34" charset="0"/>
              </a:rPr>
              <a:t>Voted Levy Impact Calculation Spreadsheets</a:t>
            </a:r>
          </a:p>
          <a:p>
            <a:pPr algn="ctr"/>
            <a:endParaRPr lang="en-US" sz="1400" b="1" dirty="0">
              <a:blipFill>
                <a:blip r:embed="rId3"/>
                <a:tile tx="0" ty="0" sx="100000" sy="100000" flip="none" algn="tl"/>
              </a:blipFill>
              <a:latin typeface="MS Reference Sans Serif" panose="020B0604030504040204" pitchFamily="34" charset="0"/>
              <a:cs typeface="Microsoft Sans Serif" panose="020B0604020202020204" pitchFamily="34" charset="0"/>
            </a:endParaRPr>
          </a:p>
          <a:p>
            <a:pPr algn="ctr"/>
            <a:r>
              <a:rPr lang="en-US" sz="1400" b="1" dirty="0">
                <a:blipFill>
                  <a:blip r:embed="rId3"/>
                  <a:tile tx="0" ty="0" sx="100000" sy="100000" flip="none" algn="tl"/>
                </a:blipFill>
                <a:latin typeface="MS Reference Sans Serif" panose="020B0604030504040204" pitchFamily="34" charset="0"/>
                <a:cs typeface="Microsoft Sans Serif" panose="020B0604020202020204" pitchFamily="34" charset="0"/>
              </a:rPr>
              <a:t>Brought to you by </a:t>
            </a:r>
            <a:r>
              <a:rPr lang="en-US" sz="1400" b="1" dirty="0" err="1">
                <a:blipFill>
                  <a:blip r:embed="rId3"/>
                  <a:tile tx="0" ty="0" sx="100000" sy="100000" flip="none" algn="tl"/>
                </a:blipFill>
                <a:latin typeface="MS Reference Sans Serif" panose="020B0604030504040204" pitchFamily="34" charset="0"/>
                <a:cs typeface="Microsoft Sans Serif" panose="020B0604020202020204" pitchFamily="34" charset="0"/>
              </a:rPr>
              <a:t>MACo</a:t>
            </a:r>
            <a:endParaRPr lang="en-US" sz="1400" b="1" dirty="0">
              <a:blipFill>
                <a:blip r:embed="rId3"/>
                <a:tile tx="0" ty="0" sx="100000" sy="100000" flip="none" algn="tl"/>
              </a:blipFill>
              <a:latin typeface="MS Reference Sans Serif" panose="020B0604030504040204" pitchFamily="34" charset="0"/>
              <a:cs typeface="Microsoft Sans Serif" panose="020B0604020202020204" pitchFamily="34" charset="0"/>
            </a:endParaRPr>
          </a:p>
          <a:p>
            <a:pPr algn="ctr"/>
            <a:endParaRPr lang="en-US" sz="1400" b="1" dirty="0">
              <a:blipFill>
                <a:blip r:embed="rId3"/>
                <a:tile tx="0" ty="0" sx="100000" sy="100000" flip="none" algn="tl"/>
              </a:blipFill>
              <a:latin typeface="MS Reference Sans Serif" panose="020B0604030504040204" pitchFamily="34" charset="0"/>
              <a:cs typeface="Microsoft Sans Serif" panose="020B0604020202020204" pitchFamily="34" charset="0"/>
            </a:endParaRPr>
          </a:p>
          <a:p>
            <a:pPr algn="ctr"/>
            <a:r>
              <a:rPr lang="en-US" altLang="en-US" sz="1200" b="1" dirty="0">
                <a:blipFill>
                  <a:blip r:embed="rId3"/>
                  <a:tile tx="0" ty="0" sx="100000" sy="100000" flip="none" algn="tl"/>
                </a:blipFill>
                <a:latin typeface="MS Reference Sans Serif" panose="020B0604030504040204" pitchFamily="34" charset="0"/>
              </a:rPr>
              <a:t>http://www.mtcounties.org/resource</a:t>
            </a:r>
          </a:p>
          <a:p>
            <a:pPr algn="ctr"/>
            <a:endParaRPr lang="en-US" altLang="en-US" sz="1400" dirty="0">
              <a:blipFill>
                <a:blip r:embed="rId3"/>
                <a:tile tx="0" ty="0" sx="100000" sy="100000" flip="none" algn="tl"/>
              </a:blipFill>
              <a:latin typeface="MS Reference Sans Serif" panose="020B0604030504040204" pitchFamily="34" charset="0"/>
            </a:endParaRPr>
          </a:p>
          <a:p>
            <a:pPr algn="ctr"/>
            <a:r>
              <a:rPr lang="en-US" altLang="en-US" sz="1200" dirty="0">
                <a:blipFill>
                  <a:blip r:embed="rId3"/>
                  <a:tile tx="0" ty="0" sx="100000" sy="100000" flip="none" algn="tl"/>
                </a:blipFill>
                <a:latin typeface="MS Reference Sans Serif" panose="020B0604030504040204" pitchFamily="34" charset="0"/>
              </a:rPr>
              <a:t>Under </a:t>
            </a:r>
            <a:r>
              <a:rPr lang="en-US" altLang="en-US" sz="1200" u="sng" dirty="0">
                <a:blipFill>
                  <a:blip r:embed="rId3"/>
                  <a:tile tx="0" ty="0" sx="100000" sy="100000" flip="none" algn="tl"/>
                </a:blipFill>
                <a:latin typeface="MS Reference Sans Serif" panose="020B0604030504040204" pitchFamily="34" charset="0"/>
              </a:rPr>
              <a:t>Fiscal Forms</a:t>
            </a:r>
            <a:r>
              <a:rPr lang="en-US" altLang="en-US" sz="1200" dirty="0">
                <a:blipFill>
                  <a:blip r:embed="rId3"/>
                  <a:tile tx="0" ty="0" sx="100000" sy="100000" flip="none" algn="tl"/>
                </a:blipFill>
                <a:latin typeface="MS Reference Sans Serif" panose="020B0604030504040204" pitchFamily="34" charset="0"/>
              </a:rPr>
              <a:t>, </a:t>
            </a:r>
          </a:p>
          <a:p>
            <a:pPr marL="171450" indent="-171450">
              <a:buFont typeface="Wingdings" panose="05000000000000000000" pitchFamily="2" charset="2"/>
              <a:buChar char="ü"/>
            </a:pPr>
            <a:r>
              <a:rPr lang="en-US" altLang="en-US" sz="1200" dirty="0">
                <a:blipFill>
                  <a:blip r:embed="rId3"/>
                  <a:tile tx="0" ty="0" sx="100000" sy="100000" flip="none" algn="tl"/>
                </a:blipFill>
                <a:latin typeface="MS Reference Sans Serif" panose="020B0604030504040204" pitchFamily="34" charset="0"/>
              </a:rPr>
              <a:t>click on ‘Voted Levy Information</a:t>
            </a:r>
            <a:r>
              <a:rPr lang="en-US" altLang="en-US" sz="1200" i="1" dirty="0">
                <a:blipFill>
                  <a:blip r:embed="rId3"/>
                  <a:tile tx="0" ty="0" sx="100000" sy="100000" flip="none" algn="tl"/>
                </a:blipFill>
                <a:latin typeface="MS Reference Sans Serif" panose="020B0604030504040204" pitchFamily="34" charset="0"/>
              </a:rPr>
              <a:t>’</a:t>
            </a:r>
          </a:p>
          <a:p>
            <a:pPr marL="171450" indent="-171450">
              <a:buFont typeface="Wingdings" panose="05000000000000000000" pitchFamily="2" charset="2"/>
              <a:buChar char="ü"/>
            </a:pPr>
            <a:r>
              <a:rPr lang="en-US" altLang="en-US" sz="1200" dirty="0">
                <a:blipFill>
                  <a:blip r:embed="rId3"/>
                  <a:tile tx="0" ty="0" sx="100000" sy="100000" flip="none" algn="tl"/>
                </a:blipFill>
                <a:latin typeface="MS Reference Sans Serif" panose="020B0604030504040204" pitchFamily="34" charset="0"/>
              </a:rPr>
              <a:t>Click on ‘Special Mill Levy Calculation Spreadsheet’</a:t>
            </a:r>
          </a:p>
          <a:p>
            <a:pPr algn="ctr"/>
            <a:endParaRPr lang="en-US" sz="1100" b="1" dirty="0">
              <a:solidFill>
                <a:schemeClr val="bg1"/>
              </a:solidFill>
              <a:latin typeface="MS Reference Sans Serif" panose="020B0604030504040204" pitchFamily="34" charset="0"/>
              <a:cs typeface="Microsoft Sans Serif" panose="020B0604020202020204" pitchFamily="34" charset="0"/>
            </a:endParaRPr>
          </a:p>
          <a:p>
            <a:pPr algn="ctr"/>
            <a:endParaRPr lang="en-US" sz="14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1085714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8458200" cy="6397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a:lstStyle>
          <a:p>
            <a:pPr algn="ctr"/>
            <a:r>
              <a:rPr lang="en-US" altLang="en-US" sz="3200" dirty="0">
                <a:latin typeface="+mn-lt"/>
              </a:rPr>
              <a:t>VOTED LEVY </a:t>
            </a:r>
            <a:r>
              <a:rPr lang="en-US" altLang="en-US" sz="3600" dirty="0">
                <a:latin typeface="+mn-lt"/>
              </a:rPr>
              <a:t>– </a:t>
            </a:r>
            <a:r>
              <a:rPr lang="en-US" altLang="en-US" sz="2800" dirty="0">
                <a:latin typeface="+mn-lt"/>
              </a:rPr>
              <a:t>Specific Mills</a:t>
            </a:r>
          </a:p>
        </p:txBody>
      </p:sp>
      <p:pic>
        <p:nvPicPr>
          <p:cNvPr id="4" name="Picture 3"/>
          <p:cNvPicPr>
            <a:picLocks noChangeAspect="1"/>
          </p:cNvPicPr>
          <p:nvPr/>
        </p:nvPicPr>
        <p:blipFill>
          <a:blip r:embed="rId2"/>
          <a:stretch>
            <a:fillRect/>
          </a:stretch>
        </p:blipFill>
        <p:spPr>
          <a:xfrm>
            <a:off x="914400" y="838200"/>
            <a:ext cx="7391400" cy="5857875"/>
          </a:xfrm>
          <a:prstGeom prst="rect">
            <a:avLst/>
          </a:prstGeom>
        </p:spPr>
      </p:pic>
    </p:spTree>
    <p:extLst>
      <p:ext uri="{BB962C8B-B14F-4D97-AF65-F5344CB8AC3E}">
        <p14:creationId xmlns:p14="http://schemas.microsoft.com/office/powerpoint/2010/main" val="409386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2399" y="1066800"/>
            <a:ext cx="7611001" cy="5638800"/>
          </a:xfrm>
          <a:prstGeom prst="rect">
            <a:avLst/>
          </a:prstGeom>
        </p:spPr>
      </p:pic>
      <p:sp>
        <p:nvSpPr>
          <p:cNvPr id="3" name="Title 3"/>
          <p:cNvSpPr txBox="1">
            <a:spLocks/>
          </p:cNvSpPr>
          <p:nvPr/>
        </p:nvSpPr>
        <p:spPr>
          <a:xfrm>
            <a:off x="963040" y="76200"/>
            <a:ext cx="6629400" cy="1143000"/>
          </a:xfrm>
          <a:prstGeom prst="rect">
            <a:avLst/>
          </a:prstGeom>
        </p:spPr>
        <p:txBody>
          <a:bodyPr/>
          <a:lst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a:lstStyle>
          <a:p>
            <a:pPr algn="ctr"/>
            <a:r>
              <a:rPr lang="en-US" altLang="en-US" sz="3200" dirty="0">
                <a:latin typeface="+mn-lt"/>
              </a:rPr>
              <a:t>Voted Levy – </a:t>
            </a:r>
            <a:r>
              <a:rPr lang="en-US" altLang="en-US" sz="2800" dirty="0">
                <a:latin typeface="+mn-lt"/>
              </a:rPr>
              <a:t>Specific Dollar Amount</a:t>
            </a:r>
          </a:p>
        </p:txBody>
      </p:sp>
      <p:sp>
        <p:nvSpPr>
          <p:cNvPr id="4" name="Down Arrow 3"/>
          <p:cNvSpPr/>
          <p:nvPr/>
        </p:nvSpPr>
        <p:spPr>
          <a:xfrm>
            <a:off x="2590800" y="1752600"/>
            <a:ext cx="304800" cy="358624"/>
          </a:xfrm>
          <a:prstGeom prst="downArrow">
            <a:avLst/>
          </a:prstGeom>
          <a:solidFill>
            <a:schemeClr val="tx2">
              <a:lumMod val="75000"/>
            </a:schemeClr>
          </a:solidFill>
          <a:ln>
            <a:solidFill>
              <a:schemeClr val="tx2"/>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00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7200900" cy="584775"/>
          </a:xfrm>
          <a:prstGeom prst="rect">
            <a:avLst/>
          </a:prstGeom>
          <a:noFill/>
        </p:spPr>
        <p:txBody>
          <a:bodyPr wrap="square" rtlCol="0">
            <a:spAutoFit/>
          </a:bodyPr>
          <a:lstStyle/>
          <a:p>
            <a:pPr algn="ctr"/>
            <a:r>
              <a:rPr lang="en-US" sz="3200" dirty="0">
                <a:solidFill>
                  <a:schemeClr val="tx2"/>
                </a:solidFill>
              </a:rPr>
              <a:t>Sample Ballot Language – </a:t>
            </a:r>
            <a:r>
              <a:rPr lang="en-US" sz="3200" b="1" dirty="0">
                <a:solidFill>
                  <a:schemeClr val="tx2"/>
                </a:solidFill>
              </a:rPr>
              <a:t>“Fixed”</a:t>
            </a:r>
          </a:p>
        </p:txBody>
      </p:sp>
      <p:sp>
        <p:nvSpPr>
          <p:cNvPr id="4" name="Vertical Scroll 3"/>
          <p:cNvSpPr/>
          <p:nvPr/>
        </p:nvSpPr>
        <p:spPr>
          <a:xfrm>
            <a:off x="114300" y="152400"/>
            <a:ext cx="8305800" cy="6502495"/>
          </a:xfrm>
          <a:prstGeom prst="verticalScroll">
            <a:avLst/>
          </a:prstGeom>
          <a:blipFill>
            <a:blip r:embed="rId2">
              <a:alphaModFix amt="59000"/>
              <a:extLst>
                <a:ext uri="{BEBA8EAE-BF5A-486C-A8C5-ECC9F3942E4B}">
                  <a14:imgProps xmlns:a14="http://schemas.microsoft.com/office/drawing/2010/main">
                    <a14:imgLayer r:embed="rId3">
                      <a14:imgEffect>
                        <a14:colorTemperature colorTemp="5625"/>
                      </a14:imgEffect>
                      <a14:imgEffect>
                        <a14:saturation sat="65000"/>
                      </a14:imgEffect>
                    </a14:imgLayer>
                  </a14:imgProps>
                </a:ext>
              </a:extLst>
            </a:blip>
            <a:tile tx="0" ty="0" sx="100000" sy="100000" flip="none" algn="tl"/>
          </a:blip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TextBox 4"/>
          <p:cNvSpPr txBox="1"/>
          <p:nvPr/>
        </p:nvSpPr>
        <p:spPr>
          <a:xfrm>
            <a:off x="1295400" y="1549687"/>
            <a:ext cx="5943600" cy="3785652"/>
          </a:xfrm>
          <a:prstGeom prst="rect">
            <a:avLst/>
          </a:prstGeom>
          <a:noFill/>
        </p:spPr>
        <p:txBody>
          <a:bodyPr wrap="square" rtlCol="0">
            <a:spAutoFit/>
          </a:bodyPr>
          <a:lstStyle/>
          <a:p>
            <a:r>
              <a:rPr lang="en-US" altLang="en-US" sz="2400" i="1" dirty="0">
                <a:solidFill>
                  <a:schemeClr val="tx2"/>
                </a:solidFill>
              </a:rPr>
              <a:t>Shall the City of Opportunity be authorized to levy two (2) mills, being approximately $4,000, for a period of five (5) years to fund City Hall repairs?  </a:t>
            </a:r>
          </a:p>
          <a:p>
            <a:endParaRPr lang="en-US" altLang="en-US" sz="2400" i="1" dirty="0">
              <a:solidFill>
                <a:schemeClr val="tx2"/>
              </a:solidFill>
            </a:endParaRPr>
          </a:p>
          <a:p>
            <a:r>
              <a:rPr lang="en-US" altLang="en-US" sz="2400" i="1" dirty="0">
                <a:solidFill>
                  <a:schemeClr val="tx2"/>
                </a:solidFill>
              </a:rPr>
              <a:t>The fiscal impact on a home having a market value of $100,000 is estimated to be $2.70 each year of the levy and on a home having a market value of $200,000 is estimated to be $5.40 each year of the levy.</a:t>
            </a:r>
            <a:r>
              <a:rPr lang="en-US" altLang="en-US" sz="2400" dirty="0">
                <a:solidFill>
                  <a:schemeClr val="tx2"/>
                </a:solidFill>
              </a:rPr>
              <a:t> </a:t>
            </a:r>
          </a:p>
        </p:txBody>
      </p:sp>
    </p:spTree>
    <p:extLst>
      <p:ext uri="{BB962C8B-B14F-4D97-AF65-F5344CB8AC3E}">
        <p14:creationId xmlns:p14="http://schemas.microsoft.com/office/powerpoint/2010/main" val="4951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7467600" cy="584775"/>
          </a:xfrm>
          <a:prstGeom prst="rect">
            <a:avLst/>
          </a:prstGeom>
          <a:noFill/>
        </p:spPr>
        <p:txBody>
          <a:bodyPr wrap="square" rtlCol="0">
            <a:spAutoFit/>
          </a:bodyPr>
          <a:lstStyle/>
          <a:p>
            <a:pPr algn="ctr"/>
            <a:r>
              <a:rPr lang="en-US" sz="3200" dirty="0">
                <a:solidFill>
                  <a:schemeClr val="tx2"/>
                </a:solidFill>
              </a:rPr>
              <a:t>Sample Ballot Language – </a:t>
            </a:r>
            <a:r>
              <a:rPr lang="en-US" sz="3200" b="1" dirty="0">
                <a:solidFill>
                  <a:schemeClr val="tx2"/>
                </a:solidFill>
              </a:rPr>
              <a:t>“Float”</a:t>
            </a:r>
          </a:p>
        </p:txBody>
      </p:sp>
      <p:sp>
        <p:nvSpPr>
          <p:cNvPr id="4" name="Vertical Scroll 3"/>
          <p:cNvSpPr/>
          <p:nvPr/>
        </p:nvSpPr>
        <p:spPr>
          <a:xfrm>
            <a:off x="76200" y="152400"/>
            <a:ext cx="8305800" cy="6553200"/>
          </a:xfrm>
          <a:prstGeom prst="verticalScroll">
            <a:avLst/>
          </a:prstGeom>
          <a:blipFill>
            <a:blip r:embed="rId2">
              <a:alphaModFix amt="59000"/>
              <a:extLst>
                <a:ext uri="{BEBA8EAE-BF5A-486C-A8C5-ECC9F3942E4B}">
                  <a14:imgProps xmlns:a14="http://schemas.microsoft.com/office/drawing/2010/main">
                    <a14:imgLayer r:embed="rId3">
                      <a14:imgEffect>
                        <a14:colorTemperature colorTemp="5625"/>
                      </a14:imgEffect>
                      <a14:imgEffect>
                        <a14:saturation sat="65000"/>
                      </a14:imgEffect>
                    </a14:imgLayer>
                  </a14:imgProps>
                </a:ext>
              </a:extLst>
            </a:blip>
            <a:tile tx="0" ty="0" sx="100000" sy="100000" flip="none" algn="tl"/>
          </a:blip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TextBox 4"/>
          <p:cNvSpPr txBox="1"/>
          <p:nvPr/>
        </p:nvSpPr>
        <p:spPr>
          <a:xfrm>
            <a:off x="1066800" y="1371600"/>
            <a:ext cx="6019800" cy="4893647"/>
          </a:xfrm>
          <a:prstGeom prst="rect">
            <a:avLst/>
          </a:prstGeom>
          <a:noFill/>
        </p:spPr>
        <p:txBody>
          <a:bodyPr wrap="square" rtlCol="0">
            <a:spAutoFit/>
          </a:bodyPr>
          <a:lstStyle/>
          <a:p>
            <a:r>
              <a:rPr lang="en-US" altLang="en-US" sz="2400" i="1" dirty="0">
                <a:solidFill>
                  <a:schemeClr val="tx2"/>
                </a:solidFill>
              </a:rPr>
              <a:t>Shall the City of Opportunity be authorized to levy two (2) mills, being approximately $4,000, for a period of five (5) years to fund City Hall repairs, where the new levy will be subject to 15-10-420(1)(a), MCA after the first year allowing for inflationary growth and newly taxable growth?  </a:t>
            </a:r>
          </a:p>
          <a:p>
            <a:endParaRPr lang="en-US" altLang="en-US" sz="2400" i="1" dirty="0">
              <a:solidFill>
                <a:schemeClr val="tx2"/>
              </a:solidFill>
            </a:endParaRPr>
          </a:p>
          <a:p>
            <a:r>
              <a:rPr lang="en-US" altLang="en-US" sz="2400" i="1" dirty="0">
                <a:solidFill>
                  <a:schemeClr val="tx2"/>
                </a:solidFill>
              </a:rPr>
              <a:t>The fiscal impact on a home having a market value of $100,000 is estimated to be $2.70 for the first year of the levy and on a home having a market value of $200,000 is estimated to be $5.40 the first year of the levy.</a:t>
            </a:r>
            <a:r>
              <a:rPr lang="en-US" altLang="en-US" sz="2400" dirty="0">
                <a:solidFill>
                  <a:schemeClr val="tx2"/>
                </a:solidFill>
              </a:rPr>
              <a:t> </a:t>
            </a:r>
          </a:p>
        </p:txBody>
      </p:sp>
    </p:spTree>
    <p:extLst>
      <p:ext uri="{BB962C8B-B14F-4D97-AF65-F5344CB8AC3E}">
        <p14:creationId xmlns:p14="http://schemas.microsoft.com/office/powerpoint/2010/main" val="28733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8104010" cy="5394960"/>
          </a:xfrm>
          <a:prstGeom prst="rect">
            <a:avLst/>
          </a:prstGeom>
          <a:ln>
            <a:noFill/>
          </a:ln>
          <a:effectLst>
            <a:softEdge rad="112500"/>
          </a:effectLst>
        </p:spPr>
      </p:pic>
      <p:sp>
        <p:nvSpPr>
          <p:cNvPr id="6" name="TextBox 5"/>
          <p:cNvSpPr txBox="1"/>
          <p:nvPr/>
        </p:nvSpPr>
        <p:spPr>
          <a:xfrm>
            <a:off x="2819400" y="1462841"/>
            <a:ext cx="3048000" cy="2800767"/>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 name="connsiteX0" fmla="*/ 29184 w 2996238"/>
              <a:gd name="connsiteY0" fmla="*/ 0 h 1982255"/>
              <a:gd name="connsiteX1" fmla="*/ 2860798 w 2996238"/>
              <a:gd name="connsiteY1" fmla="*/ 40048 h 1982255"/>
              <a:gd name="connsiteX2" fmla="*/ 2996238 w 2996238"/>
              <a:gd name="connsiteY2" fmla="*/ 1950104 h 1982255"/>
              <a:gd name="connsiteX3" fmla="*/ 0 w 2996238"/>
              <a:gd name="connsiteY3" fmla="*/ 1982255 h 1982255"/>
              <a:gd name="connsiteX4" fmla="*/ 29184 w 2996238"/>
              <a:gd name="connsiteY4" fmla="*/ 0 h 1982255"/>
              <a:gd name="connsiteX0" fmla="*/ 29184 w 2996238"/>
              <a:gd name="connsiteY0" fmla="*/ 0 h 1963648"/>
              <a:gd name="connsiteX1" fmla="*/ 2860798 w 2996238"/>
              <a:gd name="connsiteY1" fmla="*/ 21441 h 1963648"/>
              <a:gd name="connsiteX2" fmla="*/ 2996238 w 2996238"/>
              <a:gd name="connsiteY2" fmla="*/ 1931497 h 1963648"/>
              <a:gd name="connsiteX3" fmla="*/ 0 w 2996238"/>
              <a:gd name="connsiteY3" fmla="*/ 1963648 h 1963648"/>
              <a:gd name="connsiteX4" fmla="*/ 29184 w 2996238"/>
              <a:gd name="connsiteY4" fmla="*/ 0 h 1963648"/>
              <a:gd name="connsiteX0" fmla="*/ 38728 w 2996238"/>
              <a:gd name="connsiteY0" fmla="*/ 0 h 1957445"/>
              <a:gd name="connsiteX1" fmla="*/ 2860798 w 2996238"/>
              <a:gd name="connsiteY1" fmla="*/ 15238 h 1957445"/>
              <a:gd name="connsiteX2" fmla="*/ 2996238 w 2996238"/>
              <a:gd name="connsiteY2" fmla="*/ 1925294 h 1957445"/>
              <a:gd name="connsiteX3" fmla="*/ 0 w 2996238"/>
              <a:gd name="connsiteY3" fmla="*/ 1957445 h 1957445"/>
              <a:gd name="connsiteX4" fmla="*/ 38728 w 2996238"/>
              <a:gd name="connsiteY4" fmla="*/ 0 h 1957445"/>
              <a:gd name="connsiteX0" fmla="*/ 48272 w 2996238"/>
              <a:gd name="connsiteY0" fmla="*/ 3369 h 1942207"/>
              <a:gd name="connsiteX1" fmla="*/ 2860798 w 2996238"/>
              <a:gd name="connsiteY1" fmla="*/ 0 h 1942207"/>
              <a:gd name="connsiteX2" fmla="*/ 2996238 w 2996238"/>
              <a:gd name="connsiteY2" fmla="*/ 1910056 h 1942207"/>
              <a:gd name="connsiteX3" fmla="*/ 0 w 2996238"/>
              <a:gd name="connsiteY3" fmla="*/ 1942207 h 1942207"/>
              <a:gd name="connsiteX4" fmla="*/ 48272 w 2996238"/>
              <a:gd name="connsiteY4" fmla="*/ 3369 h 194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38" h="1942207">
                <a:moveTo>
                  <a:pt x="48272" y="3369"/>
                </a:moveTo>
                <a:lnTo>
                  <a:pt x="2860798" y="0"/>
                </a:lnTo>
                <a:lnTo>
                  <a:pt x="2996238" y="1910056"/>
                </a:lnTo>
                <a:lnTo>
                  <a:pt x="0" y="1942207"/>
                </a:lnTo>
                <a:cubicBezTo>
                  <a:pt x="3243" y="1165271"/>
                  <a:pt x="45029" y="780305"/>
                  <a:pt x="48272" y="3369"/>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endParaRPr lang="en-US" sz="20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a:p>
            <a:pPr algn="ctr"/>
            <a:r>
              <a:rPr lang="en-US" sz="20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The </a:t>
            </a:r>
          </a:p>
          <a:p>
            <a:pPr algn="ctr"/>
            <a:r>
              <a:rPr lang="en-US" sz="20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Determination of </a:t>
            </a:r>
          </a:p>
          <a:p>
            <a:pPr algn="ctr"/>
            <a:r>
              <a:rPr lang="en-US" sz="20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Tax Revenue and </a:t>
            </a:r>
          </a:p>
          <a:p>
            <a:pPr algn="ctr"/>
            <a:r>
              <a:rPr lang="en-US" sz="20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Mill Levy Limitation Form</a:t>
            </a:r>
          </a:p>
          <a:p>
            <a:pPr algn="ctr"/>
            <a:endParaRPr lang="en-US" sz="20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a:p>
            <a:pPr algn="ctr"/>
            <a:endParaRPr lang="en-US" sz="14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a:p>
            <a:pPr algn="ctr"/>
            <a:endParaRPr lang="en-US" sz="10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p:txBody>
      </p:sp>
    </p:spTree>
    <p:extLst>
      <p:ext uri="{BB962C8B-B14F-4D97-AF65-F5344CB8AC3E}">
        <p14:creationId xmlns:p14="http://schemas.microsoft.com/office/powerpoint/2010/main" val="305731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cxnSpLocks/>
          </p:cNvCxnSpPr>
          <p:nvPr/>
        </p:nvCxnSpPr>
        <p:spPr>
          <a:xfrm>
            <a:off x="8377200" y="914400"/>
            <a:ext cx="11289" cy="556260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6477000"/>
            <a:ext cx="1905000" cy="381000"/>
          </a:xfrm>
          <a:prstGeom prst="rect">
            <a:avLst/>
          </a:prstGeom>
        </p:spPr>
      </p:pic>
      <p:pic>
        <p:nvPicPr>
          <p:cNvPr id="4" name="Picture 3"/>
          <p:cNvPicPr>
            <a:picLocks noChangeAspect="1"/>
          </p:cNvPicPr>
          <p:nvPr/>
        </p:nvPicPr>
        <p:blipFill>
          <a:blip r:embed="rId3"/>
          <a:stretch>
            <a:fillRect/>
          </a:stretch>
        </p:blipFill>
        <p:spPr>
          <a:xfrm>
            <a:off x="76200" y="76200"/>
            <a:ext cx="7010400" cy="6858000"/>
          </a:xfrm>
          <a:prstGeom prst="rect">
            <a:avLst/>
          </a:prstGeom>
        </p:spPr>
      </p:pic>
      <p:cxnSp>
        <p:nvCxnSpPr>
          <p:cNvPr id="15" name="Straight Arrow Connector 14"/>
          <p:cNvCxnSpPr>
            <a:cxnSpLocks/>
          </p:cNvCxnSpPr>
          <p:nvPr/>
        </p:nvCxnSpPr>
        <p:spPr>
          <a:xfrm flipH="1" flipV="1">
            <a:off x="6096000" y="457200"/>
            <a:ext cx="2292490" cy="45720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081C8963-5735-442F-A9F7-8B0E9EF2C604}"/>
              </a:ext>
            </a:extLst>
          </p:cNvPr>
          <p:cNvSpPr/>
          <p:nvPr/>
        </p:nvSpPr>
        <p:spPr>
          <a:xfrm>
            <a:off x="8305801" y="6477000"/>
            <a:ext cx="838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02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95400"/>
          </a:xfrm>
        </p:spPr>
        <p:txBody>
          <a:bodyPr/>
          <a:lstStyle/>
          <a:p>
            <a:r>
              <a:rPr lang="en-US" sz="2000" b="1" dirty="0">
                <a:latin typeface="+mn-lt"/>
              </a:rPr>
              <a:t>Montana Code Annotated: </a:t>
            </a:r>
            <a:br>
              <a:rPr lang="en-US" sz="2000" b="1" dirty="0">
                <a:latin typeface="+mn-lt"/>
              </a:rPr>
            </a:br>
            <a:r>
              <a:rPr lang="en-US" sz="2000" b="1" dirty="0">
                <a:latin typeface="+mn-lt"/>
              </a:rPr>
              <a:t>    	</a:t>
            </a:r>
            <a:r>
              <a:rPr lang="en-US" sz="2000" b="1" u="sng" dirty="0">
                <a:latin typeface="+mn-lt"/>
              </a:rPr>
              <a:t>Title 7.</a:t>
            </a:r>
            <a:r>
              <a:rPr lang="en-US" sz="2000" b="1" dirty="0">
                <a:latin typeface="+mn-lt"/>
              </a:rPr>
              <a:t>    Local Government</a:t>
            </a:r>
            <a:br>
              <a:rPr lang="en-US" sz="2000" b="1" dirty="0">
                <a:latin typeface="+mn-lt"/>
              </a:rPr>
            </a:br>
            <a:r>
              <a:rPr lang="en-US" sz="2000" b="1" dirty="0">
                <a:latin typeface="+mn-lt"/>
              </a:rPr>
              <a:t>       		</a:t>
            </a:r>
            <a:r>
              <a:rPr lang="en-US" sz="2000" b="1" u="sng" dirty="0">
                <a:latin typeface="+mn-lt"/>
              </a:rPr>
              <a:t>Chapter 6</a:t>
            </a:r>
            <a:r>
              <a:rPr lang="en-US" sz="2000" b="1" dirty="0">
                <a:latin typeface="+mn-lt"/>
              </a:rPr>
              <a:t>.    Financial Administration &amp; Taxation</a:t>
            </a:r>
            <a:br>
              <a:rPr lang="en-US" sz="2000" b="1" dirty="0">
                <a:latin typeface="+mn-lt"/>
              </a:rPr>
            </a:br>
            <a:r>
              <a:rPr lang="en-US" sz="2000" b="1" dirty="0">
                <a:latin typeface="+mn-lt"/>
              </a:rPr>
              <a:t>           			</a:t>
            </a:r>
            <a:r>
              <a:rPr lang="en-US" sz="2000" b="1" u="sng" dirty="0">
                <a:latin typeface="+mn-lt"/>
              </a:rPr>
              <a:t>Part 40.</a:t>
            </a:r>
            <a:r>
              <a:rPr lang="en-US" sz="2000" b="1" dirty="0">
                <a:latin typeface="+mn-lt"/>
              </a:rPr>
              <a:t>    Local Government Budget Act</a:t>
            </a:r>
          </a:p>
        </p:txBody>
      </p:sp>
      <p:pic>
        <p:nvPicPr>
          <p:cNvPr id="4" name="Content Placeholder 3" descr="Folio Views - [MCA -- October 20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1315825"/>
            <a:ext cx="8305800" cy="5562600"/>
          </a:xfrm>
        </p:spPr>
      </p:pic>
      <p:sp>
        <p:nvSpPr>
          <p:cNvPr id="7" name="Rectangle: Rounded Corners 6"/>
          <p:cNvSpPr/>
          <p:nvPr/>
        </p:nvSpPr>
        <p:spPr>
          <a:xfrm>
            <a:off x="4191000" y="2590800"/>
            <a:ext cx="1981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p:cNvSpPr/>
          <p:nvPr/>
        </p:nvSpPr>
        <p:spPr>
          <a:xfrm rot="2141807">
            <a:off x="5968393" y="1229669"/>
            <a:ext cx="407618" cy="1627741"/>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835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74" b="63083" l="357" r="100000">
                        <a14:foregroundMark x1="1130" y1="1418" x2="98454" y2="61848"/>
                        <a14:foregroundMark x1="2794" y1="60842" x2="97562" y2="61848"/>
                        <a14:backgroundMark x1="2259" y1="64410" x2="99049" y2="64684"/>
                        <a14:backgroundMark x1="50951" y1="64684" x2="50951" y2="63815"/>
                        <a14:backgroundMark x1="2081" y1="63815" x2="98870" y2="6354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40118" y="1133272"/>
            <a:ext cx="5684682" cy="73914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219199" y="130314"/>
            <a:ext cx="6096001" cy="707886"/>
          </a:xfrm>
          <a:prstGeom prst="rect">
            <a:avLst/>
          </a:prstGeom>
          <a:noFill/>
          <a:ln w="38100">
            <a:solidFill>
              <a:schemeClr val="tx2"/>
            </a:solidFill>
          </a:ln>
        </p:spPr>
        <p:txBody>
          <a:bodyPr wrap="square" rtlCol="0">
            <a:spAutoFit/>
          </a:bodyPr>
          <a:lstStyle/>
          <a:p>
            <a:pPr algn="ctr"/>
            <a:r>
              <a:rPr lang="en-US" sz="2400" dirty="0">
                <a:solidFill>
                  <a:schemeClr val="tx2"/>
                </a:solidFill>
              </a:rPr>
              <a:t>DOR-Certified Taxable Valuation Information</a:t>
            </a:r>
          </a:p>
          <a:p>
            <a:pPr algn="ctr"/>
            <a:r>
              <a:rPr lang="en-US" sz="1600" dirty="0">
                <a:solidFill>
                  <a:schemeClr val="tx2"/>
                </a:solidFill>
              </a:rPr>
              <a:t>(usually received first week in August) </a:t>
            </a:r>
          </a:p>
        </p:txBody>
      </p:sp>
      <p:sp>
        <p:nvSpPr>
          <p:cNvPr id="10" name="TextBox 9"/>
          <p:cNvSpPr txBox="1"/>
          <p:nvPr/>
        </p:nvSpPr>
        <p:spPr>
          <a:xfrm>
            <a:off x="266953" y="990600"/>
            <a:ext cx="1790447" cy="1246495"/>
          </a:xfrm>
          <a:prstGeom prst="rect">
            <a:avLst/>
          </a:prstGeom>
          <a:solidFill>
            <a:schemeClr val="accent6">
              <a:lumMod val="40000"/>
              <a:lumOff val="60000"/>
              <a:alpha val="53000"/>
            </a:schemeClr>
          </a:solidFill>
          <a:ln>
            <a:solidFill>
              <a:schemeClr val="accent1"/>
            </a:solidFill>
          </a:ln>
        </p:spPr>
        <p:txBody>
          <a:bodyPr wrap="square" rtlCol="0">
            <a:spAutoFit/>
          </a:bodyPr>
          <a:lstStyle/>
          <a:p>
            <a:pPr algn="ctr"/>
            <a:r>
              <a:rPr lang="en-US" sz="1500" dirty="0">
                <a:solidFill>
                  <a:schemeClr val="tx2"/>
                </a:solidFill>
              </a:rPr>
              <a:t>Use </a:t>
            </a:r>
            <a:r>
              <a:rPr lang="en-US" sz="1500" i="1" u="sng" dirty="0">
                <a:solidFill>
                  <a:schemeClr val="tx2"/>
                </a:solidFill>
              </a:rPr>
              <a:t>2017</a:t>
            </a:r>
            <a:r>
              <a:rPr lang="en-US" sz="1500" dirty="0">
                <a:solidFill>
                  <a:schemeClr val="tx2"/>
                </a:solidFill>
              </a:rPr>
              <a:t> Certified Taxable Valuations </a:t>
            </a:r>
          </a:p>
          <a:p>
            <a:pPr algn="ctr"/>
            <a:r>
              <a:rPr lang="en-US" sz="1500" dirty="0">
                <a:solidFill>
                  <a:schemeClr val="tx2"/>
                </a:solidFill>
              </a:rPr>
              <a:t>to complete</a:t>
            </a:r>
          </a:p>
          <a:p>
            <a:pPr algn="ctr"/>
            <a:r>
              <a:rPr lang="en-US" sz="1500" dirty="0">
                <a:solidFill>
                  <a:schemeClr val="tx2"/>
                </a:solidFill>
              </a:rPr>
              <a:t> </a:t>
            </a:r>
            <a:r>
              <a:rPr lang="en-US" sz="1500" i="1" u="sng" dirty="0">
                <a:solidFill>
                  <a:schemeClr val="tx2"/>
                </a:solidFill>
              </a:rPr>
              <a:t>FY2018</a:t>
            </a:r>
            <a:r>
              <a:rPr lang="en-US" sz="1500" dirty="0">
                <a:solidFill>
                  <a:schemeClr val="tx2"/>
                </a:solidFill>
              </a:rPr>
              <a:t> Levy Comp form.</a:t>
            </a:r>
          </a:p>
        </p:txBody>
      </p:sp>
      <p:sp>
        <p:nvSpPr>
          <p:cNvPr id="12" name="TextBox 11"/>
          <p:cNvSpPr txBox="1"/>
          <p:nvPr/>
        </p:nvSpPr>
        <p:spPr>
          <a:xfrm>
            <a:off x="2438401" y="6106285"/>
            <a:ext cx="5105399" cy="646331"/>
          </a:xfrm>
          <a:prstGeom prst="rect">
            <a:avLst/>
          </a:prstGeom>
          <a:solidFill>
            <a:schemeClr val="accent6">
              <a:lumMod val="40000"/>
              <a:lumOff val="60000"/>
              <a:alpha val="53000"/>
            </a:schemeClr>
          </a:solidFill>
          <a:ln>
            <a:solidFill>
              <a:schemeClr val="accent1"/>
            </a:solidFill>
          </a:ln>
        </p:spPr>
        <p:txBody>
          <a:bodyPr wrap="square" rtlCol="0">
            <a:spAutoFit/>
          </a:bodyPr>
          <a:lstStyle/>
          <a:p>
            <a:pPr lvl="1" algn="ctr"/>
            <a:r>
              <a:rPr lang="en-US" sz="1600" b="1" dirty="0">
                <a:solidFill>
                  <a:schemeClr val="tx2"/>
                </a:solidFill>
              </a:rPr>
              <a:t>NOTE</a:t>
            </a:r>
            <a:r>
              <a:rPr lang="en-US" sz="1600" dirty="0">
                <a:solidFill>
                  <a:schemeClr val="tx2"/>
                </a:solidFill>
              </a:rPr>
              <a:t>…The taxable value per mill </a:t>
            </a:r>
            <a:r>
              <a:rPr lang="en-US" sz="2000" b="1" dirty="0">
                <a:solidFill>
                  <a:schemeClr val="tx2"/>
                </a:solidFill>
              </a:rPr>
              <a:t>=</a:t>
            </a:r>
            <a:r>
              <a:rPr lang="en-US" sz="1600" dirty="0">
                <a:solidFill>
                  <a:schemeClr val="tx2"/>
                </a:solidFill>
              </a:rPr>
              <a:t> 20XX Taxable Value less (TIF’s) Incremental Taxable Value / 1000</a:t>
            </a:r>
          </a:p>
        </p:txBody>
      </p:sp>
      <p:cxnSp>
        <p:nvCxnSpPr>
          <p:cNvPr id="18" name="Elbow Connector 17"/>
          <p:cNvCxnSpPr/>
          <p:nvPr/>
        </p:nvCxnSpPr>
        <p:spPr>
          <a:xfrm rot="5400000" flipH="1" flipV="1">
            <a:off x="6187441" y="4445854"/>
            <a:ext cx="3383280" cy="548640"/>
          </a:xfrm>
          <a:prstGeom prst="bentConnector3">
            <a:avLst>
              <a:gd name="adj1" fmla="val 71"/>
            </a:avLst>
          </a:prstGeom>
          <a:ln w="19050" cap="rnd">
            <a:solidFill>
              <a:schemeClr val="accent1"/>
            </a:solidFill>
            <a:beve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8280000">
            <a:off x="7790146" y="2891245"/>
            <a:ext cx="320040" cy="274320"/>
          </a:xfrm>
          <a:prstGeom prst="line">
            <a:avLst/>
          </a:prstGeom>
          <a:ln w="19050">
            <a:solidFill>
              <a:schemeClr val="accent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53201" y="2962072"/>
            <a:ext cx="990599" cy="152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072640" y="1789997"/>
            <a:ext cx="1737360" cy="0"/>
          </a:xfrm>
          <a:prstGeom prst="line">
            <a:avLst/>
          </a:prstGeom>
          <a:ln w="19050">
            <a:solidFill>
              <a:schemeClr val="accent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92880" y="1866900"/>
            <a:ext cx="27432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48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8" y="457200"/>
            <a:ext cx="8104010" cy="5394960"/>
          </a:xfrm>
          <a:prstGeom prst="rect">
            <a:avLst/>
          </a:prstGeom>
          <a:ln>
            <a:noFill/>
          </a:ln>
          <a:effectLst>
            <a:softEdge rad="112500"/>
          </a:effectLst>
        </p:spPr>
      </p:pic>
      <p:sp>
        <p:nvSpPr>
          <p:cNvPr id="6" name="TextBox 5"/>
          <p:cNvSpPr txBox="1"/>
          <p:nvPr/>
        </p:nvSpPr>
        <p:spPr>
          <a:xfrm>
            <a:off x="2667000" y="1487212"/>
            <a:ext cx="3048000" cy="2616101"/>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38" h="1982255">
                <a:moveTo>
                  <a:pt x="29184" y="0"/>
                </a:moveTo>
                <a:lnTo>
                  <a:pt x="2898971" y="2834"/>
                </a:lnTo>
                <a:lnTo>
                  <a:pt x="2996238" y="1950104"/>
                </a:lnTo>
                <a:lnTo>
                  <a:pt x="0" y="1982255"/>
                </a:lnTo>
                <a:cubicBezTo>
                  <a:pt x="3243" y="1205319"/>
                  <a:pt x="25941" y="776936"/>
                  <a:pt x="29184" y="0"/>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endParaRPr lang="en-US" sz="2000" b="1" u="sng" dirty="0">
              <a:blipFill dpi="0" rotWithShape="1">
                <a:blip r:embed="rId3"/>
                <a:srcRect/>
                <a:tile tx="215900" ty="120650" sx="100000" sy="100000" flip="none" algn="tl"/>
              </a:blipFill>
              <a:latin typeface="Franklin Gothic Demi Cond" panose="020B0706030402020204" pitchFamily="34" charset="0"/>
              <a:cs typeface="Aharoni" panose="02010803020104030203" pitchFamily="2" charset="-79"/>
            </a:endParaRPr>
          </a:p>
          <a:p>
            <a:pPr algn="ctr"/>
            <a:r>
              <a:rPr lang="en-US" sz="2000" b="1" dirty="0">
                <a:blipFill dpi="0" rotWithShape="1">
                  <a:blip r:embed="rId3"/>
                  <a:srcRect/>
                  <a:tile tx="215900" ty="120650" sx="100000" sy="100000" flip="none" algn="tl"/>
                </a:blipFill>
                <a:latin typeface="Franklin Gothic Demi Cond" panose="020B0706030402020204" pitchFamily="34" charset="0"/>
                <a:cs typeface="Aharoni" panose="02010803020104030203" pitchFamily="2" charset="-79"/>
              </a:rPr>
              <a:t> </a:t>
            </a:r>
          </a:p>
          <a:p>
            <a:pPr algn="ctr"/>
            <a:endParaRPr lang="en-US" sz="2000" b="1" dirty="0">
              <a:blipFill dpi="0" rotWithShape="1">
                <a:blip r:embed="rId3"/>
                <a:srcRect/>
                <a:tile tx="215900" ty="120650" sx="100000" sy="100000" flip="none" algn="tl"/>
              </a:blipFill>
              <a:latin typeface="Franklin Gothic Demi Cond" panose="020B0706030402020204" pitchFamily="34" charset="0"/>
              <a:cs typeface="Aharoni" panose="02010803020104030203" pitchFamily="2" charset="-79"/>
            </a:endParaRPr>
          </a:p>
          <a:p>
            <a:pPr algn="ctr"/>
            <a:r>
              <a:rPr lang="en-US" sz="2000" b="1" dirty="0">
                <a:blipFill dpi="0" rotWithShape="1">
                  <a:blip r:embed="rId3"/>
                  <a:srcRect/>
                  <a:tile tx="215900" ty="120650" sx="100000" sy="100000" flip="none" algn="tl"/>
                </a:blipFill>
                <a:latin typeface="Franklin Gothic Demi Cond" panose="020B0706030402020204" pitchFamily="34" charset="0"/>
                <a:cs typeface="Aharoni" panose="02010803020104030203" pitchFamily="2" charset="-79"/>
              </a:rPr>
              <a:t>Permissive Levy for</a:t>
            </a:r>
          </a:p>
          <a:p>
            <a:pPr algn="ctr"/>
            <a:r>
              <a:rPr lang="en-US" sz="2000" b="1" dirty="0">
                <a:blipFill dpi="0" rotWithShape="1">
                  <a:blip r:embed="rId3"/>
                  <a:srcRect/>
                  <a:tile tx="215900" ty="120650" sx="100000" sy="100000" flip="none" algn="tl"/>
                </a:blipFill>
                <a:latin typeface="Franklin Gothic Demi Cond" panose="020B0706030402020204" pitchFamily="34" charset="0"/>
                <a:cs typeface="Aharoni" panose="02010803020104030203" pitchFamily="2" charset="-79"/>
              </a:rPr>
              <a:t>Group Benefits</a:t>
            </a:r>
          </a:p>
          <a:p>
            <a:pPr algn="ctr"/>
            <a:endPar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a:p>
            <a:pPr algn="ctr"/>
            <a:endParaRPr lang="en-US" sz="36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54343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40B2-3149-45D6-928E-F30FA5E8A715}"/>
              </a:ext>
            </a:extLst>
          </p:cNvPr>
          <p:cNvSpPr>
            <a:spLocks noGrp="1"/>
          </p:cNvSpPr>
          <p:nvPr>
            <p:ph type="title"/>
          </p:nvPr>
        </p:nvSpPr>
        <p:spPr>
          <a:xfrm>
            <a:off x="152400" y="274638"/>
            <a:ext cx="8153400" cy="639762"/>
          </a:xfrm>
        </p:spPr>
        <p:txBody>
          <a:bodyPr/>
          <a:lstStyle/>
          <a:p>
            <a:r>
              <a:rPr lang="en-US" sz="3600" dirty="0"/>
              <a:t>Permissive Levy for Group Benefits</a:t>
            </a:r>
          </a:p>
        </p:txBody>
      </p:sp>
      <p:sp>
        <p:nvSpPr>
          <p:cNvPr id="3" name="Content Placeholder 2"/>
          <p:cNvSpPr>
            <a:spLocks noGrp="1"/>
          </p:cNvSpPr>
          <p:nvPr>
            <p:ph idx="1"/>
          </p:nvPr>
        </p:nvSpPr>
        <p:spPr>
          <a:xfrm>
            <a:off x="152400" y="990600"/>
            <a:ext cx="7924800" cy="5638800"/>
          </a:xfrm>
        </p:spPr>
        <p:txBody>
          <a:bodyPr>
            <a:normAutofit fontScale="92500" lnSpcReduction="20000"/>
          </a:bodyPr>
          <a:lstStyle/>
          <a:p>
            <a:pPr marL="45720" indent="0">
              <a:buNone/>
            </a:pPr>
            <a:r>
              <a:rPr lang="en-US" sz="2600" dirty="0">
                <a:solidFill>
                  <a:schemeClr val="tx2"/>
                </a:solidFill>
              </a:rPr>
              <a:t>Is an additional levy and separate from the “aggregate” mill levy calculated on the Mill Levy Determination Form according to 15-10-420 MCA</a:t>
            </a:r>
            <a:endParaRPr lang="en-US" sz="1800" dirty="0">
              <a:solidFill>
                <a:schemeClr val="tx2"/>
              </a:solidFill>
            </a:endParaRPr>
          </a:p>
          <a:p>
            <a:pPr marL="640080" lvl="2" indent="0">
              <a:buNone/>
            </a:pPr>
            <a:r>
              <a:rPr lang="en-US" sz="2000" dirty="0">
                <a:solidFill>
                  <a:schemeClr val="tx2"/>
                </a:solidFill>
              </a:rPr>
              <a:t> </a:t>
            </a:r>
          </a:p>
          <a:p>
            <a:pPr lvl="1"/>
            <a:r>
              <a:rPr lang="en-US" sz="2600" dirty="0">
                <a:solidFill>
                  <a:schemeClr val="tx2"/>
                </a:solidFill>
              </a:rPr>
              <a:t> </a:t>
            </a:r>
            <a:r>
              <a:rPr lang="en-US" sz="2600" b="1" dirty="0">
                <a:solidFill>
                  <a:schemeClr val="tx2"/>
                </a:solidFill>
              </a:rPr>
              <a:t>Covers the increase in contributions</a:t>
            </a:r>
            <a:r>
              <a:rPr lang="en-US" sz="2600" dirty="0">
                <a:solidFill>
                  <a:schemeClr val="tx2"/>
                </a:solidFill>
              </a:rPr>
              <a:t> for </a:t>
            </a:r>
            <a:r>
              <a:rPr lang="en-US" sz="2600" u="sng" dirty="0">
                <a:solidFill>
                  <a:schemeClr val="tx2"/>
                </a:solidFill>
              </a:rPr>
              <a:t>medical &amp; life group benefits</a:t>
            </a:r>
            <a:r>
              <a:rPr lang="en-US" sz="2600" dirty="0">
                <a:solidFill>
                  <a:schemeClr val="tx2"/>
                </a:solidFill>
              </a:rPr>
              <a:t> and payments in lieu of group benefits</a:t>
            </a:r>
          </a:p>
          <a:p>
            <a:pPr lvl="2"/>
            <a:r>
              <a:rPr lang="en-US" dirty="0">
                <a:solidFill>
                  <a:schemeClr val="tx2"/>
                </a:solidFill>
              </a:rPr>
              <a:t>Does not cover property, liability &amp; casualty insurance</a:t>
            </a:r>
          </a:p>
          <a:p>
            <a:pPr lvl="1"/>
            <a:endParaRPr lang="en-US" sz="2600" dirty="0">
              <a:solidFill>
                <a:schemeClr val="tx2"/>
              </a:solidFill>
            </a:endParaRPr>
          </a:p>
          <a:p>
            <a:pPr lvl="1"/>
            <a:r>
              <a:rPr lang="en-US" sz="2600" dirty="0">
                <a:solidFill>
                  <a:schemeClr val="tx2"/>
                </a:solidFill>
              </a:rPr>
              <a:t>For employees &amp; officers </a:t>
            </a:r>
            <a:r>
              <a:rPr lang="en-US" sz="2600" u="sng" dirty="0">
                <a:solidFill>
                  <a:schemeClr val="tx2"/>
                </a:solidFill>
              </a:rPr>
              <a:t>not paid</a:t>
            </a:r>
            <a:r>
              <a:rPr lang="en-US" sz="2600" dirty="0">
                <a:solidFill>
                  <a:schemeClr val="tx2"/>
                </a:solidFill>
              </a:rPr>
              <a:t> wholly or in part by user charges in proprietary funds. (Only the portion of benefits paid from a governmental fund can be used)</a:t>
            </a:r>
          </a:p>
          <a:p>
            <a:pPr marL="365760" lvl="1" indent="0">
              <a:buNone/>
            </a:pPr>
            <a:r>
              <a:rPr lang="en-US" sz="2600" dirty="0">
                <a:solidFill>
                  <a:schemeClr val="tx2"/>
                </a:solidFill>
              </a:rPr>
              <a:t> </a:t>
            </a:r>
          </a:p>
          <a:p>
            <a:pPr lvl="1"/>
            <a:r>
              <a:rPr lang="en-US" sz="2600" dirty="0">
                <a:solidFill>
                  <a:schemeClr val="tx2"/>
                </a:solidFill>
              </a:rPr>
              <a:t> Is re-calculated every year after a base year has been established using the Permissive Levy Form on DOA LGSB website</a:t>
            </a:r>
          </a:p>
          <a:p>
            <a:pPr lvl="1"/>
            <a:endParaRPr lang="en-US" sz="2600" dirty="0">
              <a:solidFill>
                <a:schemeClr val="tx2"/>
              </a:solidFill>
            </a:endParaRPr>
          </a:p>
          <a:p>
            <a:pPr lvl="1"/>
            <a:r>
              <a:rPr lang="en-US" sz="2600" dirty="0">
                <a:solidFill>
                  <a:schemeClr val="tx2"/>
                </a:solidFill>
              </a:rPr>
              <a:t> Must be deposited into Fund 2372 – Permissive Levy</a:t>
            </a:r>
          </a:p>
          <a:p>
            <a:pPr lvl="1"/>
            <a:endParaRPr lang="en-US" sz="2600" dirty="0">
              <a:solidFill>
                <a:schemeClr val="tx2"/>
              </a:solidFill>
            </a:endParaRPr>
          </a:p>
          <a:p>
            <a:pPr lvl="1"/>
            <a:endParaRPr lang="en-US" sz="2600" b="1" dirty="0"/>
          </a:p>
          <a:p>
            <a:pPr lvl="1"/>
            <a:endParaRPr lang="en-US" sz="2600" b="1" dirty="0"/>
          </a:p>
          <a:p>
            <a:pPr lvl="1"/>
            <a:endParaRPr lang="en-US" sz="2600" b="1" dirty="0"/>
          </a:p>
        </p:txBody>
      </p:sp>
    </p:spTree>
    <p:extLst>
      <p:ext uri="{BB962C8B-B14F-4D97-AF65-F5344CB8AC3E}">
        <p14:creationId xmlns:p14="http://schemas.microsoft.com/office/powerpoint/2010/main" val="310416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565" y="152400"/>
            <a:ext cx="8474765" cy="6553200"/>
          </a:xfrm>
        </p:spPr>
        <p:txBody>
          <a:bodyPr>
            <a:normAutofit fontScale="92500" lnSpcReduction="10000"/>
          </a:bodyPr>
          <a:lstStyle/>
          <a:p>
            <a:pPr marL="45720" indent="0" algn="ctr">
              <a:buNone/>
            </a:pPr>
            <a:r>
              <a:rPr lang="en-US" sz="2800" b="1" dirty="0">
                <a:solidFill>
                  <a:schemeClr val="tx2"/>
                </a:solidFill>
              </a:rPr>
              <a:t>Steps in the Permissive Medical Levy Process:</a:t>
            </a:r>
          </a:p>
          <a:p>
            <a:pPr marL="45720" indent="0">
              <a:buNone/>
            </a:pPr>
            <a:r>
              <a:rPr lang="en-US" sz="2400" b="1" u="sng" dirty="0">
                <a:solidFill>
                  <a:schemeClr val="tx2"/>
                </a:solidFill>
              </a:rPr>
              <a:t>Determine a base year per 2-18-703(4)(c) MCA:</a:t>
            </a:r>
          </a:p>
          <a:p>
            <a:pPr marL="502920" indent="-457200">
              <a:buFont typeface="+mj-lt"/>
              <a:buAutoNum type="arabicPeriod"/>
            </a:pPr>
            <a:r>
              <a:rPr lang="en-US" sz="2400" u="sng" dirty="0">
                <a:solidFill>
                  <a:schemeClr val="tx2"/>
                </a:solidFill>
              </a:rPr>
              <a:t>If the entity </a:t>
            </a:r>
            <a:r>
              <a:rPr lang="en-US" sz="2400" b="1" u="sng" dirty="0">
                <a:solidFill>
                  <a:schemeClr val="tx2"/>
                </a:solidFill>
              </a:rPr>
              <a:t>made contributions</a:t>
            </a:r>
            <a:r>
              <a:rPr lang="en-US" sz="2400" b="1" dirty="0">
                <a:solidFill>
                  <a:schemeClr val="tx2"/>
                </a:solidFill>
              </a:rPr>
              <a:t> for group benefits beginning in July of FY2000</a:t>
            </a:r>
            <a:r>
              <a:rPr lang="en-US" sz="2400" dirty="0">
                <a:solidFill>
                  <a:schemeClr val="tx2"/>
                </a:solidFill>
              </a:rPr>
              <a:t> and </a:t>
            </a:r>
            <a:r>
              <a:rPr lang="en-US" sz="2400" b="1" dirty="0">
                <a:solidFill>
                  <a:schemeClr val="tx2"/>
                </a:solidFill>
              </a:rPr>
              <a:t>levied the Permissive Levy </a:t>
            </a:r>
            <a:r>
              <a:rPr lang="en-US" sz="2400" dirty="0">
                <a:solidFill>
                  <a:schemeClr val="tx2"/>
                </a:solidFill>
              </a:rPr>
              <a:t>in FY2002 or any year after – </a:t>
            </a:r>
            <a:r>
              <a:rPr lang="en-US" sz="2400" b="1" dirty="0">
                <a:solidFill>
                  <a:schemeClr val="tx2"/>
                </a:solidFill>
              </a:rPr>
              <a:t>the Base Year is FY2000</a:t>
            </a:r>
          </a:p>
          <a:p>
            <a:pPr marL="502920" indent="-457200">
              <a:buFont typeface="+mj-lt"/>
              <a:buAutoNum type="arabicPeriod"/>
            </a:pPr>
            <a:endParaRPr lang="en-US" sz="2400" b="1" dirty="0">
              <a:solidFill>
                <a:schemeClr val="tx2"/>
              </a:solidFill>
            </a:endParaRPr>
          </a:p>
          <a:p>
            <a:pPr marL="502920" indent="-457200">
              <a:buFont typeface="+mj-lt"/>
              <a:buAutoNum type="arabicPeriod"/>
            </a:pPr>
            <a:r>
              <a:rPr lang="en-US" sz="2400" u="sng" dirty="0">
                <a:solidFill>
                  <a:schemeClr val="tx2"/>
                </a:solidFill>
              </a:rPr>
              <a:t>If the entity </a:t>
            </a:r>
            <a:r>
              <a:rPr lang="en-US" sz="2400" b="1" u="sng" dirty="0">
                <a:solidFill>
                  <a:schemeClr val="tx2"/>
                </a:solidFill>
              </a:rPr>
              <a:t>did not</a:t>
            </a:r>
            <a:r>
              <a:rPr lang="en-US" sz="2400" u="sng" dirty="0">
                <a:solidFill>
                  <a:schemeClr val="tx2"/>
                </a:solidFill>
              </a:rPr>
              <a:t> make contributions</a:t>
            </a:r>
            <a:r>
              <a:rPr lang="en-US" sz="2400" dirty="0">
                <a:solidFill>
                  <a:schemeClr val="tx2"/>
                </a:solidFill>
              </a:rPr>
              <a:t> for group benefits in or prior to FY2000 and subsequently did so, and has levied Permissive Mills the </a:t>
            </a:r>
            <a:r>
              <a:rPr lang="en-US" sz="2400" b="1" dirty="0">
                <a:solidFill>
                  <a:schemeClr val="tx2"/>
                </a:solidFill>
              </a:rPr>
              <a:t>first year the entity provided contributions</a:t>
            </a:r>
            <a:r>
              <a:rPr lang="en-US" sz="2400" dirty="0">
                <a:solidFill>
                  <a:schemeClr val="tx2"/>
                </a:solidFill>
              </a:rPr>
              <a:t> for group benefits beginning </a:t>
            </a:r>
            <a:r>
              <a:rPr lang="en-US" sz="2400" b="1" dirty="0">
                <a:solidFill>
                  <a:schemeClr val="tx2"/>
                </a:solidFill>
              </a:rPr>
              <a:t>in July</a:t>
            </a:r>
            <a:r>
              <a:rPr lang="en-US" sz="2400" dirty="0">
                <a:solidFill>
                  <a:schemeClr val="tx2"/>
                </a:solidFill>
              </a:rPr>
              <a:t> </a:t>
            </a:r>
            <a:r>
              <a:rPr lang="en-US" sz="2400" b="1" dirty="0">
                <a:solidFill>
                  <a:schemeClr val="tx2"/>
                </a:solidFill>
              </a:rPr>
              <a:t>is the Base Year</a:t>
            </a:r>
          </a:p>
          <a:p>
            <a:pPr marL="502920" indent="-457200">
              <a:buFont typeface="+mj-lt"/>
              <a:buAutoNum type="arabicPeriod"/>
            </a:pPr>
            <a:endParaRPr lang="en-US" sz="2400" b="1" dirty="0">
              <a:solidFill>
                <a:schemeClr val="tx2"/>
              </a:solidFill>
            </a:endParaRPr>
          </a:p>
          <a:p>
            <a:pPr marL="502920" indent="-457200">
              <a:buFont typeface="+mj-lt"/>
              <a:buAutoNum type="arabicPeriod"/>
            </a:pPr>
            <a:r>
              <a:rPr lang="en-US" sz="2400" dirty="0">
                <a:solidFill>
                  <a:schemeClr val="tx2"/>
                </a:solidFill>
              </a:rPr>
              <a:t>If the entity has made contributions for group benefits beginning in July of a fiscal year but </a:t>
            </a:r>
            <a:r>
              <a:rPr lang="en-US" sz="2400" u="sng" dirty="0">
                <a:solidFill>
                  <a:schemeClr val="tx2"/>
                </a:solidFill>
              </a:rPr>
              <a:t>has not Permissively Levied</a:t>
            </a:r>
            <a:r>
              <a:rPr lang="en-US" sz="2400" dirty="0">
                <a:solidFill>
                  <a:schemeClr val="tx2"/>
                </a:solidFill>
              </a:rPr>
              <a:t> the entity must first establish their base year – </a:t>
            </a:r>
            <a:r>
              <a:rPr lang="en-US" sz="2400" b="1" dirty="0">
                <a:solidFill>
                  <a:schemeClr val="tx2"/>
                </a:solidFill>
              </a:rPr>
              <a:t>the Base Year will be the FY immediately proceeding the year the Permissive Levy will first be levied.</a:t>
            </a:r>
          </a:p>
          <a:p>
            <a:pPr marL="45720" indent="0">
              <a:buNone/>
            </a:pPr>
            <a:r>
              <a:rPr lang="en-US" b="1" dirty="0">
                <a:solidFill>
                  <a:schemeClr val="tx2"/>
                </a:solidFill>
              </a:rPr>
              <a:t>	Note: to establish a Base Year the entity must have begun 	employer contributions in July of the Fiscal Year. </a:t>
            </a:r>
          </a:p>
          <a:p>
            <a:pPr marL="45720" indent="0">
              <a:buNone/>
            </a:pPr>
            <a:r>
              <a:rPr lang="en-US" b="1" dirty="0">
                <a:solidFill>
                  <a:schemeClr val="tx2"/>
                </a:solidFill>
              </a:rPr>
              <a:t>	Once established – the Base Year is permanent.</a:t>
            </a:r>
          </a:p>
        </p:txBody>
      </p:sp>
    </p:spTree>
    <p:extLst>
      <p:ext uri="{BB962C8B-B14F-4D97-AF65-F5344CB8AC3E}">
        <p14:creationId xmlns:p14="http://schemas.microsoft.com/office/powerpoint/2010/main" val="682658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BFEFE0-21ED-4C48-A340-8527BAFA18F2}"/>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761"/>
                    </a14:imgEffect>
                    <a14:imgEffect>
                      <a14:saturation sat="400000"/>
                    </a14:imgEffect>
                  </a14:imgLayer>
                </a14:imgProps>
              </a:ext>
            </a:extLst>
          </a:blip>
          <a:stretch>
            <a:fillRect/>
          </a:stretch>
        </p:blipFill>
        <p:spPr>
          <a:xfrm>
            <a:off x="6172200" y="1905000"/>
            <a:ext cx="2133600" cy="3496541"/>
          </a:xfrm>
          <a:prstGeom prst="rect">
            <a:avLst/>
          </a:prstGeom>
        </p:spPr>
      </p:pic>
      <p:sp>
        <p:nvSpPr>
          <p:cNvPr id="4" name="Title 3">
            <a:extLst>
              <a:ext uri="{FF2B5EF4-FFF2-40B4-BE49-F238E27FC236}">
                <a16:creationId xmlns:a16="http://schemas.microsoft.com/office/drawing/2014/main" id="{9D0DD7B0-2699-491B-B86A-9D49719EE22C}"/>
              </a:ext>
            </a:extLst>
          </p:cNvPr>
          <p:cNvSpPr>
            <a:spLocks noGrp="1"/>
          </p:cNvSpPr>
          <p:nvPr>
            <p:ph type="title"/>
          </p:nvPr>
        </p:nvSpPr>
        <p:spPr>
          <a:xfrm>
            <a:off x="152400" y="274638"/>
            <a:ext cx="7924800" cy="487362"/>
          </a:xfrm>
        </p:spPr>
        <p:txBody>
          <a:bodyPr/>
          <a:lstStyle/>
          <a:p>
            <a:r>
              <a:rPr lang="en-US" dirty="0"/>
              <a:t>Permissive Medical Levy</a:t>
            </a:r>
          </a:p>
        </p:txBody>
      </p:sp>
      <p:sp>
        <p:nvSpPr>
          <p:cNvPr id="3" name="Content Placeholder 2"/>
          <p:cNvSpPr>
            <a:spLocks noGrp="1"/>
          </p:cNvSpPr>
          <p:nvPr>
            <p:ph sz="half" idx="1"/>
          </p:nvPr>
        </p:nvSpPr>
        <p:spPr>
          <a:xfrm>
            <a:off x="152400" y="914400"/>
            <a:ext cx="6172200" cy="5715000"/>
          </a:xfrm>
        </p:spPr>
        <p:txBody>
          <a:bodyPr>
            <a:normAutofit/>
          </a:bodyPr>
          <a:lstStyle/>
          <a:p>
            <a:pPr marL="502920" indent="-457200">
              <a:buFont typeface="Wingdings" panose="05000000000000000000" pitchFamily="2" charset="2"/>
              <a:buChar char="ü"/>
            </a:pPr>
            <a:r>
              <a:rPr lang="en-US" sz="2800" dirty="0">
                <a:solidFill>
                  <a:schemeClr val="tx2"/>
                </a:solidFill>
              </a:rPr>
              <a:t>A Public Hearing must be held – </a:t>
            </a:r>
          </a:p>
          <a:p>
            <a:pPr marL="800100" lvl="1" indent="-457200">
              <a:buFont typeface="Wingdings" panose="05000000000000000000" pitchFamily="2" charset="2"/>
              <a:buChar char="§"/>
            </a:pPr>
            <a:r>
              <a:rPr lang="en-US" dirty="0">
                <a:solidFill>
                  <a:schemeClr val="tx2"/>
                </a:solidFill>
              </a:rPr>
              <a:t>The hearing can be held on the same day and time as the budget hearing as long as notice is given</a:t>
            </a:r>
          </a:p>
          <a:p>
            <a:pPr marL="45720" indent="0">
              <a:buNone/>
            </a:pPr>
            <a:endParaRPr lang="en-US" sz="2800" dirty="0">
              <a:solidFill>
                <a:schemeClr val="tx2"/>
              </a:solidFill>
            </a:endParaRPr>
          </a:p>
          <a:p>
            <a:pPr marL="502920" indent="-457200">
              <a:buFont typeface="Wingdings" panose="05000000000000000000" pitchFamily="2" charset="2"/>
              <a:buChar char="ü"/>
            </a:pPr>
            <a:r>
              <a:rPr lang="en-US" sz="2800" dirty="0">
                <a:solidFill>
                  <a:schemeClr val="tx2"/>
                </a:solidFill>
              </a:rPr>
              <a:t>The levy should be approved by the governing body after a public hearing</a:t>
            </a:r>
          </a:p>
          <a:p>
            <a:pPr marL="45720" indent="0">
              <a:buNone/>
            </a:pPr>
            <a:endParaRPr lang="en-US" sz="2800" dirty="0">
              <a:solidFill>
                <a:schemeClr val="tx2"/>
              </a:solidFill>
            </a:endParaRPr>
          </a:p>
          <a:p>
            <a:pPr marL="502920" indent="-457200">
              <a:buFont typeface="Wingdings" panose="05000000000000000000" pitchFamily="2" charset="2"/>
              <a:buChar char="ü"/>
            </a:pPr>
            <a:r>
              <a:rPr lang="en-US" sz="2800" dirty="0">
                <a:solidFill>
                  <a:schemeClr val="tx2"/>
                </a:solidFill>
              </a:rPr>
              <a:t>Listed separately on the tax bills</a:t>
            </a:r>
          </a:p>
          <a:p>
            <a:pPr marL="45720" indent="0" algn="ctr">
              <a:buNone/>
            </a:pPr>
            <a:endParaRPr lang="en-US" sz="2800" b="1" dirty="0"/>
          </a:p>
        </p:txBody>
      </p:sp>
      <p:pic>
        <p:nvPicPr>
          <p:cNvPr id="6" name="Content Placeholder 5">
            <a:extLst>
              <a:ext uri="{FF2B5EF4-FFF2-40B4-BE49-F238E27FC236}">
                <a16:creationId xmlns:a16="http://schemas.microsoft.com/office/drawing/2014/main" id="{A784EC48-40E1-4DE5-86DD-2C64944FB335}"/>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aturation sat="64000"/>
                    </a14:imgEffect>
                  </a14:imgLayer>
                </a14:imgProps>
              </a:ext>
            </a:extLst>
          </a:blip>
          <a:stretch>
            <a:fillRect/>
          </a:stretch>
        </p:blipFill>
        <p:spPr>
          <a:xfrm>
            <a:off x="1600200" y="5157355"/>
            <a:ext cx="2071255" cy="1472045"/>
          </a:xfrm>
          <a:prstGeom prst="rect">
            <a:avLst/>
          </a:prstGeom>
        </p:spPr>
      </p:pic>
    </p:spTree>
    <p:extLst>
      <p:ext uri="{BB962C8B-B14F-4D97-AF65-F5344CB8AC3E}">
        <p14:creationId xmlns:p14="http://schemas.microsoft.com/office/powerpoint/2010/main" val="3623404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56688" y="1568180"/>
            <a:ext cx="2994498" cy="2492990"/>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38" h="1982255">
                <a:moveTo>
                  <a:pt x="29184" y="0"/>
                </a:moveTo>
                <a:lnTo>
                  <a:pt x="2898971" y="2834"/>
                </a:lnTo>
                <a:lnTo>
                  <a:pt x="2996238" y="1950104"/>
                </a:lnTo>
                <a:lnTo>
                  <a:pt x="0" y="1982255"/>
                </a:lnTo>
                <a:cubicBezTo>
                  <a:pt x="3243" y="1205319"/>
                  <a:pt x="25941" y="776936"/>
                  <a:pt x="29184" y="0"/>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r>
              <a:rPr lang="en-US" sz="3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The </a:t>
            </a:r>
          </a:p>
          <a:p>
            <a:pPr algn="ctr"/>
            <a:r>
              <a:rPr lang="en-US" sz="3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Budget Document</a:t>
            </a:r>
          </a:p>
          <a:p>
            <a:pPr algn="ctr"/>
            <a:endParaRPr lang="en-US" sz="36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1395067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33984"/>
            <a:ext cx="5187111" cy="400110"/>
          </a:xfrm>
          <a:prstGeom prst="rect">
            <a:avLst/>
          </a:prstGeom>
          <a:solidFill>
            <a:schemeClr val="accent6">
              <a:lumMod val="40000"/>
              <a:lumOff val="60000"/>
              <a:alpha val="53000"/>
            </a:schemeClr>
          </a:solidFill>
          <a:effectLst>
            <a:outerShdw blurRad="63500" sx="102000" sy="102000" algn="ctr" rotWithShape="0">
              <a:prstClr val="black">
                <a:alpha val="40000"/>
              </a:prstClr>
            </a:outerShdw>
          </a:effectLst>
        </p:spPr>
        <p:txBody>
          <a:bodyPr wrap="square" rtlCol="0">
            <a:spAutoFit/>
          </a:bodyPr>
          <a:lstStyle/>
          <a:p>
            <a:pPr algn="ctr"/>
            <a:r>
              <a:rPr lang="en-US" sz="2000" dirty="0">
                <a:solidFill>
                  <a:schemeClr val="accent2">
                    <a:lumMod val="75000"/>
                  </a:schemeClr>
                </a:solidFill>
                <a:latin typeface="Berlin Sans FB Demi" panose="020E0802020502020306" pitchFamily="34" charset="0"/>
              </a:rPr>
              <a:t>PAGE </a:t>
            </a:r>
            <a:r>
              <a:rPr lang="en-US" sz="2000" dirty="0">
                <a:solidFill>
                  <a:schemeClr val="accent2">
                    <a:lumMod val="75000"/>
                  </a:schemeClr>
                </a:solidFill>
                <a:latin typeface="Arial Black" panose="020B0A04020102020204" pitchFamily="34" charset="0"/>
              </a:rPr>
              <a:t>9</a:t>
            </a:r>
            <a:r>
              <a:rPr lang="en-US" sz="2000" dirty="0">
                <a:solidFill>
                  <a:schemeClr val="accent2">
                    <a:lumMod val="75000"/>
                  </a:schemeClr>
                </a:solidFill>
                <a:latin typeface="Berlin Sans FB Demi" panose="020E0802020502020306" pitchFamily="34" charset="0"/>
              </a:rPr>
              <a:t> OF THE BUDGET DOCUMENT</a:t>
            </a:r>
          </a:p>
        </p:txBody>
      </p:sp>
      <p:sp>
        <p:nvSpPr>
          <p:cNvPr id="7" name="TextBox 6"/>
          <p:cNvSpPr txBox="1"/>
          <p:nvPr/>
        </p:nvSpPr>
        <p:spPr>
          <a:xfrm>
            <a:off x="6268339" y="304800"/>
            <a:ext cx="1828800" cy="646331"/>
          </a:xfrm>
          <a:prstGeom prst="rect">
            <a:avLst/>
          </a:prstGeom>
          <a:solidFill>
            <a:schemeClr val="accent6">
              <a:lumMod val="40000"/>
              <a:lumOff val="60000"/>
              <a:alpha val="53000"/>
            </a:schemeClr>
          </a:solidFill>
          <a:ln>
            <a:solidFill>
              <a:schemeClr val="accent1"/>
            </a:solidFill>
          </a:ln>
        </p:spPr>
        <p:txBody>
          <a:bodyPr wrap="square" rtlCol="0">
            <a:spAutoFit/>
          </a:bodyPr>
          <a:lstStyle/>
          <a:p>
            <a:pPr algn="ctr"/>
            <a:r>
              <a:rPr lang="en-US" b="1" dirty="0">
                <a:solidFill>
                  <a:schemeClr val="accent2">
                    <a:lumMod val="75000"/>
                  </a:schemeClr>
                </a:solidFill>
              </a:rPr>
              <a:t>Only Last</a:t>
            </a:r>
          </a:p>
          <a:p>
            <a:pPr algn="ctr"/>
            <a:r>
              <a:rPr lang="en-US" b="1" dirty="0">
                <a:solidFill>
                  <a:schemeClr val="accent2">
                    <a:lumMod val="75000"/>
                  </a:schemeClr>
                </a:solidFill>
              </a:rPr>
              <a:t> 10 YEARS</a:t>
            </a: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0" b="90000" l="0" r="100000">
                        <a14:foregroundMark x1="1294" y1="63429" x2="99941" y2="63571"/>
                        <a14:backgroundMark x1="1294" y1="64214" x2="99176" y2="92464"/>
                      </a14:backgroundRemoval>
                    </a14:imgEffect>
                  </a14:imgLayer>
                </a14:imgProps>
              </a:ext>
              <a:ext uri="{28A0092B-C50C-407E-A947-70E740481C1C}">
                <a14:useLocalDpi xmlns:a14="http://schemas.microsoft.com/office/drawing/2010/main" val="0"/>
              </a:ext>
            </a:extLst>
          </a:blip>
          <a:stretch>
            <a:fillRect/>
          </a:stretch>
        </p:blipFill>
        <p:spPr>
          <a:xfrm>
            <a:off x="533400" y="1062680"/>
            <a:ext cx="5334000" cy="840307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33400" y="1007558"/>
            <a:ext cx="5334000" cy="5361562"/>
          </a:xfrm>
          <a:prstGeom prst="rect">
            <a:avLst/>
          </a:prstGeom>
          <a:noFill/>
          <a:ln>
            <a:solidFill>
              <a:schemeClr val="tx1"/>
            </a:solidFill>
          </a:ln>
        </p:spPr>
        <p:txBody>
          <a:bodyPr wrap="square" rtlCol="0">
            <a:spAutoFit/>
          </a:bodyPr>
          <a:lstStyle/>
          <a:p>
            <a:endParaRPr lang="en-US" dirty="0"/>
          </a:p>
        </p:txBody>
      </p:sp>
      <p:cxnSp>
        <p:nvCxnSpPr>
          <p:cNvPr id="10" name="Straight Arrow Connector 9"/>
          <p:cNvCxnSpPr/>
          <p:nvPr/>
        </p:nvCxnSpPr>
        <p:spPr>
          <a:xfrm>
            <a:off x="3429000" y="2379158"/>
            <a:ext cx="0" cy="22860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19272" y="2379158"/>
            <a:ext cx="2667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86271" y="1159958"/>
            <a:ext cx="2161159" cy="1877437"/>
          </a:xfrm>
          <a:prstGeom prst="rect">
            <a:avLst/>
          </a:prstGeom>
          <a:solidFill>
            <a:schemeClr val="accent6">
              <a:lumMod val="40000"/>
              <a:lumOff val="60000"/>
              <a:alpha val="53000"/>
            </a:schemeClr>
          </a:solidFill>
          <a:ln>
            <a:solidFill>
              <a:schemeClr val="accent1"/>
            </a:solidFill>
          </a:ln>
        </p:spPr>
        <p:txBody>
          <a:bodyPr wrap="square" rtlCol="0">
            <a:spAutoFit/>
          </a:bodyPr>
          <a:lstStyle/>
          <a:p>
            <a:pPr algn="ctr"/>
            <a:r>
              <a:rPr lang="en-US" sz="1400" b="1" dirty="0">
                <a:solidFill>
                  <a:schemeClr val="accent2">
                    <a:lumMod val="75000"/>
                  </a:schemeClr>
                </a:solidFill>
              </a:rPr>
              <a:t>For 2008-2009 through 2016-2017…Enter number of mills reported on the prior year,</a:t>
            </a:r>
            <a:r>
              <a:rPr lang="en-US" sz="1500" b="1" dirty="0">
                <a:solidFill>
                  <a:schemeClr val="accent2">
                    <a:lumMod val="75000"/>
                  </a:schemeClr>
                </a:solidFill>
              </a:rPr>
              <a:t> </a:t>
            </a:r>
            <a:r>
              <a:rPr lang="en-US" sz="1400" b="1" dirty="0">
                <a:solidFill>
                  <a:schemeClr val="accent2">
                    <a:lumMod val="75000"/>
                  </a:schemeClr>
                </a:solidFill>
              </a:rPr>
              <a:t>FY2017</a:t>
            </a:r>
            <a:r>
              <a:rPr lang="en-US" sz="1500" b="1" dirty="0">
                <a:solidFill>
                  <a:schemeClr val="accent2">
                    <a:lumMod val="75000"/>
                  </a:schemeClr>
                </a:solidFill>
              </a:rPr>
              <a:t>, </a:t>
            </a:r>
            <a:r>
              <a:rPr lang="en-US" sz="1400" b="1" dirty="0">
                <a:solidFill>
                  <a:schemeClr val="accent2">
                    <a:lumMod val="75000"/>
                  </a:schemeClr>
                </a:solidFill>
              </a:rPr>
              <a:t>budget report</a:t>
            </a:r>
            <a:r>
              <a:rPr lang="en-US" sz="1500" b="1" dirty="0">
                <a:solidFill>
                  <a:schemeClr val="accent2">
                    <a:lumMod val="75000"/>
                  </a:schemeClr>
                </a:solidFill>
              </a:rPr>
              <a:t>…</a:t>
            </a:r>
            <a:r>
              <a:rPr lang="en-US" sz="1500" b="1" i="1" dirty="0">
                <a:solidFill>
                  <a:schemeClr val="accent2">
                    <a:lumMod val="75000"/>
                  </a:schemeClr>
                </a:solidFill>
              </a:rPr>
              <a:t>History &amp; Analysis </a:t>
            </a:r>
            <a:r>
              <a:rPr lang="en-US" sz="1400" b="1" dirty="0">
                <a:solidFill>
                  <a:schemeClr val="accent2">
                    <a:lumMod val="75000"/>
                  </a:schemeClr>
                </a:solidFill>
              </a:rPr>
              <a:t>(page 9), in the </a:t>
            </a:r>
            <a:r>
              <a:rPr lang="en-US" sz="1500" b="1" i="1" u="sng" dirty="0">
                <a:solidFill>
                  <a:schemeClr val="accent2">
                    <a:lumMod val="75000"/>
                  </a:schemeClr>
                </a:solidFill>
              </a:rPr>
              <a:t>Current Year Authorized Levy</a:t>
            </a:r>
            <a:r>
              <a:rPr lang="en-US" sz="1500" b="1" i="1" dirty="0">
                <a:solidFill>
                  <a:schemeClr val="accent2">
                    <a:lumMod val="75000"/>
                  </a:schemeClr>
                </a:solidFill>
              </a:rPr>
              <a:t> </a:t>
            </a:r>
            <a:r>
              <a:rPr lang="en-US" sz="1500" b="1" dirty="0">
                <a:solidFill>
                  <a:schemeClr val="accent2">
                    <a:lumMod val="75000"/>
                  </a:schemeClr>
                </a:solidFill>
              </a:rPr>
              <a:t>column.</a:t>
            </a:r>
          </a:p>
        </p:txBody>
      </p:sp>
      <p:cxnSp>
        <p:nvCxnSpPr>
          <p:cNvPr id="16" name="Straight Arrow Connector 15"/>
          <p:cNvCxnSpPr/>
          <p:nvPr/>
        </p:nvCxnSpPr>
        <p:spPr>
          <a:xfrm rot="10800000">
            <a:off x="4390416" y="3049717"/>
            <a:ext cx="0" cy="54864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80689" y="3598358"/>
            <a:ext cx="17373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8049" y="3217358"/>
            <a:ext cx="2129381" cy="738664"/>
          </a:xfrm>
          <a:prstGeom prst="rect">
            <a:avLst/>
          </a:prstGeom>
          <a:solidFill>
            <a:schemeClr val="accent6">
              <a:lumMod val="40000"/>
              <a:lumOff val="60000"/>
              <a:alpha val="53000"/>
            </a:schemeClr>
          </a:solidFill>
          <a:ln>
            <a:solidFill>
              <a:schemeClr val="accent1"/>
            </a:solidFill>
          </a:ln>
        </p:spPr>
        <p:txBody>
          <a:bodyPr wrap="square" rtlCol="0">
            <a:spAutoFit/>
          </a:bodyPr>
          <a:lstStyle/>
          <a:p>
            <a:pPr algn="ctr"/>
            <a:r>
              <a:rPr lang="en-US" sz="1400" b="1" dirty="0">
                <a:solidFill>
                  <a:schemeClr val="accent2">
                    <a:lumMod val="75000"/>
                  </a:schemeClr>
                </a:solidFill>
              </a:rPr>
              <a:t>Enter actual number of mills levied in the current year.</a:t>
            </a:r>
          </a:p>
        </p:txBody>
      </p:sp>
      <p:sp>
        <p:nvSpPr>
          <p:cNvPr id="19" name="TextBox 18"/>
          <p:cNvSpPr txBox="1"/>
          <p:nvPr/>
        </p:nvSpPr>
        <p:spPr>
          <a:xfrm>
            <a:off x="6102159" y="4817558"/>
            <a:ext cx="2129381" cy="523220"/>
          </a:xfrm>
          <a:prstGeom prst="rect">
            <a:avLst/>
          </a:prstGeom>
          <a:solidFill>
            <a:schemeClr val="accent6">
              <a:lumMod val="40000"/>
              <a:lumOff val="60000"/>
              <a:alpha val="53000"/>
            </a:schemeClr>
          </a:solidFill>
          <a:ln>
            <a:solidFill>
              <a:schemeClr val="accent1"/>
            </a:solidFill>
          </a:ln>
        </p:spPr>
        <p:txBody>
          <a:bodyPr wrap="square" rtlCol="0">
            <a:spAutoFit/>
          </a:bodyPr>
          <a:lstStyle/>
          <a:p>
            <a:pPr algn="ctr"/>
            <a:r>
              <a:rPr lang="en-US" sz="1400" b="1" dirty="0">
                <a:solidFill>
                  <a:schemeClr val="accent2">
                    <a:lumMod val="75000"/>
                  </a:schemeClr>
                </a:solidFill>
              </a:rPr>
              <a:t>Auto-calculation of carry forward mills available </a:t>
            </a:r>
          </a:p>
        </p:txBody>
      </p:sp>
      <p:cxnSp>
        <p:nvCxnSpPr>
          <p:cNvPr id="20" name="Straight Arrow Connector 19"/>
          <p:cNvCxnSpPr>
            <a:stCxn id="19" idx="1"/>
          </p:cNvCxnSpPr>
          <p:nvPr/>
        </p:nvCxnSpPr>
        <p:spPr>
          <a:xfrm flipH="1">
            <a:off x="5720511" y="5079168"/>
            <a:ext cx="381648" cy="342454"/>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02158" y="5503358"/>
            <a:ext cx="2129381" cy="954107"/>
          </a:xfrm>
          <a:prstGeom prst="rect">
            <a:avLst/>
          </a:prstGeom>
          <a:solidFill>
            <a:schemeClr val="accent6">
              <a:lumMod val="40000"/>
              <a:lumOff val="60000"/>
              <a:alpha val="53000"/>
            </a:schemeClr>
          </a:solidFill>
          <a:ln>
            <a:solidFill>
              <a:schemeClr val="accent1"/>
            </a:solidFill>
          </a:ln>
        </p:spPr>
        <p:txBody>
          <a:bodyPr wrap="square" rtlCol="0">
            <a:spAutoFit/>
          </a:bodyPr>
          <a:lstStyle/>
          <a:p>
            <a:pPr algn="ctr"/>
            <a:r>
              <a:rPr lang="en-US" sz="1400" b="1" dirty="0">
                <a:solidFill>
                  <a:schemeClr val="accent2">
                    <a:lumMod val="75000"/>
                  </a:schemeClr>
                </a:solidFill>
              </a:rPr>
              <a:t>Enter description and number of voted/permissive mills levied in current year.</a:t>
            </a:r>
          </a:p>
        </p:txBody>
      </p:sp>
      <p:cxnSp>
        <p:nvCxnSpPr>
          <p:cNvPr id="23" name="Straight Arrow Connector 22"/>
          <p:cNvCxnSpPr/>
          <p:nvPr/>
        </p:nvCxnSpPr>
        <p:spPr>
          <a:xfrm rot="5400000">
            <a:off x="5374207" y="5381438"/>
            <a:ext cx="0" cy="146304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2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563562"/>
          </a:xfrm>
          <a:solidFill>
            <a:schemeClr val="accent6">
              <a:lumMod val="40000"/>
              <a:lumOff val="60000"/>
            </a:schemeClr>
          </a:solidFill>
        </p:spPr>
        <p:txBody>
          <a:bodyPr/>
          <a:lstStyle/>
          <a:p>
            <a:r>
              <a:rPr lang="en-US" dirty="0"/>
              <a:t>Budget Resolution</a:t>
            </a:r>
          </a:p>
        </p:txBody>
      </p:sp>
      <p:pic>
        <p:nvPicPr>
          <p:cNvPr id="8" name="Content Placeholder 7"/>
          <p:cNvPicPr>
            <a:picLocks noGrp="1" noChangeAspect="1"/>
          </p:cNvPicPr>
          <p:nvPr>
            <p:ph idx="1"/>
          </p:nvPr>
        </p:nvPicPr>
        <p:blipFill>
          <a:blip r:embed="rId2"/>
          <a:stretch>
            <a:fillRect/>
          </a:stretch>
        </p:blipFill>
        <p:spPr>
          <a:xfrm>
            <a:off x="457200" y="1143000"/>
            <a:ext cx="5029200" cy="5562600"/>
          </a:xfrm>
          <a:prstGeom prst="rect">
            <a:avLst/>
          </a:prstGeom>
        </p:spPr>
      </p:pic>
      <p:pic>
        <p:nvPicPr>
          <p:cNvPr id="11" name="Picture 10" descr="Passed icon - vector &lt;strong&gt;Clip&lt;/strong&gt; &lt;strong&gt;Art&lt;/strong&gt;"/>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96000" y="381000"/>
            <a:ext cx="2237400" cy="3200400"/>
          </a:xfrm>
          <a:prstGeom prst="rect">
            <a:avLst/>
          </a:prstGeom>
        </p:spPr>
      </p:pic>
      <p:pic>
        <p:nvPicPr>
          <p:cNvPr id="12" name="Picture 11" descr="&lt;strong&gt;New&lt;/strong&gt; Sign by Arvin61r58"/>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0603558">
            <a:off x="5578605" y="100558"/>
            <a:ext cx="1524686" cy="1002125"/>
          </a:xfrm>
          <a:prstGeom prst="rect">
            <a:avLst/>
          </a:prstGeom>
        </p:spPr>
      </p:pic>
      <p:sp>
        <p:nvSpPr>
          <p:cNvPr id="13" name="TextBox 12"/>
          <p:cNvSpPr txBox="1"/>
          <p:nvPr/>
        </p:nvSpPr>
        <p:spPr>
          <a:xfrm>
            <a:off x="5943600" y="3505200"/>
            <a:ext cx="2286000" cy="2616101"/>
          </a:xfrm>
          <a:prstGeom prst="rect">
            <a:avLst/>
          </a:prstGeom>
          <a:noFill/>
        </p:spPr>
        <p:txBody>
          <a:bodyPr wrap="square" rtlCol="0">
            <a:spAutoFit/>
          </a:bodyPr>
          <a:lstStyle/>
          <a:p>
            <a:pPr algn="ctr"/>
            <a:endParaRPr lang="en-US" sz="2400" dirty="0">
              <a:solidFill>
                <a:schemeClr val="tx2"/>
              </a:solidFill>
            </a:endParaRPr>
          </a:p>
          <a:p>
            <a:pPr marL="457200" indent="-457200">
              <a:buFont typeface="Wingdings" panose="05000000000000000000" pitchFamily="2" charset="2"/>
              <a:buChar char="Ø"/>
            </a:pPr>
            <a:r>
              <a:rPr lang="en-US" sz="2800" dirty="0">
                <a:solidFill>
                  <a:schemeClr val="tx2"/>
                </a:solidFill>
              </a:rPr>
              <a:t>Insert a copy of the Approved Budget Resolution</a:t>
            </a:r>
          </a:p>
        </p:txBody>
      </p:sp>
      <p:cxnSp>
        <p:nvCxnSpPr>
          <p:cNvPr id="15" name="Straight Arrow Connector 14"/>
          <p:cNvCxnSpPr/>
          <p:nvPr/>
        </p:nvCxnSpPr>
        <p:spPr>
          <a:xfrm flipH="1">
            <a:off x="3733800" y="4267200"/>
            <a:ext cx="2029800" cy="2082701"/>
          </a:xfrm>
          <a:prstGeom prst="straightConnector1">
            <a:avLst/>
          </a:prstGeom>
          <a:ln w="76200">
            <a:solidFill>
              <a:schemeClr val="accent1">
                <a:lumMod val="60000"/>
                <a:lumOff val="40000"/>
              </a:schemeClr>
            </a:solidFill>
            <a:tailEnd type="triangle"/>
          </a:ln>
          <a:effectLst>
            <a:glow rad="139700">
              <a:schemeClr val="accent6">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0800000" flipV="1">
            <a:off x="6553200" y="972175"/>
            <a:ext cx="1295400" cy="338554"/>
          </a:xfrm>
          <a:prstGeom prst="rect">
            <a:avLst/>
          </a:prstGeom>
          <a:noFill/>
        </p:spPr>
        <p:txBody>
          <a:bodyPr wrap="square" rtlCol="0">
            <a:spAutoFit/>
          </a:bodyPr>
          <a:lstStyle/>
          <a:p>
            <a:r>
              <a:rPr lang="en-US" sz="1600" i="1" dirty="0">
                <a:solidFill>
                  <a:schemeClr val="tx2"/>
                </a:solidFill>
                <a:latin typeface="Adobe Caslon Pro Bold" panose="0205070206050A020403" pitchFamily="18" charset="0"/>
              </a:rPr>
              <a:t>Resolution</a:t>
            </a:r>
          </a:p>
        </p:txBody>
      </p:sp>
    </p:spTree>
    <p:extLst>
      <p:ext uri="{BB962C8B-B14F-4D97-AF65-F5344CB8AC3E}">
        <p14:creationId xmlns:p14="http://schemas.microsoft.com/office/powerpoint/2010/main" val="6510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7"/>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766380" y="0"/>
            <a:ext cx="6616340" cy="67267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45332" y="3446832"/>
            <a:ext cx="1920240" cy="215444"/>
          </a:xfrm>
          <a:prstGeom prst="rect">
            <a:avLst/>
          </a:prstGeom>
          <a:noFill/>
        </p:spPr>
        <p:txBody>
          <a:bodyPr wrap="square" rtlCol="0">
            <a:spAutoFit/>
          </a:bodyPr>
          <a:lstStyle/>
          <a:p>
            <a:r>
              <a:rPr lang="en-US" sz="800" b="1" u="sng" dirty="0">
                <a:latin typeface="Times New Roman" panose="02020603050405020304" pitchFamily="18" charset="0"/>
                <a:cs typeface="Times New Roman" panose="02020603050405020304" pitchFamily="18" charset="0"/>
              </a:rPr>
              <a:t>CHARGES FOR SERVICES</a:t>
            </a:r>
          </a:p>
        </p:txBody>
      </p:sp>
      <p:sp>
        <p:nvSpPr>
          <p:cNvPr id="4" name="TextBox 3"/>
          <p:cNvSpPr txBox="1"/>
          <p:nvPr/>
        </p:nvSpPr>
        <p:spPr>
          <a:xfrm>
            <a:off x="2884254" y="1175610"/>
            <a:ext cx="1920240" cy="176534"/>
          </a:xfrm>
          <a:custGeom>
            <a:avLst/>
            <a:gdLst>
              <a:gd name="connsiteX0" fmla="*/ 0 w 3048000"/>
              <a:gd name="connsiteY0" fmla="*/ 0 h 215444"/>
              <a:gd name="connsiteX1" fmla="*/ 3048000 w 3048000"/>
              <a:gd name="connsiteY1" fmla="*/ 0 h 215444"/>
              <a:gd name="connsiteX2" fmla="*/ 3048000 w 3048000"/>
              <a:gd name="connsiteY2" fmla="*/ 215444 h 215444"/>
              <a:gd name="connsiteX3" fmla="*/ 0 w 3048000"/>
              <a:gd name="connsiteY3" fmla="*/ 215444 h 215444"/>
              <a:gd name="connsiteX4" fmla="*/ 0 w 3048000"/>
              <a:gd name="connsiteY4" fmla="*/ 0 h 215444"/>
              <a:gd name="connsiteX0" fmla="*/ 0 w 3057727"/>
              <a:gd name="connsiteY0" fmla="*/ 0 h 215444"/>
              <a:gd name="connsiteX1" fmla="*/ 3057727 w 3057727"/>
              <a:gd name="connsiteY1" fmla="*/ 77821 h 215444"/>
              <a:gd name="connsiteX2" fmla="*/ 3048000 w 3057727"/>
              <a:gd name="connsiteY2" fmla="*/ 215444 h 215444"/>
              <a:gd name="connsiteX3" fmla="*/ 0 w 3057727"/>
              <a:gd name="connsiteY3" fmla="*/ 215444 h 215444"/>
              <a:gd name="connsiteX4" fmla="*/ 0 w 3057727"/>
              <a:gd name="connsiteY4" fmla="*/ 0 h 215444"/>
              <a:gd name="connsiteX0" fmla="*/ 19455 w 3057727"/>
              <a:gd name="connsiteY0" fmla="*/ 0 h 176534"/>
              <a:gd name="connsiteX1" fmla="*/ 3057727 w 3057727"/>
              <a:gd name="connsiteY1" fmla="*/ 38911 h 176534"/>
              <a:gd name="connsiteX2" fmla="*/ 3048000 w 3057727"/>
              <a:gd name="connsiteY2" fmla="*/ 176534 h 176534"/>
              <a:gd name="connsiteX3" fmla="*/ 0 w 3057727"/>
              <a:gd name="connsiteY3" fmla="*/ 176534 h 176534"/>
              <a:gd name="connsiteX4" fmla="*/ 19455 w 3057727"/>
              <a:gd name="connsiteY4" fmla="*/ 0 h 176534"/>
              <a:gd name="connsiteX0" fmla="*/ 19455 w 3057727"/>
              <a:gd name="connsiteY0" fmla="*/ 0 h 176534"/>
              <a:gd name="connsiteX1" fmla="*/ 3057727 w 3057727"/>
              <a:gd name="connsiteY1" fmla="*/ 29183 h 176534"/>
              <a:gd name="connsiteX2" fmla="*/ 3048000 w 3057727"/>
              <a:gd name="connsiteY2" fmla="*/ 176534 h 176534"/>
              <a:gd name="connsiteX3" fmla="*/ 0 w 3057727"/>
              <a:gd name="connsiteY3" fmla="*/ 176534 h 176534"/>
              <a:gd name="connsiteX4" fmla="*/ 19455 w 3057727"/>
              <a:gd name="connsiteY4" fmla="*/ 0 h 17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727" h="176534">
                <a:moveTo>
                  <a:pt x="19455" y="0"/>
                </a:moveTo>
                <a:lnTo>
                  <a:pt x="3057727" y="29183"/>
                </a:lnTo>
                <a:lnTo>
                  <a:pt x="3048000" y="176534"/>
                </a:lnTo>
                <a:lnTo>
                  <a:pt x="0" y="176534"/>
                </a:lnTo>
                <a:lnTo>
                  <a:pt x="19455" y="0"/>
                </a:lnTo>
                <a:close/>
              </a:path>
            </a:pathLst>
          </a:custGeom>
          <a:solidFill>
            <a:srgbClr val="FBF9F3"/>
          </a:solidFill>
        </p:spPr>
        <p:txBody>
          <a:bodyPr wrap="square" rtlCol="0">
            <a:spAutoFit/>
          </a:bodyPr>
          <a:lstStyle/>
          <a:p>
            <a:r>
              <a:rPr lang="en-US" sz="800" b="1" u="sng" dirty="0">
                <a:latin typeface="Times New Roman" panose="02020603050405020304" pitchFamily="18" charset="0"/>
                <a:cs typeface="Times New Roman" panose="02020603050405020304" pitchFamily="18" charset="0"/>
              </a:rPr>
              <a:t>LICENSES AND PERMITS</a:t>
            </a:r>
          </a:p>
        </p:txBody>
      </p:sp>
      <p:sp>
        <p:nvSpPr>
          <p:cNvPr id="5" name="Rectangle 4"/>
          <p:cNvSpPr/>
          <p:nvPr/>
        </p:nvSpPr>
        <p:spPr>
          <a:xfrm>
            <a:off x="0" y="1"/>
            <a:ext cx="1600200" cy="7210664"/>
          </a:xfrm>
          <a:prstGeom prst="rect">
            <a:avLst/>
          </a:prstGeom>
        </p:spPr>
        <p:txBody>
          <a:bodyPr wrap="square">
            <a:spAutoFit/>
          </a:bodyPr>
          <a:lstStyle/>
          <a:p>
            <a:pPr algn="ctr"/>
            <a:r>
              <a:rPr lang="en-US" sz="2400" b="1" dirty="0">
                <a:solidFill>
                  <a:schemeClr val="tx2"/>
                </a:solidFill>
              </a:rPr>
              <a:t>Budget </a:t>
            </a:r>
          </a:p>
          <a:p>
            <a:pPr algn="ctr"/>
            <a:r>
              <a:rPr lang="en-US" sz="2400" b="1" dirty="0">
                <a:solidFill>
                  <a:schemeClr val="tx2"/>
                </a:solidFill>
              </a:rPr>
              <a:t>‘</a:t>
            </a:r>
            <a:r>
              <a:rPr lang="en-US" sz="2400" b="1" u="sng" dirty="0">
                <a:solidFill>
                  <a:schemeClr val="tx2"/>
                </a:solidFill>
              </a:rPr>
              <a:t>Non-Tax Revenue</a:t>
            </a:r>
            <a:r>
              <a:rPr lang="en-US" sz="2400" b="1" dirty="0">
                <a:solidFill>
                  <a:schemeClr val="tx2"/>
                </a:solidFill>
              </a:rPr>
              <a:t>’ detailed by source </a:t>
            </a:r>
          </a:p>
          <a:p>
            <a:pPr algn="ctr"/>
            <a:r>
              <a:rPr lang="en-US" sz="2400" b="1" dirty="0">
                <a:solidFill>
                  <a:schemeClr val="tx2"/>
                </a:solidFill>
              </a:rPr>
              <a:t> for each fund</a:t>
            </a:r>
          </a:p>
          <a:p>
            <a:pPr algn="ctr"/>
            <a:endParaRPr lang="en-US" sz="2400" b="1" dirty="0">
              <a:solidFill>
                <a:schemeClr val="tx2"/>
              </a:solidFill>
            </a:endParaRPr>
          </a:p>
          <a:p>
            <a:pPr algn="ctr"/>
            <a:r>
              <a:rPr lang="en-US" sz="1400" b="1" dirty="0">
                <a:solidFill>
                  <a:schemeClr val="tx2"/>
                </a:solidFill>
              </a:rPr>
              <a:t>Examples:</a:t>
            </a:r>
          </a:p>
          <a:p>
            <a:pPr algn="ctr"/>
            <a:r>
              <a:rPr lang="en-US" sz="1400" b="1" u="sng" dirty="0">
                <a:solidFill>
                  <a:schemeClr val="tx2"/>
                </a:solidFill>
              </a:rPr>
              <a:t>Tax Revenues </a:t>
            </a:r>
            <a:r>
              <a:rPr lang="en-US" sz="1400" b="1" dirty="0">
                <a:solidFill>
                  <a:schemeClr val="tx2"/>
                </a:solidFill>
              </a:rPr>
              <a:t>includes: Local Option, Penalty &amp; Interest</a:t>
            </a:r>
          </a:p>
          <a:p>
            <a:pPr algn="ctr"/>
            <a:endParaRPr lang="en-US" sz="1400" b="1" dirty="0">
              <a:solidFill>
                <a:schemeClr val="tx2"/>
              </a:solidFill>
            </a:endParaRPr>
          </a:p>
          <a:p>
            <a:pPr algn="ctr"/>
            <a:r>
              <a:rPr lang="en-US" sz="1400" b="1" u="sng" dirty="0">
                <a:solidFill>
                  <a:schemeClr val="tx2"/>
                </a:solidFill>
              </a:rPr>
              <a:t>Licenses &amp; Permits</a:t>
            </a:r>
          </a:p>
          <a:p>
            <a:pPr algn="ctr"/>
            <a:endParaRPr lang="en-US" sz="1400" b="1" dirty="0">
              <a:solidFill>
                <a:schemeClr val="tx2"/>
              </a:solidFill>
            </a:endParaRPr>
          </a:p>
          <a:p>
            <a:pPr algn="ctr"/>
            <a:r>
              <a:rPr lang="en-US" sz="1400" b="1" u="sng" dirty="0">
                <a:solidFill>
                  <a:schemeClr val="tx2"/>
                </a:solidFill>
              </a:rPr>
              <a:t>Intergovernmental Revenues </a:t>
            </a:r>
          </a:p>
          <a:p>
            <a:pPr algn="ctr"/>
            <a:endParaRPr lang="en-US" sz="1400" b="1" dirty="0">
              <a:solidFill>
                <a:schemeClr val="tx2"/>
              </a:solidFill>
            </a:endParaRPr>
          </a:p>
          <a:p>
            <a:pPr algn="ctr"/>
            <a:r>
              <a:rPr lang="en-US" sz="1400" b="1" u="sng" dirty="0">
                <a:solidFill>
                  <a:schemeClr val="tx2"/>
                </a:solidFill>
              </a:rPr>
              <a:t>Charges for Services</a:t>
            </a:r>
          </a:p>
          <a:p>
            <a:pPr algn="ctr"/>
            <a:endParaRPr lang="en-US" sz="1400" b="1" dirty="0">
              <a:solidFill>
                <a:schemeClr val="tx2"/>
              </a:solidFill>
            </a:endParaRPr>
          </a:p>
          <a:p>
            <a:pPr algn="ctr"/>
            <a:r>
              <a:rPr lang="en-US" sz="1400" b="1" u="sng" dirty="0">
                <a:solidFill>
                  <a:schemeClr val="tx2"/>
                </a:solidFill>
              </a:rPr>
              <a:t>Investment Earnings</a:t>
            </a:r>
          </a:p>
          <a:p>
            <a:pPr algn="ctr"/>
            <a:endParaRPr lang="en-US" sz="1400" b="1" u="sng" dirty="0">
              <a:solidFill>
                <a:schemeClr val="tx2"/>
              </a:solidFill>
            </a:endParaRPr>
          </a:p>
          <a:p>
            <a:pPr algn="ctr"/>
            <a:r>
              <a:rPr lang="en-US" sz="1400" b="1" u="sng" dirty="0">
                <a:solidFill>
                  <a:schemeClr val="tx2"/>
                </a:solidFill>
              </a:rPr>
              <a:t>Other Fin. Sources</a:t>
            </a:r>
            <a:endParaRPr lang="en-US" sz="1400" b="1" dirty="0">
              <a:solidFill>
                <a:schemeClr val="tx2"/>
              </a:solidFill>
            </a:endParaRPr>
          </a:p>
          <a:p>
            <a:pPr algn="ctr"/>
            <a:endParaRPr lang="en-US" sz="1600" b="1" dirty="0">
              <a:solidFill>
                <a:schemeClr val="tx2"/>
              </a:solidFill>
            </a:endParaRPr>
          </a:p>
        </p:txBody>
      </p:sp>
      <p:sp>
        <p:nvSpPr>
          <p:cNvPr id="8" name="Rectangle 7"/>
          <p:cNvSpPr/>
          <p:nvPr/>
        </p:nvSpPr>
        <p:spPr>
          <a:xfrm>
            <a:off x="-12976" y="3594318"/>
            <a:ext cx="1766380" cy="338554"/>
          </a:xfrm>
          <a:prstGeom prst="rect">
            <a:avLst/>
          </a:prstGeom>
        </p:spPr>
        <p:txBody>
          <a:bodyPr wrap="square">
            <a:spAutoFit/>
          </a:bodyPr>
          <a:lstStyle/>
          <a:p>
            <a:pPr algn="ctr"/>
            <a:r>
              <a:rPr lang="en-US" sz="1600" b="1" dirty="0">
                <a:solidFill>
                  <a:schemeClr val="tx2"/>
                </a:solidFill>
              </a:rPr>
              <a:t> </a:t>
            </a:r>
          </a:p>
        </p:txBody>
      </p:sp>
    </p:spTree>
    <p:extLst>
      <p:ext uri="{BB962C8B-B14F-4D97-AF65-F5344CB8AC3E}">
        <p14:creationId xmlns:p14="http://schemas.microsoft.com/office/powerpoint/2010/main" val="4109348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64" y="808464"/>
            <a:ext cx="6324600" cy="369332"/>
          </a:xfrm>
          <a:prstGeom prst="rect">
            <a:avLst/>
          </a:prstGeom>
          <a:noFill/>
        </p:spPr>
        <p:txBody>
          <a:bodyPr wrap="square" rtlCol="0">
            <a:spAutoFit/>
          </a:bodyPr>
          <a:lstStyle/>
          <a:p>
            <a:r>
              <a:rPr lang="en-US" b="1" u="sng" dirty="0">
                <a:solidFill>
                  <a:schemeClr val="tx2">
                    <a:lumMod val="75000"/>
                  </a:schemeClr>
                </a:solidFill>
              </a:rPr>
              <a:t>http://www.mtleague.org/</a:t>
            </a:r>
          </a:p>
        </p:txBody>
      </p:sp>
      <p:pic>
        <p:nvPicPr>
          <p:cNvPr id="3" name="Picture 2"/>
          <p:cNvPicPr>
            <a:picLocks noChangeAspect="1"/>
          </p:cNvPicPr>
          <p:nvPr/>
        </p:nvPicPr>
        <p:blipFill>
          <a:blip r:embed="rId3"/>
          <a:stretch>
            <a:fillRect/>
          </a:stretch>
        </p:blipFill>
        <p:spPr>
          <a:xfrm>
            <a:off x="228600" y="1285669"/>
            <a:ext cx="8091488" cy="1371600"/>
          </a:xfrm>
          <a:prstGeom prst="rect">
            <a:avLst/>
          </a:prstGeom>
        </p:spPr>
      </p:pic>
      <p:sp>
        <p:nvSpPr>
          <p:cNvPr id="4" name="Down Arrow 3"/>
          <p:cNvSpPr/>
          <p:nvPr/>
        </p:nvSpPr>
        <p:spPr>
          <a:xfrm rot="2531847">
            <a:off x="6136206" y="766433"/>
            <a:ext cx="300588" cy="689479"/>
          </a:xfrm>
          <a:prstGeom prst="downArrow">
            <a:avLst/>
          </a:prstGeom>
          <a:solidFill>
            <a:schemeClr val="tx2"/>
          </a:solidFill>
          <a:ln>
            <a:solidFill>
              <a:schemeClr val="tx2">
                <a:lumMod val="40000"/>
                <a:lumOff val="6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 y="4876801"/>
            <a:ext cx="7620000" cy="646331"/>
          </a:xfrm>
          <a:prstGeom prst="rect">
            <a:avLst/>
          </a:prstGeom>
          <a:noFill/>
        </p:spPr>
        <p:txBody>
          <a:bodyPr wrap="square" rtlCol="0">
            <a:spAutoFit/>
          </a:bodyPr>
          <a:lstStyle>
            <a:defPPr>
              <a:defRPr lang="en-US"/>
            </a:defPPr>
            <a:lvl1pPr>
              <a:defRPr sz="2400" b="1">
                <a:solidFill>
                  <a:schemeClr val="tx2">
                    <a:lumMod val="75000"/>
                  </a:schemeClr>
                </a:solidFill>
              </a:defRPr>
            </a:lvl1pPr>
          </a:lstStyle>
          <a:p>
            <a:r>
              <a:rPr lang="en-US" sz="1800" u="sng" dirty="0">
                <a:hlinkClick r:id="rId4"/>
              </a:rPr>
              <a:t>http://revenue.mt.gov/home/local_governments#horizontalTab3</a:t>
            </a:r>
            <a:endParaRPr lang="en-US" sz="1800" u="sng" dirty="0"/>
          </a:p>
          <a:p>
            <a:endParaRPr lang="en-US" sz="1800" u="sng" dirty="0"/>
          </a:p>
        </p:txBody>
      </p:sp>
      <p:pic>
        <p:nvPicPr>
          <p:cNvPr id="7" name="Picture 6"/>
          <p:cNvPicPr>
            <a:picLocks noChangeAspect="1"/>
          </p:cNvPicPr>
          <p:nvPr/>
        </p:nvPicPr>
        <p:blipFill>
          <a:blip r:embed="rId5"/>
          <a:stretch>
            <a:fillRect/>
          </a:stretch>
        </p:blipFill>
        <p:spPr>
          <a:xfrm>
            <a:off x="228600" y="5462259"/>
            <a:ext cx="8091488" cy="1066800"/>
          </a:xfrm>
          <a:prstGeom prst="rect">
            <a:avLst/>
          </a:prstGeom>
        </p:spPr>
      </p:pic>
      <p:sp>
        <p:nvSpPr>
          <p:cNvPr id="8" name="Down Arrow 7"/>
          <p:cNvSpPr/>
          <p:nvPr/>
        </p:nvSpPr>
        <p:spPr>
          <a:xfrm rot="2552519">
            <a:off x="2379536" y="5880306"/>
            <a:ext cx="381000" cy="591126"/>
          </a:xfrm>
          <a:prstGeom prst="downArrow">
            <a:avLst/>
          </a:prstGeom>
          <a:solidFill>
            <a:schemeClr val="tx2"/>
          </a:solidFill>
          <a:ln>
            <a:solidFill>
              <a:schemeClr val="tx2">
                <a:lumMod val="40000"/>
                <a:lumOff val="6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52400" y="738966"/>
            <a:ext cx="8305800" cy="2126517"/>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59544" y="4800600"/>
            <a:ext cx="8229600" cy="20574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 y="0"/>
            <a:ext cx="8236744" cy="523220"/>
          </a:xfrm>
          <a:prstGeom prst="rect">
            <a:avLst/>
          </a:prstGeom>
          <a:noFill/>
        </p:spPr>
        <p:txBody>
          <a:bodyPr wrap="square" rtlCol="0">
            <a:spAutoFit/>
          </a:bodyPr>
          <a:lstStyle/>
          <a:p>
            <a:r>
              <a:rPr lang="en-US" sz="2800" b="1" dirty="0">
                <a:solidFill>
                  <a:schemeClr val="tx2">
                    <a:lumMod val="75000"/>
                  </a:schemeClr>
                </a:solidFill>
              </a:rPr>
              <a:t>Sources to accurately budget State-Shared Revenues</a:t>
            </a:r>
          </a:p>
        </p:txBody>
      </p:sp>
      <p:sp>
        <p:nvSpPr>
          <p:cNvPr id="5" name="Rectangle: Rounded Corners 4"/>
          <p:cNvSpPr/>
          <p:nvPr/>
        </p:nvSpPr>
        <p:spPr>
          <a:xfrm>
            <a:off x="152400" y="2957543"/>
            <a:ext cx="8236744" cy="16591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3042798"/>
            <a:ext cx="5077515" cy="1457528"/>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8065" y="3081229"/>
            <a:ext cx="2409135" cy="1419097"/>
          </a:xfrm>
          <a:prstGeom prst="rect">
            <a:avLst/>
          </a:prstGeom>
        </p:spPr>
      </p:pic>
      <p:sp>
        <p:nvSpPr>
          <p:cNvPr id="11" name="Arrow: Down 10"/>
          <p:cNvSpPr/>
          <p:nvPr/>
        </p:nvSpPr>
        <p:spPr>
          <a:xfrm rot="18109472">
            <a:off x="5229915" y="2943374"/>
            <a:ext cx="304801" cy="638865"/>
          </a:xfrm>
          <a:prstGeom prst="downArrow">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52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C76B-7E51-4456-A460-AFFAE3A9503D}"/>
              </a:ext>
            </a:extLst>
          </p:cNvPr>
          <p:cNvSpPr>
            <a:spLocks noGrp="1"/>
          </p:cNvSpPr>
          <p:nvPr>
            <p:ph type="title"/>
          </p:nvPr>
        </p:nvSpPr>
        <p:spPr>
          <a:xfrm>
            <a:off x="76200" y="274638"/>
            <a:ext cx="8001000" cy="487362"/>
          </a:xfrm>
        </p:spPr>
        <p:txBody>
          <a:bodyPr/>
          <a:lstStyle/>
          <a:p>
            <a:r>
              <a:rPr lang="en-US" dirty="0"/>
              <a:t>The Role of the Budget:</a:t>
            </a:r>
          </a:p>
        </p:txBody>
      </p:sp>
      <p:sp>
        <p:nvSpPr>
          <p:cNvPr id="3" name="Content Placeholder 2">
            <a:extLst>
              <a:ext uri="{FF2B5EF4-FFF2-40B4-BE49-F238E27FC236}">
                <a16:creationId xmlns:a16="http://schemas.microsoft.com/office/drawing/2014/main" id="{969C7F62-ACED-4920-9B15-7EA31026CB64}"/>
              </a:ext>
            </a:extLst>
          </p:cNvPr>
          <p:cNvSpPr>
            <a:spLocks noGrp="1"/>
          </p:cNvSpPr>
          <p:nvPr>
            <p:ph idx="1"/>
          </p:nvPr>
        </p:nvSpPr>
        <p:spPr>
          <a:xfrm>
            <a:off x="76200" y="1066800"/>
            <a:ext cx="8001000" cy="5600700"/>
          </a:xfrm>
          <a:gradFill flip="none" rotWithShape="1">
            <a:gsLst>
              <a:gs pos="11000">
                <a:schemeClr val="accent2">
                  <a:lumMod val="5000"/>
                  <a:lumOff val="95000"/>
                </a:schemeClr>
              </a:gs>
              <a:gs pos="95000">
                <a:schemeClr val="accent2">
                  <a:lumMod val="62000"/>
                  <a:lumOff val="38000"/>
                </a:schemeClr>
              </a:gs>
              <a:gs pos="83000">
                <a:schemeClr val="accent2">
                  <a:lumMod val="45000"/>
                  <a:lumOff val="55000"/>
                </a:schemeClr>
              </a:gs>
              <a:gs pos="100000">
                <a:schemeClr val="accent2">
                  <a:lumMod val="30000"/>
                  <a:lumOff val="70000"/>
                </a:schemeClr>
              </a:gs>
            </a:gsLst>
            <a:path path="shape">
              <a:fillToRect l="50000" t="50000" r="50000" b="50000"/>
            </a:path>
            <a:tileRect/>
          </a:gradFill>
          <a:ln cap="rnd">
            <a:solidFill>
              <a:schemeClr val="tx2"/>
            </a:solidFill>
            <a:bevel/>
          </a:ln>
        </p:spPr>
        <p:txBody>
          <a:bodyPr/>
          <a:lstStyle/>
          <a:p>
            <a:pPr marL="365760" lvl="1" indent="0">
              <a:buNone/>
            </a:pPr>
            <a:r>
              <a:rPr lang="en-US" sz="2800" b="1" dirty="0">
                <a:solidFill>
                  <a:schemeClr val="tx2"/>
                </a:solidFill>
              </a:rPr>
              <a:t>To Set Public Policy </a:t>
            </a:r>
          </a:p>
          <a:p>
            <a:pPr lvl="3"/>
            <a:r>
              <a:rPr lang="en-US" sz="2400" dirty="0">
                <a:solidFill>
                  <a:schemeClr val="tx2"/>
                </a:solidFill>
              </a:rPr>
              <a:t>Allow time for public comment</a:t>
            </a:r>
          </a:p>
          <a:p>
            <a:pPr marL="365760" lvl="1" indent="0">
              <a:buClr>
                <a:srgbClr val="F14124">
                  <a:lumMod val="75000"/>
                </a:srgbClr>
              </a:buClr>
              <a:buNone/>
            </a:pPr>
            <a:endParaRPr lang="en-US" dirty="0">
              <a:solidFill>
                <a:prstClr val="black">
                  <a:lumMod val="75000"/>
                  <a:lumOff val="25000"/>
                </a:prstClr>
              </a:solidFill>
            </a:endParaRPr>
          </a:p>
          <a:p>
            <a:pPr marL="365760" lvl="1" indent="0">
              <a:buClr>
                <a:srgbClr val="F14124">
                  <a:lumMod val="75000"/>
                </a:srgbClr>
              </a:buClr>
              <a:buNone/>
            </a:pPr>
            <a:r>
              <a:rPr lang="en-US" sz="2800" b="1" dirty="0">
                <a:solidFill>
                  <a:schemeClr val="tx2"/>
                </a:solidFill>
              </a:rPr>
              <a:t>Serve as a financial planning tool to implement plans</a:t>
            </a:r>
          </a:p>
          <a:p>
            <a:pPr lvl="3">
              <a:buClr>
                <a:srgbClr val="F14124">
                  <a:lumMod val="75000"/>
                </a:srgbClr>
              </a:buClr>
            </a:pPr>
            <a:r>
              <a:rPr lang="en-US" sz="2400" dirty="0">
                <a:solidFill>
                  <a:schemeClr val="tx2"/>
                </a:solidFill>
              </a:rPr>
              <a:t>Short-term goals and priorities</a:t>
            </a:r>
          </a:p>
          <a:p>
            <a:pPr lvl="3">
              <a:buClr>
                <a:srgbClr val="F14124">
                  <a:lumMod val="75000"/>
                </a:srgbClr>
              </a:buClr>
            </a:pPr>
            <a:r>
              <a:rPr lang="en-US" sz="2400" dirty="0">
                <a:solidFill>
                  <a:schemeClr val="tx2"/>
                </a:solidFill>
              </a:rPr>
              <a:t>Long-term goals and priorities </a:t>
            </a:r>
          </a:p>
          <a:p>
            <a:pPr lvl="3">
              <a:buClr>
                <a:srgbClr val="F14124">
                  <a:lumMod val="75000"/>
                </a:srgbClr>
              </a:buClr>
            </a:pPr>
            <a:r>
              <a:rPr lang="en-US" sz="2400" dirty="0">
                <a:solidFill>
                  <a:schemeClr val="tx2"/>
                </a:solidFill>
              </a:rPr>
              <a:t>Capital asset repair &amp; replacement                                    plan </a:t>
            </a:r>
          </a:p>
          <a:p>
            <a:pPr marL="365760" lvl="1" indent="0">
              <a:buNone/>
            </a:pPr>
            <a:endParaRPr lang="en-US" dirty="0">
              <a:solidFill>
                <a:schemeClr val="tx2"/>
              </a:solidFill>
            </a:endParaRPr>
          </a:p>
          <a:p>
            <a:pPr marL="365760" lvl="1" indent="0">
              <a:buNone/>
            </a:pPr>
            <a:r>
              <a:rPr lang="en-US" sz="2800" b="1" dirty="0">
                <a:solidFill>
                  <a:schemeClr val="tx2"/>
                </a:solidFill>
              </a:rPr>
              <a:t>Act as a control on taxes and                         spending</a:t>
            </a:r>
          </a:p>
          <a:p>
            <a:endParaRPr lang="en-US" dirty="0"/>
          </a:p>
        </p:txBody>
      </p:sp>
      <p:pic>
        <p:nvPicPr>
          <p:cNvPr id="6" name="Picture 5">
            <a:extLst>
              <a:ext uri="{FF2B5EF4-FFF2-40B4-BE49-F238E27FC236}">
                <a16:creationId xmlns:a16="http://schemas.microsoft.com/office/drawing/2014/main" id="{FC2244AA-3F17-48AB-934B-828B769E968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51000"/>
                    </a14:imgEffect>
                  </a14:imgLayer>
                </a14:imgProps>
              </a:ext>
              <a:ext uri="{28A0092B-C50C-407E-A947-70E740481C1C}">
                <a14:useLocalDpi xmlns:a14="http://schemas.microsoft.com/office/drawing/2010/main" val="0"/>
              </a:ext>
            </a:extLst>
          </a:blip>
          <a:stretch>
            <a:fillRect/>
          </a:stretch>
        </p:blipFill>
        <p:spPr>
          <a:xfrm>
            <a:off x="5867400" y="3102016"/>
            <a:ext cx="2514600" cy="3543299"/>
          </a:xfrm>
          <a:prstGeom prst="rect">
            <a:avLst/>
          </a:prstGeom>
        </p:spPr>
      </p:pic>
    </p:spTree>
    <p:extLst>
      <p:ext uri="{BB962C8B-B14F-4D97-AF65-F5344CB8AC3E}">
        <p14:creationId xmlns:p14="http://schemas.microsoft.com/office/powerpoint/2010/main" val="111323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0" y="76200"/>
            <a:ext cx="8458200" cy="7010400"/>
          </a:xfrm>
        </p:spPr>
        <p:txBody>
          <a:bodyPr>
            <a:normAutofit/>
          </a:bodyPr>
          <a:lstStyle/>
          <a:p>
            <a:pPr marL="45720" indent="0" algn="ctr">
              <a:spcBef>
                <a:spcPct val="50000"/>
              </a:spcBef>
              <a:buNone/>
            </a:pPr>
            <a:r>
              <a:rPr lang="en-US" altLang="en-US" sz="3200" b="1" dirty="0">
                <a:solidFill>
                  <a:schemeClr val="tx2"/>
                </a:solidFill>
                <a:latin typeface="+mj-lt"/>
              </a:rPr>
              <a:t>Appropriations-Level of Budgetary Control:</a:t>
            </a:r>
          </a:p>
          <a:p>
            <a:pPr>
              <a:spcBef>
                <a:spcPct val="50000"/>
              </a:spcBef>
            </a:pPr>
            <a:r>
              <a:rPr lang="en-US" altLang="en-US" sz="2400" b="1" dirty="0">
                <a:solidFill>
                  <a:schemeClr val="tx2"/>
                </a:solidFill>
              </a:rPr>
              <a:t>Fund:        		General:   1000</a:t>
            </a:r>
          </a:p>
          <a:p>
            <a:pPr>
              <a:spcBef>
                <a:spcPct val="50000"/>
              </a:spcBef>
            </a:pPr>
            <a:r>
              <a:rPr lang="en-US" altLang="en-US" sz="2400" b="1" dirty="0">
                <a:solidFill>
                  <a:schemeClr val="tx2"/>
                </a:solidFill>
              </a:rPr>
              <a:t>Function:   		General Govt.:     </a:t>
            </a:r>
            <a:r>
              <a:rPr lang="en-US" altLang="en-US" sz="2400" b="1" u="sng" dirty="0">
                <a:solidFill>
                  <a:schemeClr val="tx2"/>
                </a:solidFill>
              </a:rPr>
              <a:t>41</a:t>
            </a:r>
            <a:r>
              <a:rPr lang="en-US" altLang="en-US" sz="2400" b="1" dirty="0">
                <a:solidFill>
                  <a:schemeClr val="tx2"/>
                </a:solidFill>
              </a:rPr>
              <a:t>xxxx</a:t>
            </a:r>
          </a:p>
          <a:p>
            <a:pPr>
              <a:spcBef>
                <a:spcPct val="50000"/>
              </a:spcBef>
            </a:pPr>
            <a:r>
              <a:rPr lang="en-US" altLang="en-US" sz="2400" b="1" dirty="0">
                <a:solidFill>
                  <a:schemeClr val="tx2"/>
                </a:solidFill>
              </a:rPr>
              <a:t>Activity:		Financial Services: 410</a:t>
            </a:r>
            <a:r>
              <a:rPr lang="en-US" altLang="en-US" sz="2400" b="1" u="sng" dirty="0">
                <a:solidFill>
                  <a:schemeClr val="tx2"/>
                </a:solidFill>
              </a:rPr>
              <a:t>500</a:t>
            </a:r>
          </a:p>
          <a:p>
            <a:pPr>
              <a:spcBef>
                <a:spcPct val="50000"/>
              </a:spcBef>
            </a:pPr>
            <a:r>
              <a:rPr lang="en-US" altLang="en-US" sz="2400" b="1" dirty="0">
                <a:solidFill>
                  <a:schemeClr val="tx2"/>
                </a:solidFill>
              </a:rPr>
              <a:t>Sub-activity:   	Administration:  4105</a:t>
            </a:r>
            <a:r>
              <a:rPr lang="en-US" altLang="en-US" sz="2400" b="1" u="sng" dirty="0">
                <a:solidFill>
                  <a:schemeClr val="tx2"/>
                </a:solidFill>
              </a:rPr>
              <a:t>10</a:t>
            </a:r>
          </a:p>
          <a:p>
            <a:pPr>
              <a:spcBef>
                <a:spcPct val="50000"/>
              </a:spcBef>
            </a:pPr>
            <a:r>
              <a:rPr lang="en-US" altLang="en-US" sz="2400" b="1" dirty="0">
                <a:solidFill>
                  <a:schemeClr val="tx2"/>
                </a:solidFill>
              </a:rPr>
              <a:t>Object:		Personal Services: 410510 - </a:t>
            </a:r>
            <a:r>
              <a:rPr lang="en-US" altLang="en-US" sz="2400" b="1" u="sng" dirty="0">
                <a:solidFill>
                  <a:schemeClr val="tx2"/>
                </a:solidFill>
              </a:rPr>
              <a:t>100</a:t>
            </a:r>
          </a:p>
          <a:p>
            <a:pPr>
              <a:spcBef>
                <a:spcPct val="50000"/>
              </a:spcBef>
            </a:pPr>
            <a:r>
              <a:rPr lang="en-US" altLang="en-US" sz="2400" b="1" dirty="0">
                <a:solidFill>
                  <a:schemeClr val="tx2"/>
                </a:solidFill>
              </a:rPr>
              <a:t>Sub-object Level:  	Salaries/Wages: 410510 - 1</a:t>
            </a:r>
            <a:r>
              <a:rPr lang="en-US" altLang="en-US" sz="2400" b="1" u="sng" dirty="0">
                <a:solidFill>
                  <a:schemeClr val="tx2"/>
                </a:solidFill>
              </a:rPr>
              <a:t>10</a:t>
            </a:r>
          </a:p>
          <a:p>
            <a:pPr marL="45720" indent="0">
              <a:buNone/>
            </a:pPr>
            <a:endParaRPr lang="en-US" dirty="0">
              <a:solidFill>
                <a:schemeClr val="tx2"/>
              </a:solidFill>
            </a:endParaRPr>
          </a:p>
          <a:p>
            <a:pPr marL="45720" indent="0">
              <a:buNone/>
            </a:pPr>
            <a:r>
              <a:rPr lang="en-US" dirty="0">
                <a:solidFill>
                  <a:schemeClr val="tx2"/>
                </a:solidFill>
              </a:rPr>
              <a:t>This detail may provide better management and planning. </a:t>
            </a:r>
          </a:p>
          <a:p>
            <a:pPr marL="45720" indent="0">
              <a:buNone/>
            </a:pPr>
            <a:r>
              <a:rPr lang="en-US" dirty="0">
                <a:solidFill>
                  <a:schemeClr val="tx2"/>
                </a:solidFill>
              </a:rPr>
              <a:t>State documents only require summary level information.  </a:t>
            </a:r>
          </a:p>
          <a:p>
            <a:pPr marL="45720" indent="0">
              <a:buNone/>
            </a:pPr>
            <a:r>
              <a:rPr lang="en-US" dirty="0">
                <a:solidFill>
                  <a:schemeClr val="tx2"/>
                </a:solidFill>
              </a:rPr>
              <a:t>	</a:t>
            </a:r>
            <a:r>
              <a:rPr lang="en-US" b="1" u="sng" dirty="0">
                <a:solidFill>
                  <a:schemeClr val="tx2"/>
                </a:solidFill>
              </a:rPr>
              <a:t>Example:</a:t>
            </a:r>
            <a:r>
              <a:rPr lang="en-US" dirty="0">
                <a:solidFill>
                  <a:schemeClr val="tx2"/>
                </a:solidFill>
              </a:rPr>
              <a:t> by object codes - 100, 200-800, 600-699, and 900</a:t>
            </a:r>
          </a:p>
          <a:p>
            <a:pPr marL="45720" indent="0">
              <a:buNone/>
            </a:pPr>
            <a:r>
              <a:rPr lang="en-US" dirty="0">
                <a:solidFill>
                  <a:schemeClr val="tx2"/>
                </a:solidFill>
              </a:rPr>
              <a:t>  </a:t>
            </a:r>
          </a:p>
          <a:p>
            <a:pPr marL="45720" indent="0">
              <a:buNone/>
            </a:pPr>
            <a:r>
              <a:rPr lang="en-US" b="1" u="sng" dirty="0">
                <a:solidFill>
                  <a:schemeClr val="accent1"/>
                </a:solidFill>
              </a:rPr>
              <a:t> NOTE: </a:t>
            </a:r>
            <a:r>
              <a:rPr lang="en-US" dirty="0">
                <a:solidFill>
                  <a:schemeClr val="tx2"/>
                </a:solidFill>
              </a:rPr>
              <a:t>Legal budgetary control is at total fund level, MCA 7-6-4005</a:t>
            </a:r>
          </a:p>
        </p:txBody>
      </p:sp>
    </p:spTree>
    <p:extLst>
      <p:ext uri="{BB962C8B-B14F-4D97-AF65-F5344CB8AC3E}">
        <p14:creationId xmlns:p14="http://schemas.microsoft.com/office/powerpoint/2010/main" val="3671773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8"/>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295400" y="1005788"/>
            <a:ext cx="7086600" cy="5623611"/>
          </a:xfrm>
          <a:prstGeom prst="rect">
            <a:avLst/>
          </a:prstGeom>
          <a:solidFill>
            <a:srgbClr val="F9F6E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
        <p:nvSpPr>
          <p:cNvPr id="3" name="TextBox 2"/>
          <p:cNvSpPr txBox="1"/>
          <p:nvPr/>
        </p:nvSpPr>
        <p:spPr>
          <a:xfrm>
            <a:off x="5210784" y="1153924"/>
            <a:ext cx="3038272" cy="293786"/>
          </a:xfrm>
          <a:prstGeom prst="rect">
            <a:avLst/>
          </a:prstGeom>
          <a:solidFill>
            <a:srgbClr val="FBF9F3"/>
          </a:solidFill>
        </p:spPr>
        <p:txBody>
          <a:bodyPr wrap="square" rtlCol="0">
            <a:spAutoFit/>
          </a:bodyPr>
          <a:lstStyle/>
          <a:p>
            <a:r>
              <a:rPr lang="en-US" sz="750" b="1" u="sng" dirty="0"/>
              <a:t>City of Opportunity</a:t>
            </a:r>
          </a:p>
          <a:p>
            <a:r>
              <a:rPr lang="en-US" sz="750" b="1" u="sng" dirty="0"/>
              <a:t>Fiscal Year 2018</a:t>
            </a:r>
          </a:p>
        </p:txBody>
      </p:sp>
      <p:sp>
        <p:nvSpPr>
          <p:cNvPr id="7" name="Right Brace 6"/>
          <p:cNvSpPr/>
          <p:nvPr/>
        </p:nvSpPr>
        <p:spPr>
          <a:xfrm rot="16200000">
            <a:off x="6227376" y="-304847"/>
            <a:ext cx="510273" cy="2543458"/>
          </a:xfrm>
          <a:custGeom>
            <a:avLst/>
            <a:gdLst>
              <a:gd name="connsiteX0" fmla="*/ 0 w 675644"/>
              <a:gd name="connsiteY0" fmla="*/ 0 h 2485416"/>
              <a:gd name="connsiteX1" fmla="*/ 337822 w 675644"/>
              <a:gd name="connsiteY1" fmla="*/ 56301 h 2485416"/>
              <a:gd name="connsiteX2" fmla="*/ 337822 w 675644"/>
              <a:gd name="connsiteY2" fmla="*/ 1265716 h 2485416"/>
              <a:gd name="connsiteX3" fmla="*/ 675644 w 675644"/>
              <a:gd name="connsiteY3" fmla="*/ 1322017 h 2485416"/>
              <a:gd name="connsiteX4" fmla="*/ 337822 w 675644"/>
              <a:gd name="connsiteY4" fmla="*/ 1378318 h 2485416"/>
              <a:gd name="connsiteX5" fmla="*/ 337822 w 675644"/>
              <a:gd name="connsiteY5" fmla="*/ 2429115 h 2485416"/>
              <a:gd name="connsiteX6" fmla="*/ 0 w 675644"/>
              <a:gd name="connsiteY6" fmla="*/ 2485416 h 2485416"/>
              <a:gd name="connsiteX7" fmla="*/ 0 w 675644"/>
              <a:gd name="connsiteY7" fmla="*/ 0 h 2485416"/>
              <a:gd name="connsiteX0" fmla="*/ 0 w 675644"/>
              <a:gd name="connsiteY0" fmla="*/ 0 h 2485416"/>
              <a:gd name="connsiteX1" fmla="*/ 337822 w 675644"/>
              <a:gd name="connsiteY1" fmla="*/ 56301 h 2485416"/>
              <a:gd name="connsiteX2" fmla="*/ 337822 w 675644"/>
              <a:gd name="connsiteY2" fmla="*/ 1265716 h 2485416"/>
              <a:gd name="connsiteX3" fmla="*/ 675644 w 675644"/>
              <a:gd name="connsiteY3" fmla="*/ 1322017 h 2485416"/>
              <a:gd name="connsiteX4" fmla="*/ 337822 w 675644"/>
              <a:gd name="connsiteY4" fmla="*/ 1378318 h 2485416"/>
              <a:gd name="connsiteX5" fmla="*/ 337822 w 675644"/>
              <a:gd name="connsiteY5" fmla="*/ 2429115 h 2485416"/>
              <a:gd name="connsiteX6" fmla="*/ 0 w 675644"/>
              <a:gd name="connsiteY6" fmla="*/ 2485416 h 2485416"/>
              <a:gd name="connsiteX0" fmla="*/ 0 w 675644"/>
              <a:gd name="connsiteY0" fmla="*/ 0 h 2485416"/>
              <a:gd name="connsiteX1" fmla="*/ 337822 w 675644"/>
              <a:gd name="connsiteY1" fmla="*/ 56301 h 2485416"/>
              <a:gd name="connsiteX2" fmla="*/ 337822 w 675644"/>
              <a:gd name="connsiteY2" fmla="*/ 1265716 h 2485416"/>
              <a:gd name="connsiteX3" fmla="*/ 675644 w 675644"/>
              <a:gd name="connsiteY3" fmla="*/ 1322017 h 2485416"/>
              <a:gd name="connsiteX4" fmla="*/ 337822 w 675644"/>
              <a:gd name="connsiteY4" fmla="*/ 1378318 h 2485416"/>
              <a:gd name="connsiteX5" fmla="*/ 337822 w 675644"/>
              <a:gd name="connsiteY5" fmla="*/ 2429115 h 2485416"/>
              <a:gd name="connsiteX6" fmla="*/ 0 w 675644"/>
              <a:gd name="connsiteY6" fmla="*/ 2485416 h 2485416"/>
              <a:gd name="connsiteX7" fmla="*/ 0 w 675644"/>
              <a:gd name="connsiteY7" fmla="*/ 0 h 2485416"/>
              <a:gd name="connsiteX0" fmla="*/ 0 w 675644"/>
              <a:gd name="connsiteY0" fmla="*/ 0 h 2485416"/>
              <a:gd name="connsiteX1" fmla="*/ 337822 w 675644"/>
              <a:gd name="connsiteY1" fmla="*/ 56301 h 2485416"/>
              <a:gd name="connsiteX2" fmla="*/ 337822 w 675644"/>
              <a:gd name="connsiteY2" fmla="*/ 1265716 h 2485416"/>
              <a:gd name="connsiteX3" fmla="*/ 607550 w 675644"/>
              <a:gd name="connsiteY3" fmla="*/ 1322017 h 2485416"/>
              <a:gd name="connsiteX4" fmla="*/ 337822 w 675644"/>
              <a:gd name="connsiteY4" fmla="*/ 1378318 h 2485416"/>
              <a:gd name="connsiteX5" fmla="*/ 337822 w 675644"/>
              <a:gd name="connsiteY5" fmla="*/ 2429115 h 2485416"/>
              <a:gd name="connsiteX6" fmla="*/ 0 w 675644"/>
              <a:gd name="connsiteY6" fmla="*/ 2485416 h 2485416"/>
              <a:gd name="connsiteX0" fmla="*/ 0 w 607550"/>
              <a:gd name="connsiteY0" fmla="*/ 0 h 2485416"/>
              <a:gd name="connsiteX1" fmla="*/ 337822 w 607550"/>
              <a:gd name="connsiteY1" fmla="*/ 56301 h 2485416"/>
              <a:gd name="connsiteX2" fmla="*/ 337822 w 607550"/>
              <a:gd name="connsiteY2" fmla="*/ 1265716 h 2485416"/>
              <a:gd name="connsiteX3" fmla="*/ 481090 w 607550"/>
              <a:gd name="connsiteY3" fmla="*/ 1331745 h 2485416"/>
              <a:gd name="connsiteX4" fmla="*/ 337822 w 607550"/>
              <a:gd name="connsiteY4" fmla="*/ 1378318 h 2485416"/>
              <a:gd name="connsiteX5" fmla="*/ 337822 w 607550"/>
              <a:gd name="connsiteY5" fmla="*/ 2429115 h 2485416"/>
              <a:gd name="connsiteX6" fmla="*/ 0 w 607550"/>
              <a:gd name="connsiteY6" fmla="*/ 2485416 h 2485416"/>
              <a:gd name="connsiteX7" fmla="*/ 0 w 607550"/>
              <a:gd name="connsiteY7" fmla="*/ 0 h 2485416"/>
              <a:gd name="connsiteX0" fmla="*/ 0 w 607550"/>
              <a:gd name="connsiteY0" fmla="*/ 0 h 2485416"/>
              <a:gd name="connsiteX1" fmla="*/ 337822 w 607550"/>
              <a:gd name="connsiteY1" fmla="*/ 56301 h 2485416"/>
              <a:gd name="connsiteX2" fmla="*/ 337822 w 607550"/>
              <a:gd name="connsiteY2" fmla="*/ 1265716 h 2485416"/>
              <a:gd name="connsiteX3" fmla="*/ 607550 w 607550"/>
              <a:gd name="connsiteY3" fmla="*/ 1322017 h 2485416"/>
              <a:gd name="connsiteX4" fmla="*/ 337822 w 607550"/>
              <a:gd name="connsiteY4" fmla="*/ 1378318 h 2485416"/>
              <a:gd name="connsiteX5" fmla="*/ 337822 w 607550"/>
              <a:gd name="connsiteY5" fmla="*/ 2429115 h 2485416"/>
              <a:gd name="connsiteX6" fmla="*/ 0 w 607550"/>
              <a:gd name="connsiteY6" fmla="*/ 2485416 h 2485416"/>
              <a:gd name="connsiteX0" fmla="*/ 0 w 510273"/>
              <a:gd name="connsiteY0" fmla="*/ 0 h 2485416"/>
              <a:gd name="connsiteX1" fmla="*/ 337822 w 510273"/>
              <a:gd name="connsiteY1" fmla="*/ 56301 h 2485416"/>
              <a:gd name="connsiteX2" fmla="*/ 337822 w 510273"/>
              <a:gd name="connsiteY2" fmla="*/ 1265716 h 2485416"/>
              <a:gd name="connsiteX3" fmla="*/ 481090 w 510273"/>
              <a:gd name="connsiteY3" fmla="*/ 1331745 h 2485416"/>
              <a:gd name="connsiteX4" fmla="*/ 337822 w 510273"/>
              <a:gd name="connsiteY4" fmla="*/ 1378318 h 2485416"/>
              <a:gd name="connsiteX5" fmla="*/ 337822 w 510273"/>
              <a:gd name="connsiteY5" fmla="*/ 2429115 h 2485416"/>
              <a:gd name="connsiteX6" fmla="*/ 0 w 510273"/>
              <a:gd name="connsiteY6" fmla="*/ 2485416 h 2485416"/>
              <a:gd name="connsiteX7" fmla="*/ 0 w 510273"/>
              <a:gd name="connsiteY7" fmla="*/ 0 h 2485416"/>
              <a:gd name="connsiteX0" fmla="*/ 0 w 510273"/>
              <a:gd name="connsiteY0" fmla="*/ 0 h 2485416"/>
              <a:gd name="connsiteX1" fmla="*/ 337822 w 510273"/>
              <a:gd name="connsiteY1" fmla="*/ 56301 h 2485416"/>
              <a:gd name="connsiteX2" fmla="*/ 337822 w 510273"/>
              <a:gd name="connsiteY2" fmla="*/ 1265716 h 2485416"/>
              <a:gd name="connsiteX3" fmla="*/ 510273 w 510273"/>
              <a:gd name="connsiteY3" fmla="*/ 1341472 h 2485416"/>
              <a:gd name="connsiteX4" fmla="*/ 337822 w 510273"/>
              <a:gd name="connsiteY4" fmla="*/ 1378318 h 2485416"/>
              <a:gd name="connsiteX5" fmla="*/ 337822 w 510273"/>
              <a:gd name="connsiteY5" fmla="*/ 2429115 h 2485416"/>
              <a:gd name="connsiteX6" fmla="*/ 0 w 510273"/>
              <a:gd name="connsiteY6" fmla="*/ 2485416 h 248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273" h="2485416" stroke="0" extrusionOk="0">
                <a:moveTo>
                  <a:pt x="0" y="0"/>
                </a:moveTo>
                <a:cubicBezTo>
                  <a:pt x="186574" y="0"/>
                  <a:pt x="337822" y="25207"/>
                  <a:pt x="337822" y="56301"/>
                </a:cubicBezTo>
                <a:lnTo>
                  <a:pt x="337822" y="1265716"/>
                </a:lnTo>
                <a:cubicBezTo>
                  <a:pt x="337822" y="1296810"/>
                  <a:pt x="294516" y="1331745"/>
                  <a:pt x="481090" y="1331745"/>
                </a:cubicBezTo>
                <a:cubicBezTo>
                  <a:pt x="294516" y="1331745"/>
                  <a:pt x="337822" y="1347224"/>
                  <a:pt x="337822" y="1378318"/>
                </a:cubicBezTo>
                <a:lnTo>
                  <a:pt x="337822" y="2429115"/>
                </a:lnTo>
                <a:cubicBezTo>
                  <a:pt x="337822" y="2460209"/>
                  <a:pt x="186574" y="2485416"/>
                  <a:pt x="0" y="2485416"/>
                </a:cubicBezTo>
                <a:lnTo>
                  <a:pt x="0" y="0"/>
                </a:lnTo>
                <a:close/>
              </a:path>
              <a:path w="510273" h="2485416" fill="none">
                <a:moveTo>
                  <a:pt x="0" y="0"/>
                </a:moveTo>
                <a:cubicBezTo>
                  <a:pt x="186574" y="0"/>
                  <a:pt x="337822" y="25207"/>
                  <a:pt x="337822" y="56301"/>
                </a:cubicBezTo>
                <a:lnTo>
                  <a:pt x="337822" y="1265716"/>
                </a:lnTo>
                <a:cubicBezTo>
                  <a:pt x="337822" y="1296810"/>
                  <a:pt x="323699" y="1341472"/>
                  <a:pt x="510273" y="1341472"/>
                </a:cubicBezTo>
                <a:cubicBezTo>
                  <a:pt x="323699" y="1341472"/>
                  <a:pt x="337822" y="1347224"/>
                  <a:pt x="337822" y="1378318"/>
                </a:cubicBezTo>
                <a:lnTo>
                  <a:pt x="337822" y="2429115"/>
                </a:lnTo>
                <a:cubicBezTo>
                  <a:pt x="337822" y="2460209"/>
                  <a:pt x="186574" y="2485416"/>
                  <a:pt x="0" y="2485416"/>
                </a:cubicBez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p:cNvSpPr/>
          <p:nvPr/>
        </p:nvSpPr>
        <p:spPr>
          <a:xfrm rot="16200000">
            <a:off x="7730298" y="567069"/>
            <a:ext cx="675644" cy="627760"/>
          </a:xfrm>
          <a:custGeom>
            <a:avLst/>
            <a:gdLst>
              <a:gd name="connsiteX0" fmla="*/ 0 w 675644"/>
              <a:gd name="connsiteY0" fmla="*/ 0 h 654984"/>
              <a:gd name="connsiteX1" fmla="*/ 337822 w 675644"/>
              <a:gd name="connsiteY1" fmla="*/ 54580 h 654984"/>
              <a:gd name="connsiteX2" fmla="*/ 337822 w 675644"/>
              <a:gd name="connsiteY2" fmla="*/ 303539 h 654984"/>
              <a:gd name="connsiteX3" fmla="*/ 675644 w 675644"/>
              <a:gd name="connsiteY3" fmla="*/ 358119 h 654984"/>
              <a:gd name="connsiteX4" fmla="*/ 337822 w 675644"/>
              <a:gd name="connsiteY4" fmla="*/ 412699 h 654984"/>
              <a:gd name="connsiteX5" fmla="*/ 337822 w 675644"/>
              <a:gd name="connsiteY5" fmla="*/ 600404 h 654984"/>
              <a:gd name="connsiteX6" fmla="*/ 0 w 675644"/>
              <a:gd name="connsiteY6" fmla="*/ 654984 h 654984"/>
              <a:gd name="connsiteX7" fmla="*/ 0 w 675644"/>
              <a:gd name="connsiteY7" fmla="*/ 0 h 654984"/>
              <a:gd name="connsiteX0" fmla="*/ 0 w 675644"/>
              <a:gd name="connsiteY0" fmla="*/ 0 h 654984"/>
              <a:gd name="connsiteX1" fmla="*/ 337822 w 675644"/>
              <a:gd name="connsiteY1" fmla="*/ 54580 h 654984"/>
              <a:gd name="connsiteX2" fmla="*/ 337822 w 675644"/>
              <a:gd name="connsiteY2" fmla="*/ 303539 h 654984"/>
              <a:gd name="connsiteX3" fmla="*/ 675644 w 675644"/>
              <a:gd name="connsiteY3" fmla="*/ 358119 h 654984"/>
              <a:gd name="connsiteX4" fmla="*/ 337822 w 675644"/>
              <a:gd name="connsiteY4" fmla="*/ 412699 h 654984"/>
              <a:gd name="connsiteX5" fmla="*/ 337822 w 675644"/>
              <a:gd name="connsiteY5" fmla="*/ 600404 h 654984"/>
              <a:gd name="connsiteX6" fmla="*/ 0 w 675644"/>
              <a:gd name="connsiteY6" fmla="*/ 654984 h 654984"/>
              <a:gd name="connsiteX0" fmla="*/ 0 w 675644"/>
              <a:gd name="connsiteY0" fmla="*/ 0 h 654984"/>
              <a:gd name="connsiteX1" fmla="*/ 337822 w 675644"/>
              <a:gd name="connsiteY1" fmla="*/ 54580 h 654984"/>
              <a:gd name="connsiteX2" fmla="*/ 337822 w 675644"/>
              <a:gd name="connsiteY2" fmla="*/ 303539 h 654984"/>
              <a:gd name="connsiteX3" fmla="*/ 675644 w 675644"/>
              <a:gd name="connsiteY3" fmla="*/ 358119 h 654984"/>
              <a:gd name="connsiteX4" fmla="*/ 337822 w 675644"/>
              <a:gd name="connsiteY4" fmla="*/ 412699 h 654984"/>
              <a:gd name="connsiteX5" fmla="*/ 337822 w 675644"/>
              <a:gd name="connsiteY5" fmla="*/ 600404 h 654984"/>
              <a:gd name="connsiteX6" fmla="*/ 0 w 675644"/>
              <a:gd name="connsiteY6" fmla="*/ 654984 h 654984"/>
              <a:gd name="connsiteX7" fmla="*/ 0 w 675644"/>
              <a:gd name="connsiteY7" fmla="*/ 0 h 654984"/>
              <a:gd name="connsiteX0" fmla="*/ 0 w 675644"/>
              <a:gd name="connsiteY0" fmla="*/ 0 h 654984"/>
              <a:gd name="connsiteX1" fmla="*/ 337822 w 675644"/>
              <a:gd name="connsiteY1" fmla="*/ 54580 h 654984"/>
              <a:gd name="connsiteX2" fmla="*/ 337822 w 675644"/>
              <a:gd name="connsiteY2" fmla="*/ 303539 h 654984"/>
              <a:gd name="connsiteX3" fmla="*/ 568640 w 675644"/>
              <a:gd name="connsiteY3" fmla="*/ 348392 h 654984"/>
              <a:gd name="connsiteX4" fmla="*/ 337822 w 675644"/>
              <a:gd name="connsiteY4" fmla="*/ 412699 h 654984"/>
              <a:gd name="connsiteX5" fmla="*/ 337822 w 675644"/>
              <a:gd name="connsiteY5" fmla="*/ 600404 h 654984"/>
              <a:gd name="connsiteX6" fmla="*/ 0 w 675644"/>
              <a:gd name="connsiteY6" fmla="*/ 654984 h 6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4" h="654984" stroke="0" extrusionOk="0">
                <a:moveTo>
                  <a:pt x="0" y="0"/>
                </a:moveTo>
                <a:cubicBezTo>
                  <a:pt x="186574" y="0"/>
                  <a:pt x="337822" y="24436"/>
                  <a:pt x="337822" y="54580"/>
                </a:cubicBezTo>
                <a:lnTo>
                  <a:pt x="337822" y="303539"/>
                </a:lnTo>
                <a:cubicBezTo>
                  <a:pt x="337822" y="333683"/>
                  <a:pt x="489070" y="358119"/>
                  <a:pt x="675644" y="358119"/>
                </a:cubicBezTo>
                <a:cubicBezTo>
                  <a:pt x="489070" y="358119"/>
                  <a:pt x="337822" y="382555"/>
                  <a:pt x="337822" y="412699"/>
                </a:cubicBezTo>
                <a:lnTo>
                  <a:pt x="337822" y="600404"/>
                </a:lnTo>
                <a:cubicBezTo>
                  <a:pt x="337822" y="630548"/>
                  <a:pt x="186574" y="654984"/>
                  <a:pt x="0" y="654984"/>
                </a:cubicBezTo>
                <a:lnTo>
                  <a:pt x="0" y="0"/>
                </a:lnTo>
                <a:close/>
              </a:path>
              <a:path w="675644" h="654984" fill="none">
                <a:moveTo>
                  <a:pt x="0" y="0"/>
                </a:moveTo>
                <a:cubicBezTo>
                  <a:pt x="186574" y="0"/>
                  <a:pt x="337822" y="24436"/>
                  <a:pt x="337822" y="54580"/>
                </a:cubicBezTo>
                <a:lnTo>
                  <a:pt x="337822" y="303539"/>
                </a:lnTo>
                <a:cubicBezTo>
                  <a:pt x="337822" y="333683"/>
                  <a:pt x="382066" y="348392"/>
                  <a:pt x="568640" y="348392"/>
                </a:cubicBezTo>
                <a:cubicBezTo>
                  <a:pt x="382066" y="348392"/>
                  <a:pt x="337822" y="382555"/>
                  <a:pt x="337822" y="412699"/>
                </a:cubicBezTo>
                <a:lnTo>
                  <a:pt x="337822" y="600404"/>
                </a:lnTo>
                <a:cubicBezTo>
                  <a:pt x="337822" y="630548"/>
                  <a:pt x="186574" y="654984"/>
                  <a:pt x="0" y="654984"/>
                </a:cubicBez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p:cNvSpPr/>
          <p:nvPr/>
        </p:nvSpPr>
        <p:spPr>
          <a:xfrm rot="16200000">
            <a:off x="4140955" y="148946"/>
            <a:ext cx="510274" cy="1629384"/>
          </a:xfrm>
          <a:custGeom>
            <a:avLst/>
            <a:gdLst>
              <a:gd name="connsiteX0" fmla="*/ 0 w 675644"/>
              <a:gd name="connsiteY0" fmla="*/ 0 h 1172184"/>
              <a:gd name="connsiteX1" fmla="*/ 337822 w 675644"/>
              <a:gd name="connsiteY1" fmla="*/ 56301 h 1172184"/>
              <a:gd name="connsiteX2" fmla="*/ 337822 w 675644"/>
              <a:gd name="connsiteY2" fmla="*/ 567195 h 1172184"/>
              <a:gd name="connsiteX3" fmla="*/ 675644 w 675644"/>
              <a:gd name="connsiteY3" fmla="*/ 623496 h 1172184"/>
              <a:gd name="connsiteX4" fmla="*/ 337822 w 675644"/>
              <a:gd name="connsiteY4" fmla="*/ 679797 h 1172184"/>
              <a:gd name="connsiteX5" fmla="*/ 337822 w 675644"/>
              <a:gd name="connsiteY5" fmla="*/ 1115883 h 1172184"/>
              <a:gd name="connsiteX6" fmla="*/ 0 w 675644"/>
              <a:gd name="connsiteY6" fmla="*/ 1172184 h 1172184"/>
              <a:gd name="connsiteX7" fmla="*/ 0 w 675644"/>
              <a:gd name="connsiteY7" fmla="*/ 0 h 1172184"/>
              <a:gd name="connsiteX0" fmla="*/ 0 w 675644"/>
              <a:gd name="connsiteY0" fmla="*/ 0 h 1172184"/>
              <a:gd name="connsiteX1" fmla="*/ 337822 w 675644"/>
              <a:gd name="connsiteY1" fmla="*/ 56301 h 1172184"/>
              <a:gd name="connsiteX2" fmla="*/ 337822 w 675644"/>
              <a:gd name="connsiteY2" fmla="*/ 567195 h 1172184"/>
              <a:gd name="connsiteX3" fmla="*/ 675644 w 675644"/>
              <a:gd name="connsiteY3" fmla="*/ 623496 h 1172184"/>
              <a:gd name="connsiteX4" fmla="*/ 337822 w 675644"/>
              <a:gd name="connsiteY4" fmla="*/ 679797 h 1172184"/>
              <a:gd name="connsiteX5" fmla="*/ 337822 w 675644"/>
              <a:gd name="connsiteY5" fmla="*/ 1115883 h 1172184"/>
              <a:gd name="connsiteX6" fmla="*/ 0 w 675644"/>
              <a:gd name="connsiteY6" fmla="*/ 1172184 h 1172184"/>
              <a:gd name="connsiteX0" fmla="*/ 0 w 675644"/>
              <a:gd name="connsiteY0" fmla="*/ 0 h 1172184"/>
              <a:gd name="connsiteX1" fmla="*/ 337822 w 675644"/>
              <a:gd name="connsiteY1" fmla="*/ 56301 h 1172184"/>
              <a:gd name="connsiteX2" fmla="*/ 337822 w 675644"/>
              <a:gd name="connsiteY2" fmla="*/ 567195 h 1172184"/>
              <a:gd name="connsiteX3" fmla="*/ 675644 w 675644"/>
              <a:gd name="connsiteY3" fmla="*/ 623496 h 1172184"/>
              <a:gd name="connsiteX4" fmla="*/ 337822 w 675644"/>
              <a:gd name="connsiteY4" fmla="*/ 679797 h 1172184"/>
              <a:gd name="connsiteX5" fmla="*/ 337822 w 675644"/>
              <a:gd name="connsiteY5" fmla="*/ 1115883 h 1172184"/>
              <a:gd name="connsiteX6" fmla="*/ 0 w 675644"/>
              <a:gd name="connsiteY6" fmla="*/ 1172184 h 1172184"/>
              <a:gd name="connsiteX7" fmla="*/ 0 w 675644"/>
              <a:gd name="connsiteY7" fmla="*/ 0 h 1172184"/>
              <a:gd name="connsiteX0" fmla="*/ 0 w 675644"/>
              <a:gd name="connsiteY0" fmla="*/ 0 h 1172184"/>
              <a:gd name="connsiteX1" fmla="*/ 337822 w 675644"/>
              <a:gd name="connsiteY1" fmla="*/ 56301 h 1172184"/>
              <a:gd name="connsiteX2" fmla="*/ 337822 w 675644"/>
              <a:gd name="connsiteY2" fmla="*/ 567195 h 1172184"/>
              <a:gd name="connsiteX3" fmla="*/ 607550 w 675644"/>
              <a:gd name="connsiteY3" fmla="*/ 623496 h 1172184"/>
              <a:gd name="connsiteX4" fmla="*/ 337822 w 675644"/>
              <a:gd name="connsiteY4" fmla="*/ 679797 h 1172184"/>
              <a:gd name="connsiteX5" fmla="*/ 337822 w 675644"/>
              <a:gd name="connsiteY5" fmla="*/ 1115883 h 1172184"/>
              <a:gd name="connsiteX6" fmla="*/ 0 w 675644"/>
              <a:gd name="connsiteY6" fmla="*/ 1172184 h 1172184"/>
              <a:gd name="connsiteX0" fmla="*/ 0 w 675644"/>
              <a:gd name="connsiteY0" fmla="*/ 0 h 1172184"/>
              <a:gd name="connsiteX1" fmla="*/ 337822 w 675644"/>
              <a:gd name="connsiteY1" fmla="*/ 56301 h 1172184"/>
              <a:gd name="connsiteX2" fmla="*/ 337822 w 675644"/>
              <a:gd name="connsiteY2" fmla="*/ 567195 h 1172184"/>
              <a:gd name="connsiteX3" fmla="*/ 675644 w 675644"/>
              <a:gd name="connsiteY3" fmla="*/ 623496 h 1172184"/>
              <a:gd name="connsiteX4" fmla="*/ 337822 w 675644"/>
              <a:gd name="connsiteY4" fmla="*/ 679797 h 1172184"/>
              <a:gd name="connsiteX5" fmla="*/ 337822 w 675644"/>
              <a:gd name="connsiteY5" fmla="*/ 1115883 h 1172184"/>
              <a:gd name="connsiteX6" fmla="*/ 0 w 675644"/>
              <a:gd name="connsiteY6" fmla="*/ 1172184 h 1172184"/>
              <a:gd name="connsiteX7" fmla="*/ 0 w 675644"/>
              <a:gd name="connsiteY7" fmla="*/ 0 h 1172184"/>
              <a:gd name="connsiteX0" fmla="*/ 0 w 675644"/>
              <a:gd name="connsiteY0" fmla="*/ 0 h 1172184"/>
              <a:gd name="connsiteX1" fmla="*/ 337822 w 675644"/>
              <a:gd name="connsiteY1" fmla="*/ 56301 h 1172184"/>
              <a:gd name="connsiteX2" fmla="*/ 337822 w 675644"/>
              <a:gd name="connsiteY2" fmla="*/ 567195 h 1172184"/>
              <a:gd name="connsiteX3" fmla="*/ 481090 w 675644"/>
              <a:gd name="connsiteY3" fmla="*/ 642951 h 1172184"/>
              <a:gd name="connsiteX4" fmla="*/ 337822 w 675644"/>
              <a:gd name="connsiteY4" fmla="*/ 679797 h 1172184"/>
              <a:gd name="connsiteX5" fmla="*/ 337822 w 675644"/>
              <a:gd name="connsiteY5" fmla="*/ 1115883 h 1172184"/>
              <a:gd name="connsiteX6" fmla="*/ 0 w 675644"/>
              <a:gd name="connsiteY6" fmla="*/ 1172184 h 1172184"/>
              <a:gd name="connsiteX0" fmla="*/ 0 w 510274"/>
              <a:gd name="connsiteY0" fmla="*/ 0 h 1172184"/>
              <a:gd name="connsiteX1" fmla="*/ 337822 w 510274"/>
              <a:gd name="connsiteY1" fmla="*/ 56301 h 1172184"/>
              <a:gd name="connsiteX2" fmla="*/ 337822 w 510274"/>
              <a:gd name="connsiteY2" fmla="*/ 567195 h 1172184"/>
              <a:gd name="connsiteX3" fmla="*/ 510274 w 510274"/>
              <a:gd name="connsiteY3" fmla="*/ 623496 h 1172184"/>
              <a:gd name="connsiteX4" fmla="*/ 337822 w 510274"/>
              <a:gd name="connsiteY4" fmla="*/ 679797 h 1172184"/>
              <a:gd name="connsiteX5" fmla="*/ 337822 w 510274"/>
              <a:gd name="connsiteY5" fmla="*/ 1115883 h 1172184"/>
              <a:gd name="connsiteX6" fmla="*/ 0 w 510274"/>
              <a:gd name="connsiteY6" fmla="*/ 1172184 h 1172184"/>
              <a:gd name="connsiteX7" fmla="*/ 0 w 510274"/>
              <a:gd name="connsiteY7" fmla="*/ 0 h 1172184"/>
              <a:gd name="connsiteX0" fmla="*/ 0 w 510274"/>
              <a:gd name="connsiteY0" fmla="*/ 0 h 1172184"/>
              <a:gd name="connsiteX1" fmla="*/ 337822 w 510274"/>
              <a:gd name="connsiteY1" fmla="*/ 56301 h 1172184"/>
              <a:gd name="connsiteX2" fmla="*/ 337822 w 510274"/>
              <a:gd name="connsiteY2" fmla="*/ 567195 h 1172184"/>
              <a:gd name="connsiteX3" fmla="*/ 481090 w 510274"/>
              <a:gd name="connsiteY3" fmla="*/ 642951 h 1172184"/>
              <a:gd name="connsiteX4" fmla="*/ 337822 w 510274"/>
              <a:gd name="connsiteY4" fmla="*/ 679797 h 1172184"/>
              <a:gd name="connsiteX5" fmla="*/ 337822 w 510274"/>
              <a:gd name="connsiteY5" fmla="*/ 1115883 h 1172184"/>
              <a:gd name="connsiteX6" fmla="*/ 0 w 510274"/>
              <a:gd name="connsiteY6" fmla="*/ 1172184 h 1172184"/>
              <a:gd name="connsiteX0" fmla="*/ 0 w 510274"/>
              <a:gd name="connsiteY0" fmla="*/ 0 h 1172184"/>
              <a:gd name="connsiteX1" fmla="*/ 337822 w 510274"/>
              <a:gd name="connsiteY1" fmla="*/ 56301 h 1172184"/>
              <a:gd name="connsiteX2" fmla="*/ 337822 w 510274"/>
              <a:gd name="connsiteY2" fmla="*/ 567195 h 1172184"/>
              <a:gd name="connsiteX3" fmla="*/ 510274 w 510274"/>
              <a:gd name="connsiteY3" fmla="*/ 623496 h 1172184"/>
              <a:gd name="connsiteX4" fmla="*/ 337822 w 510274"/>
              <a:gd name="connsiteY4" fmla="*/ 679797 h 1172184"/>
              <a:gd name="connsiteX5" fmla="*/ 337822 w 510274"/>
              <a:gd name="connsiteY5" fmla="*/ 1115883 h 1172184"/>
              <a:gd name="connsiteX6" fmla="*/ 0 w 510274"/>
              <a:gd name="connsiteY6" fmla="*/ 1172184 h 1172184"/>
              <a:gd name="connsiteX7" fmla="*/ 0 w 510274"/>
              <a:gd name="connsiteY7" fmla="*/ 0 h 1172184"/>
              <a:gd name="connsiteX0" fmla="*/ 0 w 510274"/>
              <a:gd name="connsiteY0" fmla="*/ 0 h 1172184"/>
              <a:gd name="connsiteX1" fmla="*/ 337822 w 510274"/>
              <a:gd name="connsiteY1" fmla="*/ 56301 h 1172184"/>
              <a:gd name="connsiteX2" fmla="*/ 337822 w 510274"/>
              <a:gd name="connsiteY2" fmla="*/ 567195 h 1172184"/>
              <a:gd name="connsiteX3" fmla="*/ 481090 w 510274"/>
              <a:gd name="connsiteY3" fmla="*/ 633223 h 1172184"/>
              <a:gd name="connsiteX4" fmla="*/ 337822 w 510274"/>
              <a:gd name="connsiteY4" fmla="*/ 679797 h 1172184"/>
              <a:gd name="connsiteX5" fmla="*/ 337822 w 510274"/>
              <a:gd name="connsiteY5" fmla="*/ 1115883 h 1172184"/>
              <a:gd name="connsiteX6" fmla="*/ 0 w 510274"/>
              <a:gd name="connsiteY6" fmla="*/ 1172184 h 11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274" h="1172184" stroke="0" extrusionOk="0">
                <a:moveTo>
                  <a:pt x="0" y="0"/>
                </a:moveTo>
                <a:cubicBezTo>
                  <a:pt x="186574" y="0"/>
                  <a:pt x="337822" y="25207"/>
                  <a:pt x="337822" y="56301"/>
                </a:cubicBezTo>
                <a:lnTo>
                  <a:pt x="337822" y="567195"/>
                </a:lnTo>
                <a:cubicBezTo>
                  <a:pt x="337822" y="598289"/>
                  <a:pt x="323700" y="623496"/>
                  <a:pt x="510274" y="623496"/>
                </a:cubicBezTo>
                <a:cubicBezTo>
                  <a:pt x="323700" y="623496"/>
                  <a:pt x="337822" y="648703"/>
                  <a:pt x="337822" y="679797"/>
                </a:cubicBezTo>
                <a:lnTo>
                  <a:pt x="337822" y="1115883"/>
                </a:lnTo>
                <a:cubicBezTo>
                  <a:pt x="337822" y="1146977"/>
                  <a:pt x="186574" y="1172184"/>
                  <a:pt x="0" y="1172184"/>
                </a:cubicBezTo>
                <a:lnTo>
                  <a:pt x="0" y="0"/>
                </a:lnTo>
                <a:close/>
              </a:path>
              <a:path w="510274" h="1172184" fill="none">
                <a:moveTo>
                  <a:pt x="0" y="0"/>
                </a:moveTo>
                <a:cubicBezTo>
                  <a:pt x="186574" y="0"/>
                  <a:pt x="337822" y="25207"/>
                  <a:pt x="337822" y="56301"/>
                </a:cubicBezTo>
                <a:lnTo>
                  <a:pt x="337822" y="567195"/>
                </a:lnTo>
                <a:cubicBezTo>
                  <a:pt x="337822" y="598289"/>
                  <a:pt x="294516" y="633223"/>
                  <a:pt x="481090" y="633223"/>
                </a:cubicBezTo>
                <a:cubicBezTo>
                  <a:pt x="294516" y="633223"/>
                  <a:pt x="337822" y="648703"/>
                  <a:pt x="337822" y="679797"/>
                </a:cubicBezTo>
                <a:lnTo>
                  <a:pt x="337822" y="1115883"/>
                </a:lnTo>
                <a:cubicBezTo>
                  <a:pt x="337822" y="1146977"/>
                  <a:pt x="186574" y="1172184"/>
                  <a:pt x="0" y="1172184"/>
                </a:cubicBez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525304" y="222118"/>
            <a:ext cx="838872" cy="430887"/>
          </a:xfrm>
          <a:prstGeom prst="rect">
            <a:avLst/>
          </a:prstGeom>
          <a:noFill/>
        </p:spPr>
        <p:txBody>
          <a:bodyPr wrap="square" rtlCol="0">
            <a:spAutoFit/>
          </a:bodyPr>
          <a:lstStyle/>
          <a:p>
            <a:pPr algn="ctr"/>
            <a:r>
              <a:rPr lang="en-US" sz="1100" b="1" dirty="0">
                <a:solidFill>
                  <a:schemeClr val="accent1">
                    <a:lumMod val="75000"/>
                  </a:schemeClr>
                </a:solidFill>
              </a:rPr>
              <a:t>Governing Body</a:t>
            </a:r>
          </a:p>
        </p:txBody>
      </p:sp>
      <p:sp>
        <p:nvSpPr>
          <p:cNvPr id="11" name="TextBox 10"/>
          <p:cNvSpPr txBox="1"/>
          <p:nvPr/>
        </p:nvSpPr>
        <p:spPr>
          <a:xfrm>
            <a:off x="5715000" y="13790"/>
            <a:ext cx="1672827" cy="600164"/>
          </a:xfrm>
          <a:prstGeom prst="rect">
            <a:avLst/>
          </a:prstGeom>
          <a:noFill/>
        </p:spPr>
        <p:txBody>
          <a:bodyPr wrap="square" rtlCol="0">
            <a:spAutoFit/>
          </a:bodyPr>
          <a:lstStyle/>
          <a:p>
            <a:pPr algn="ctr"/>
            <a:r>
              <a:rPr lang="en-US" sz="1100" b="1" dirty="0">
                <a:solidFill>
                  <a:schemeClr val="accent1">
                    <a:lumMod val="75000"/>
                  </a:schemeClr>
                </a:solidFill>
              </a:rPr>
              <a:t> </a:t>
            </a:r>
          </a:p>
          <a:p>
            <a:pPr algn="ctr"/>
            <a:r>
              <a:rPr lang="en-US" sz="1100" b="1" dirty="0">
                <a:solidFill>
                  <a:schemeClr val="accent1">
                    <a:lumMod val="75000"/>
                  </a:schemeClr>
                </a:solidFill>
              </a:rPr>
              <a:t>Department Heads and</a:t>
            </a:r>
          </a:p>
          <a:p>
            <a:pPr algn="ctr"/>
            <a:r>
              <a:rPr lang="en-US" sz="1100" b="1" dirty="0">
                <a:solidFill>
                  <a:schemeClr val="accent1">
                    <a:lumMod val="75000"/>
                  </a:schemeClr>
                </a:solidFill>
              </a:rPr>
              <a:t>Commission</a:t>
            </a:r>
          </a:p>
        </p:txBody>
      </p:sp>
      <p:sp>
        <p:nvSpPr>
          <p:cNvPr id="12" name="TextBox 11"/>
          <p:cNvSpPr txBox="1"/>
          <p:nvPr/>
        </p:nvSpPr>
        <p:spPr>
          <a:xfrm>
            <a:off x="3291187" y="1622"/>
            <a:ext cx="2286336" cy="769441"/>
          </a:xfrm>
          <a:prstGeom prst="rect">
            <a:avLst/>
          </a:prstGeom>
          <a:noFill/>
        </p:spPr>
        <p:txBody>
          <a:bodyPr wrap="square" rtlCol="0">
            <a:spAutoFit/>
          </a:bodyPr>
          <a:lstStyle/>
          <a:p>
            <a:pPr algn="ctr"/>
            <a:r>
              <a:rPr lang="en-US" sz="1100" b="1" dirty="0">
                <a:solidFill>
                  <a:schemeClr val="accent1">
                    <a:lumMod val="75000"/>
                  </a:schemeClr>
                </a:solidFill>
              </a:rPr>
              <a:t>Clerk based on prior year’s final budget after budget amendments and actual amounts from accounting system</a:t>
            </a:r>
          </a:p>
        </p:txBody>
      </p:sp>
      <p:sp>
        <p:nvSpPr>
          <p:cNvPr id="13" name="Rectangle 12"/>
          <p:cNvSpPr/>
          <p:nvPr/>
        </p:nvSpPr>
        <p:spPr>
          <a:xfrm>
            <a:off x="0" y="222119"/>
            <a:ext cx="1600200" cy="6463308"/>
          </a:xfrm>
          <a:prstGeom prst="rect">
            <a:avLst/>
          </a:prstGeom>
        </p:spPr>
        <p:txBody>
          <a:bodyPr wrap="square">
            <a:spAutoFit/>
          </a:bodyPr>
          <a:lstStyle/>
          <a:p>
            <a:endParaRPr lang="en-US" sz="2000" b="1" dirty="0">
              <a:solidFill>
                <a:schemeClr val="tx2"/>
              </a:solidFill>
            </a:endParaRPr>
          </a:p>
          <a:p>
            <a:r>
              <a:rPr lang="en-US" sz="2000" b="1" u="sng" dirty="0">
                <a:solidFill>
                  <a:schemeClr val="tx2"/>
                </a:solidFill>
              </a:rPr>
              <a:t>Expenditures </a:t>
            </a:r>
          </a:p>
          <a:p>
            <a:r>
              <a:rPr lang="en-US" sz="2000" b="1" dirty="0">
                <a:solidFill>
                  <a:schemeClr val="tx2"/>
                </a:solidFill>
              </a:rPr>
              <a:t>are detailed </a:t>
            </a:r>
          </a:p>
          <a:p>
            <a:r>
              <a:rPr lang="en-US" sz="2000" b="1" dirty="0">
                <a:solidFill>
                  <a:schemeClr val="tx2"/>
                </a:solidFill>
              </a:rPr>
              <a:t>by Function </a:t>
            </a:r>
          </a:p>
          <a:p>
            <a:r>
              <a:rPr lang="en-US" sz="2000" b="1" dirty="0">
                <a:solidFill>
                  <a:schemeClr val="tx2"/>
                </a:solidFill>
              </a:rPr>
              <a:t> and Object codes for each fund: </a:t>
            </a:r>
          </a:p>
          <a:p>
            <a:endParaRPr lang="en-US" sz="2000" b="1" dirty="0">
              <a:solidFill>
                <a:schemeClr val="tx2"/>
              </a:solidFill>
            </a:endParaRPr>
          </a:p>
          <a:p>
            <a:r>
              <a:rPr lang="en-US" dirty="0">
                <a:solidFill>
                  <a:schemeClr val="tx2"/>
                </a:solidFill>
              </a:rPr>
              <a:t>100’s: Payroll expenses</a:t>
            </a:r>
          </a:p>
          <a:p>
            <a:endParaRPr lang="en-US" dirty="0">
              <a:solidFill>
                <a:schemeClr val="tx2"/>
              </a:solidFill>
            </a:endParaRPr>
          </a:p>
          <a:p>
            <a:r>
              <a:rPr lang="en-US" dirty="0">
                <a:solidFill>
                  <a:schemeClr val="tx2"/>
                </a:solidFill>
              </a:rPr>
              <a:t>200-800: </a:t>
            </a:r>
          </a:p>
          <a:p>
            <a:r>
              <a:rPr lang="en-US" dirty="0">
                <a:solidFill>
                  <a:schemeClr val="tx2"/>
                </a:solidFill>
              </a:rPr>
              <a:t>Operating Supplies</a:t>
            </a:r>
          </a:p>
          <a:p>
            <a:endParaRPr lang="en-US" dirty="0">
              <a:solidFill>
                <a:schemeClr val="tx2"/>
              </a:solidFill>
            </a:endParaRPr>
          </a:p>
          <a:p>
            <a:r>
              <a:rPr lang="en-US" dirty="0">
                <a:solidFill>
                  <a:schemeClr val="tx2"/>
                </a:solidFill>
              </a:rPr>
              <a:t>600’s:  </a:t>
            </a:r>
          </a:p>
          <a:p>
            <a:r>
              <a:rPr lang="en-US" dirty="0">
                <a:solidFill>
                  <a:schemeClr val="tx2"/>
                </a:solidFill>
              </a:rPr>
              <a:t>Principal &amp; Interest</a:t>
            </a:r>
          </a:p>
          <a:p>
            <a:endParaRPr lang="en-US" dirty="0">
              <a:solidFill>
                <a:schemeClr val="tx2"/>
              </a:solidFill>
            </a:endParaRPr>
          </a:p>
          <a:p>
            <a:r>
              <a:rPr lang="en-US" dirty="0">
                <a:solidFill>
                  <a:schemeClr val="tx2"/>
                </a:solidFill>
              </a:rPr>
              <a:t>900’s:</a:t>
            </a:r>
          </a:p>
          <a:p>
            <a:r>
              <a:rPr lang="en-US" dirty="0">
                <a:solidFill>
                  <a:schemeClr val="tx2"/>
                </a:solidFill>
              </a:rPr>
              <a:t>Capital Outlay</a:t>
            </a:r>
          </a:p>
          <a:p>
            <a:endParaRPr lang="en-US" sz="2000" b="1" dirty="0">
              <a:solidFill>
                <a:schemeClr val="tx2"/>
              </a:solidFill>
            </a:endParaRPr>
          </a:p>
        </p:txBody>
      </p:sp>
      <p:sp>
        <p:nvSpPr>
          <p:cNvPr id="4" name="Rectangle: Rounded Corners 3">
            <a:extLst>
              <a:ext uri="{FF2B5EF4-FFF2-40B4-BE49-F238E27FC236}">
                <a16:creationId xmlns:a16="http://schemas.microsoft.com/office/drawing/2014/main" id="{26B1C7E0-1D14-46E6-8077-70A54BFF08CC}"/>
              </a:ext>
            </a:extLst>
          </p:cNvPr>
          <p:cNvSpPr/>
          <p:nvPr/>
        </p:nvSpPr>
        <p:spPr>
          <a:xfrm>
            <a:off x="7754240" y="6096000"/>
            <a:ext cx="60993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6F1C451-E9B9-406C-A2DD-C0499F587FD9}"/>
              </a:ext>
            </a:extLst>
          </p:cNvPr>
          <p:cNvSpPr/>
          <p:nvPr/>
        </p:nvSpPr>
        <p:spPr>
          <a:xfrm>
            <a:off x="1981200" y="6172200"/>
            <a:ext cx="1309987"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5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up)">
                                      <p:cBhvr>
                                        <p:cTn id="18" dur="500"/>
                                        <p:tgtEl>
                                          <p:spTgt spid="11">
                                            <p:txEl>
                                              <p:pRg st="1" end="1"/>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up)">
                                      <p:cBhvr>
                                        <p:cTn id="21" dur="500"/>
                                        <p:tgtEl>
                                          <p:spTgt spid="11">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up)">
                                      <p:cBhvr>
                                        <p:cTn id="29" dur="500"/>
                                        <p:tgtEl>
                                          <p:spTgt spid="10">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3" y="1143000"/>
            <a:ext cx="8382000" cy="6124754"/>
          </a:xfrm>
          <a:prstGeom prst="rect">
            <a:avLst/>
          </a:prstGeom>
          <a:noFill/>
        </p:spPr>
        <p:txBody>
          <a:bodyPr wrap="square" rtlCol="0">
            <a:spAutoFit/>
          </a:bodyPr>
          <a:lstStyle/>
          <a:p>
            <a:r>
              <a:rPr lang="en-US" sz="2000" b="1" u="sng" dirty="0">
                <a:solidFill>
                  <a:schemeClr val="tx2"/>
                </a:solidFill>
              </a:rPr>
              <a:t>7-6-4034, MCA  </a:t>
            </a:r>
            <a:r>
              <a:rPr lang="en-US" sz="2000" dirty="0">
                <a:solidFill>
                  <a:schemeClr val="tx2"/>
                </a:solidFill>
              </a:rPr>
              <a:t>Determination of fund requirements -- property tax levy</a:t>
            </a:r>
          </a:p>
          <a:p>
            <a:endParaRPr lang="en-US" sz="2000" dirty="0">
              <a:solidFill>
                <a:schemeClr val="tx2"/>
              </a:solidFill>
            </a:endParaRPr>
          </a:p>
          <a:p>
            <a:pPr marL="342900" indent="-342900">
              <a:buAutoNum type="arabicParenBoth"/>
            </a:pPr>
            <a:r>
              <a:rPr lang="en-US" sz="1600" dirty="0">
                <a:solidFill>
                  <a:schemeClr val="tx2"/>
                </a:solidFill>
              </a:rPr>
              <a:t>After determining the final budget, the governing body shall determine the property tax levy</a:t>
            </a:r>
          </a:p>
          <a:p>
            <a:r>
              <a:rPr lang="en-US" sz="1600" dirty="0">
                <a:solidFill>
                  <a:schemeClr val="tx2"/>
                </a:solidFill>
              </a:rPr>
              <a:t>       needed for each fund by:</a:t>
            </a:r>
          </a:p>
          <a:p>
            <a:r>
              <a:rPr lang="en-US" sz="1600" dirty="0">
                <a:solidFill>
                  <a:schemeClr val="tx2"/>
                </a:solidFill>
              </a:rPr>
              <a:t>	(a)  adding the total amount of the appropriations and authorized expenditures for the</a:t>
            </a:r>
          </a:p>
          <a:p>
            <a:r>
              <a:rPr lang="en-US" sz="1600" dirty="0">
                <a:solidFill>
                  <a:schemeClr val="tx2"/>
                </a:solidFill>
              </a:rPr>
              <a:t>                           budget year;</a:t>
            </a:r>
          </a:p>
          <a:p>
            <a:r>
              <a:rPr lang="en-US" sz="1600" dirty="0">
                <a:solidFill>
                  <a:schemeClr val="tx2"/>
                </a:solidFill>
              </a:rPr>
              <a:t>	(b)  adding an additional amount, subject to the provisions of subsection (2), as a</a:t>
            </a:r>
          </a:p>
          <a:p>
            <a:r>
              <a:rPr lang="en-US" sz="1600" dirty="0">
                <a:solidFill>
                  <a:schemeClr val="tx2"/>
                </a:solidFill>
              </a:rPr>
              <a:t>                           reserve to meet expenditures made from the fund during the months of July to</a:t>
            </a:r>
          </a:p>
          <a:p>
            <a:r>
              <a:rPr lang="en-US" sz="1600" dirty="0">
                <a:solidFill>
                  <a:schemeClr val="tx2"/>
                </a:solidFill>
              </a:rPr>
              <a:t>                           November of the next fiscal year;</a:t>
            </a:r>
          </a:p>
          <a:p>
            <a:r>
              <a:rPr lang="en-US" sz="1600" dirty="0">
                <a:solidFill>
                  <a:schemeClr val="tx2"/>
                </a:solidFill>
              </a:rPr>
              <a:t>	(c)  subtracting the working capital; and</a:t>
            </a:r>
          </a:p>
          <a:p>
            <a:r>
              <a:rPr lang="en-US" sz="1600" dirty="0">
                <a:solidFill>
                  <a:schemeClr val="tx2"/>
                </a:solidFill>
              </a:rPr>
              <a:t>	(d)  subtracting the total estimated revenue, other than the property tax levy, for the</a:t>
            </a:r>
          </a:p>
          <a:p>
            <a:r>
              <a:rPr lang="en-US" sz="1600" dirty="0">
                <a:solidFill>
                  <a:schemeClr val="tx2"/>
                </a:solidFill>
              </a:rPr>
              <a:t>                           budget year.</a:t>
            </a:r>
          </a:p>
          <a:p>
            <a:endParaRPr lang="en-US" sz="1600" dirty="0">
              <a:solidFill>
                <a:schemeClr val="tx2"/>
              </a:solidFill>
            </a:endParaRPr>
          </a:p>
          <a:p>
            <a:pPr marL="342900" indent="-342900">
              <a:buAutoNum type="arabicParenBoth" startAt="2"/>
            </a:pPr>
            <a:r>
              <a:rPr lang="en-US" sz="1600" dirty="0">
                <a:solidFill>
                  <a:schemeClr val="tx2"/>
                </a:solidFill>
              </a:rPr>
              <a:t>After deducting from the amount of the appropriations and authorized expenditures the total</a:t>
            </a:r>
          </a:p>
          <a:p>
            <a:r>
              <a:rPr lang="en-US" sz="1600" dirty="0">
                <a:solidFill>
                  <a:schemeClr val="tx2"/>
                </a:solidFill>
              </a:rPr>
              <a:t>       amount appropriated and authorized to be spent for election expenses and payment of</a:t>
            </a:r>
          </a:p>
          <a:p>
            <a:r>
              <a:rPr lang="en-US" sz="1600" dirty="0">
                <a:solidFill>
                  <a:schemeClr val="tx2"/>
                </a:solidFill>
              </a:rPr>
              <a:t>       emergency warrants, the amount that may be added as a reserve, as provided in subsection</a:t>
            </a:r>
          </a:p>
          <a:p>
            <a:r>
              <a:rPr lang="en-US" sz="1600" dirty="0">
                <a:solidFill>
                  <a:schemeClr val="tx2"/>
                </a:solidFill>
              </a:rPr>
              <a:t>       (1)(b), to:</a:t>
            </a:r>
          </a:p>
          <a:p>
            <a:r>
              <a:rPr lang="en-US" sz="1600" dirty="0">
                <a:solidFill>
                  <a:schemeClr val="tx2"/>
                </a:solidFill>
              </a:rPr>
              <a:t>	(a)  a </a:t>
            </a:r>
            <a:r>
              <a:rPr lang="en-US" sz="1600" b="1" u="sng" dirty="0">
                <a:solidFill>
                  <a:schemeClr val="tx2"/>
                </a:solidFill>
              </a:rPr>
              <a:t>county's</a:t>
            </a:r>
            <a:r>
              <a:rPr lang="en-US" sz="1600" dirty="0">
                <a:solidFill>
                  <a:schemeClr val="tx2"/>
                </a:solidFill>
              </a:rPr>
              <a:t> fund may not exceed </a:t>
            </a:r>
            <a:r>
              <a:rPr lang="en-US" sz="1600" b="1" dirty="0">
                <a:solidFill>
                  <a:schemeClr val="tx2"/>
                </a:solidFill>
              </a:rPr>
              <a:t>one-third of the total amount appropriated and</a:t>
            </a:r>
          </a:p>
          <a:p>
            <a:r>
              <a:rPr lang="en-US" sz="1600" b="1" dirty="0">
                <a:solidFill>
                  <a:schemeClr val="tx2"/>
                </a:solidFill>
              </a:rPr>
              <a:t>                           authorized</a:t>
            </a:r>
            <a:r>
              <a:rPr lang="en-US" sz="1600" dirty="0">
                <a:solidFill>
                  <a:schemeClr val="tx2"/>
                </a:solidFill>
              </a:rPr>
              <a:t> to be spent from the fund during the current fiscal year; and</a:t>
            </a:r>
          </a:p>
          <a:p>
            <a:r>
              <a:rPr lang="en-US" sz="1600" dirty="0">
                <a:solidFill>
                  <a:schemeClr val="tx2"/>
                </a:solidFill>
              </a:rPr>
              <a:t>	</a:t>
            </a:r>
          </a:p>
        </p:txBody>
      </p:sp>
      <p:sp>
        <p:nvSpPr>
          <p:cNvPr id="3" name="TextBox 2"/>
          <p:cNvSpPr txBox="1"/>
          <p:nvPr/>
        </p:nvSpPr>
        <p:spPr>
          <a:xfrm>
            <a:off x="0" y="76200"/>
            <a:ext cx="8458200" cy="461665"/>
          </a:xfrm>
          <a:prstGeom prst="rect">
            <a:avLst/>
          </a:prstGeom>
          <a:noFill/>
        </p:spPr>
        <p:txBody>
          <a:bodyPr wrap="square" rtlCol="0">
            <a:spAutoFit/>
          </a:bodyPr>
          <a:lstStyle/>
          <a:p>
            <a:pPr algn="ctr"/>
            <a:r>
              <a:rPr lang="en-US" sz="2400" b="1" dirty="0">
                <a:solidFill>
                  <a:schemeClr val="tx2"/>
                </a:solidFill>
              </a:rPr>
              <a:t>Determination of Property Tax Levy by Fund according to MCA </a:t>
            </a:r>
          </a:p>
        </p:txBody>
      </p:sp>
    </p:spTree>
    <p:extLst>
      <p:ext uri="{BB962C8B-B14F-4D97-AF65-F5344CB8AC3E}">
        <p14:creationId xmlns:p14="http://schemas.microsoft.com/office/powerpoint/2010/main" val="3006003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62336" y="1556283"/>
            <a:ext cx="2992095" cy="2449974"/>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 name="connsiteX0" fmla="*/ 29184 w 2950166"/>
              <a:gd name="connsiteY0" fmla="*/ 0 h 1982255"/>
              <a:gd name="connsiteX1" fmla="*/ 2898971 w 2950166"/>
              <a:gd name="connsiteY1" fmla="*/ 2834 h 1982255"/>
              <a:gd name="connsiteX2" fmla="*/ 2950166 w 2950166"/>
              <a:gd name="connsiteY2" fmla="*/ 1805745 h 1982255"/>
              <a:gd name="connsiteX3" fmla="*/ 0 w 2950166"/>
              <a:gd name="connsiteY3" fmla="*/ 1982255 h 1982255"/>
              <a:gd name="connsiteX4" fmla="*/ 29184 w 2950166"/>
              <a:gd name="connsiteY4" fmla="*/ 0 h 1982255"/>
              <a:gd name="connsiteX0" fmla="*/ 75256 w 2996238"/>
              <a:gd name="connsiteY0" fmla="*/ 0 h 1806953"/>
              <a:gd name="connsiteX1" fmla="*/ 2945043 w 2996238"/>
              <a:gd name="connsiteY1" fmla="*/ 2834 h 1806953"/>
              <a:gd name="connsiteX2" fmla="*/ 2996238 w 2996238"/>
              <a:gd name="connsiteY2" fmla="*/ 1805745 h 1806953"/>
              <a:gd name="connsiteX3" fmla="*/ 0 w 2996238"/>
              <a:gd name="connsiteY3" fmla="*/ 1762830 h 1806953"/>
              <a:gd name="connsiteX4" fmla="*/ 75256 w 2996238"/>
              <a:gd name="connsiteY4" fmla="*/ 0 h 1806953"/>
              <a:gd name="connsiteX0" fmla="*/ 75256 w 2996238"/>
              <a:gd name="connsiteY0" fmla="*/ 0 h 1762830"/>
              <a:gd name="connsiteX1" fmla="*/ 2945043 w 2996238"/>
              <a:gd name="connsiteY1" fmla="*/ 2834 h 1762830"/>
              <a:gd name="connsiteX2" fmla="*/ 2996238 w 2996238"/>
              <a:gd name="connsiteY2" fmla="*/ 1753776 h 1762830"/>
              <a:gd name="connsiteX3" fmla="*/ 0 w 2996238"/>
              <a:gd name="connsiteY3" fmla="*/ 1762830 h 1762830"/>
              <a:gd name="connsiteX4" fmla="*/ 75256 w 2996238"/>
              <a:gd name="connsiteY4" fmla="*/ 0 h 1762830"/>
              <a:gd name="connsiteX0" fmla="*/ 75256 w 2945043"/>
              <a:gd name="connsiteY0" fmla="*/ 0 h 1762830"/>
              <a:gd name="connsiteX1" fmla="*/ 2945043 w 2945043"/>
              <a:gd name="connsiteY1" fmla="*/ 2834 h 1762830"/>
              <a:gd name="connsiteX2" fmla="*/ 2922522 w 2945043"/>
              <a:gd name="connsiteY2" fmla="*/ 1748001 h 1762830"/>
              <a:gd name="connsiteX3" fmla="*/ 0 w 2945043"/>
              <a:gd name="connsiteY3" fmla="*/ 1762830 h 1762830"/>
              <a:gd name="connsiteX4" fmla="*/ 75256 w 2945043"/>
              <a:gd name="connsiteY4" fmla="*/ 0 h 1762830"/>
              <a:gd name="connsiteX0" fmla="*/ 75256 w 2922522"/>
              <a:gd name="connsiteY0" fmla="*/ 8715 h 1771545"/>
              <a:gd name="connsiteX1" fmla="*/ 2898971 w 2922522"/>
              <a:gd name="connsiteY1" fmla="*/ 0 h 1771545"/>
              <a:gd name="connsiteX2" fmla="*/ 2922522 w 2922522"/>
              <a:gd name="connsiteY2" fmla="*/ 1756716 h 1771545"/>
              <a:gd name="connsiteX3" fmla="*/ 0 w 2922522"/>
              <a:gd name="connsiteY3" fmla="*/ 1771545 h 1771545"/>
              <a:gd name="connsiteX4" fmla="*/ 75256 w 2922522"/>
              <a:gd name="connsiteY4" fmla="*/ 8715 h 1771545"/>
              <a:gd name="connsiteX0" fmla="*/ 75256 w 2922522"/>
              <a:gd name="connsiteY0" fmla="*/ 8715 h 1771545"/>
              <a:gd name="connsiteX1" fmla="*/ 1689320 w 2922522"/>
              <a:gd name="connsiteY1" fmla="*/ 16196 h 1771545"/>
              <a:gd name="connsiteX2" fmla="*/ 2898971 w 2922522"/>
              <a:gd name="connsiteY2" fmla="*/ 0 h 1771545"/>
              <a:gd name="connsiteX3" fmla="*/ 2922522 w 2922522"/>
              <a:gd name="connsiteY3" fmla="*/ 1756716 h 1771545"/>
              <a:gd name="connsiteX4" fmla="*/ 0 w 2922522"/>
              <a:gd name="connsiteY4" fmla="*/ 1771545 h 1771545"/>
              <a:gd name="connsiteX5" fmla="*/ 75256 w 2922522"/>
              <a:gd name="connsiteY5" fmla="*/ 8715 h 1771545"/>
              <a:gd name="connsiteX0" fmla="*/ 38398 w 2885664"/>
              <a:gd name="connsiteY0" fmla="*/ 8715 h 1765771"/>
              <a:gd name="connsiteX1" fmla="*/ 1652462 w 2885664"/>
              <a:gd name="connsiteY1" fmla="*/ 16196 h 1765771"/>
              <a:gd name="connsiteX2" fmla="*/ 2862113 w 2885664"/>
              <a:gd name="connsiteY2" fmla="*/ 0 h 1765771"/>
              <a:gd name="connsiteX3" fmla="*/ 2885664 w 2885664"/>
              <a:gd name="connsiteY3" fmla="*/ 1756716 h 1765771"/>
              <a:gd name="connsiteX4" fmla="*/ 0 w 2885664"/>
              <a:gd name="connsiteY4" fmla="*/ 1765771 h 1765771"/>
              <a:gd name="connsiteX5" fmla="*/ 38398 w 2885664"/>
              <a:gd name="connsiteY5" fmla="*/ 8715 h 1765771"/>
              <a:gd name="connsiteX0" fmla="*/ 38398 w 2885664"/>
              <a:gd name="connsiteY0" fmla="*/ 0 h 1757056"/>
              <a:gd name="connsiteX1" fmla="*/ 1652462 w 2885664"/>
              <a:gd name="connsiteY1" fmla="*/ 7481 h 1757056"/>
              <a:gd name="connsiteX2" fmla="*/ 2862113 w 2885664"/>
              <a:gd name="connsiteY2" fmla="*/ 77900 h 1757056"/>
              <a:gd name="connsiteX3" fmla="*/ 2885664 w 2885664"/>
              <a:gd name="connsiteY3" fmla="*/ 1748001 h 1757056"/>
              <a:gd name="connsiteX4" fmla="*/ 0 w 2885664"/>
              <a:gd name="connsiteY4" fmla="*/ 1757056 h 1757056"/>
              <a:gd name="connsiteX5" fmla="*/ 38398 w 2885664"/>
              <a:gd name="connsiteY5" fmla="*/ 0 h 1757056"/>
              <a:gd name="connsiteX0" fmla="*/ 56827 w 2885664"/>
              <a:gd name="connsiteY0" fmla="*/ 56037 h 1749575"/>
              <a:gd name="connsiteX1" fmla="*/ 1652462 w 2885664"/>
              <a:gd name="connsiteY1" fmla="*/ 0 h 1749575"/>
              <a:gd name="connsiteX2" fmla="*/ 2862113 w 2885664"/>
              <a:gd name="connsiteY2" fmla="*/ 70419 h 1749575"/>
              <a:gd name="connsiteX3" fmla="*/ 2885664 w 2885664"/>
              <a:gd name="connsiteY3" fmla="*/ 1740520 h 1749575"/>
              <a:gd name="connsiteX4" fmla="*/ 0 w 2885664"/>
              <a:gd name="connsiteY4" fmla="*/ 1749575 h 1749575"/>
              <a:gd name="connsiteX5" fmla="*/ 56827 w 2885664"/>
              <a:gd name="connsiteY5" fmla="*/ 56037 h 1749575"/>
              <a:gd name="connsiteX0" fmla="*/ 56827 w 2885664"/>
              <a:gd name="connsiteY0" fmla="*/ 113781 h 1749575"/>
              <a:gd name="connsiteX1" fmla="*/ 1652462 w 2885664"/>
              <a:gd name="connsiteY1" fmla="*/ 0 h 1749575"/>
              <a:gd name="connsiteX2" fmla="*/ 2862113 w 2885664"/>
              <a:gd name="connsiteY2" fmla="*/ 70419 h 1749575"/>
              <a:gd name="connsiteX3" fmla="*/ 2885664 w 2885664"/>
              <a:gd name="connsiteY3" fmla="*/ 1740520 h 1749575"/>
              <a:gd name="connsiteX4" fmla="*/ 0 w 2885664"/>
              <a:gd name="connsiteY4" fmla="*/ 1749575 h 1749575"/>
              <a:gd name="connsiteX5" fmla="*/ 56827 w 2885664"/>
              <a:gd name="connsiteY5" fmla="*/ 113781 h 1749575"/>
              <a:gd name="connsiteX0" fmla="*/ 56827 w 2885664"/>
              <a:gd name="connsiteY0" fmla="*/ 113781 h 1749575"/>
              <a:gd name="connsiteX1" fmla="*/ 1652462 w 2885664"/>
              <a:gd name="connsiteY1" fmla="*/ 0 h 1749575"/>
              <a:gd name="connsiteX2" fmla="*/ 2862113 w 2885664"/>
              <a:gd name="connsiteY2" fmla="*/ 116613 h 1749575"/>
              <a:gd name="connsiteX3" fmla="*/ 2885664 w 2885664"/>
              <a:gd name="connsiteY3" fmla="*/ 1740520 h 1749575"/>
              <a:gd name="connsiteX4" fmla="*/ 0 w 2885664"/>
              <a:gd name="connsiteY4" fmla="*/ 1749575 h 1749575"/>
              <a:gd name="connsiteX5" fmla="*/ 56827 w 2885664"/>
              <a:gd name="connsiteY5" fmla="*/ 113781 h 1749575"/>
              <a:gd name="connsiteX0" fmla="*/ 56827 w 2885664"/>
              <a:gd name="connsiteY0" fmla="*/ 27166 h 1662960"/>
              <a:gd name="connsiteX1" fmla="*/ 1661677 w 2885664"/>
              <a:gd name="connsiteY1" fmla="*/ 0 h 1662960"/>
              <a:gd name="connsiteX2" fmla="*/ 2862113 w 2885664"/>
              <a:gd name="connsiteY2" fmla="*/ 29998 h 1662960"/>
              <a:gd name="connsiteX3" fmla="*/ 2885664 w 2885664"/>
              <a:gd name="connsiteY3" fmla="*/ 1653905 h 1662960"/>
              <a:gd name="connsiteX4" fmla="*/ 0 w 2885664"/>
              <a:gd name="connsiteY4" fmla="*/ 1662960 h 1662960"/>
              <a:gd name="connsiteX5" fmla="*/ 56827 w 2885664"/>
              <a:gd name="connsiteY5" fmla="*/ 27166 h 1662960"/>
              <a:gd name="connsiteX0" fmla="*/ 56827 w 2885664"/>
              <a:gd name="connsiteY0" fmla="*/ 21391 h 1657185"/>
              <a:gd name="connsiteX1" fmla="*/ 1661677 w 2885664"/>
              <a:gd name="connsiteY1" fmla="*/ 0 h 1657185"/>
              <a:gd name="connsiteX2" fmla="*/ 2862113 w 2885664"/>
              <a:gd name="connsiteY2" fmla="*/ 24223 h 1657185"/>
              <a:gd name="connsiteX3" fmla="*/ 2885664 w 2885664"/>
              <a:gd name="connsiteY3" fmla="*/ 1648130 h 1657185"/>
              <a:gd name="connsiteX4" fmla="*/ 0 w 2885664"/>
              <a:gd name="connsiteY4" fmla="*/ 1657185 h 1657185"/>
              <a:gd name="connsiteX5" fmla="*/ 56827 w 2885664"/>
              <a:gd name="connsiteY5" fmla="*/ 21391 h 1657185"/>
              <a:gd name="connsiteX0" fmla="*/ 56827 w 2885664"/>
              <a:gd name="connsiteY0" fmla="*/ 0 h 1635794"/>
              <a:gd name="connsiteX1" fmla="*/ 1689321 w 2885664"/>
              <a:gd name="connsiteY1" fmla="*/ 1283 h 1635794"/>
              <a:gd name="connsiteX2" fmla="*/ 2862113 w 2885664"/>
              <a:gd name="connsiteY2" fmla="*/ 2832 h 1635794"/>
              <a:gd name="connsiteX3" fmla="*/ 2885664 w 2885664"/>
              <a:gd name="connsiteY3" fmla="*/ 1626739 h 1635794"/>
              <a:gd name="connsiteX4" fmla="*/ 0 w 2885664"/>
              <a:gd name="connsiteY4" fmla="*/ 1635794 h 1635794"/>
              <a:gd name="connsiteX5" fmla="*/ 56827 w 2885664"/>
              <a:gd name="connsiteY5" fmla="*/ 0 h 1635794"/>
              <a:gd name="connsiteX0" fmla="*/ 56827 w 2885664"/>
              <a:gd name="connsiteY0" fmla="*/ 0 h 1635794"/>
              <a:gd name="connsiteX1" fmla="*/ 2862113 w 2885664"/>
              <a:gd name="connsiteY1" fmla="*/ 2832 h 1635794"/>
              <a:gd name="connsiteX2" fmla="*/ 2885664 w 2885664"/>
              <a:gd name="connsiteY2" fmla="*/ 1626739 h 1635794"/>
              <a:gd name="connsiteX3" fmla="*/ 0 w 2885664"/>
              <a:gd name="connsiteY3" fmla="*/ 1635794 h 1635794"/>
              <a:gd name="connsiteX4" fmla="*/ 56827 w 2885664"/>
              <a:gd name="connsiteY4" fmla="*/ 0 h 1635794"/>
              <a:gd name="connsiteX0" fmla="*/ 56827 w 2885664"/>
              <a:gd name="connsiteY0" fmla="*/ 0 h 1635794"/>
              <a:gd name="connsiteX1" fmla="*/ 2871327 w 2885664"/>
              <a:gd name="connsiteY1" fmla="*/ 88994 h 1635794"/>
              <a:gd name="connsiteX2" fmla="*/ 2885664 w 2885664"/>
              <a:gd name="connsiteY2" fmla="*/ 1626739 h 1635794"/>
              <a:gd name="connsiteX3" fmla="*/ 0 w 2885664"/>
              <a:gd name="connsiteY3" fmla="*/ 1635794 h 1635794"/>
              <a:gd name="connsiteX4" fmla="*/ 56827 w 2885664"/>
              <a:gd name="connsiteY4" fmla="*/ 0 h 1635794"/>
              <a:gd name="connsiteX0" fmla="*/ 75256 w 2885664"/>
              <a:gd name="connsiteY0" fmla="*/ 65191 h 1546800"/>
              <a:gd name="connsiteX1" fmla="*/ 2871327 w 2885664"/>
              <a:gd name="connsiteY1" fmla="*/ 0 h 1546800"/>
              <a:gd name="connsiteX2" fmla="*/ 2885664 w 2885664"/>
              <a:gd name="connsiteY2" fmla="*/ 1537745 h 1546800"/>
              <a:gd name="connsiteX3" fmla="*/ 0 w 2885664"/>
              <a:gd name="connsiteY3" fmla="*/ 1546800 h 1546800"/>
              <a:gd name="connsiteX4" fmla="*/ 75256 w 2885664"/>
              <a:gd name="connsiteY4" fmla="*/ 65191 h 1546800"/>
              <a:gd name="connsiteX0" fmla="*/ 75256 w 2885664"/>
              <a:gd name="connsiteY0" fmla="*/ 0 h 1481609"/>
              <a:gd name="connsiteX1" fmla="*/ 2862113 w 2885664"/>
              <a:gd name="connsiteY1" fmla="*/ 16436 h 1481609"/>
              <a:gd name="connsiteX2" fmla="*/ 2885664 w 2885664"/>
              <a:gd name="connsiteY2" fmla="*/ 1472554 h 1481609"/>
              <a:gd name="connsiteX3" fmla="*/ 0 w 2885664"/>
              <a:gd name="connsiteY3" fmla="*/ 1481609 h 1481609"/>
              <a:gd name="connsiteX4" fmla="*/ 75256 w 2885664"/>
              <a:gd name="connsiteY4" fmla="*/ 0 h 1481609"/>
              <a:gd name="connsiteX0" fmla="*/ 75256 w 2885664"/>
              <a:gd name="connsiteY0" fmla="*/ 0 h 1472554"/>
              <a:gd name="connsiteX1" fmla="*/ 2862113 w 2885664"/>
              <a:gd name="connsiteY1" fmla="*/ 16436 h 1472554"/>
              <a:gd name="connsiteX2" fmla="*/ 2885664 w 2885664"/>
              <a:gd name="connsiteY2" fmla="*/ 1472554 h 1472554"/>
              <a:gd name="connsiteX3" fmla="*/ 0 w 2885664"/>
              <a:gd name="connsiteY3" fmla="*/ 1381843 h 1472554"/>
              <a:gd name="connsiteX4" fmla="*/ 75256 w 2885664"/>
              <a:gd name="connsiteY4" fmla="*/ 0 h 1472554"/>
              <a:gd name="connsiteX0" fmla="*/ 75256 w 2894879"/>
              <a:gd name="connsiteY0" fmla="*/ 0 h 1386392"/>
              <a:gd name="connsiteX1" fmla="*/ 2862113 w 2894879"/>
              <a:gd name="connsiteY1" fmla="*/ 16436 h 1386392"/>
              <a:gd name="connsiteX2" fmla="*/ 2894879 w 2894879"/>
              <a:gd name="connsiteY2" fmla="*/ 1386392 h 1386392"/>
              <a:gd name="connsiteX3" fmla="*/ 0 w 2894879"/>
              <a:gd name="connsiteY3" fmla="*/ 1381843 h 1386392"/>
              <a:gd name="connsiteX4" fmla="*/ 75256 w 2894879"/>
              <a:gd name="connsiteY4" fmla="*/ 0 h 1386392"/>
              <a:gd name="connsiteX0" fmla="*/ 75256 w 2904093"/>
              <a:gd name="connsiteY0" fmla="*/ 0 h 1381843"/>
              <a:gd name="connsiteX1" fmla="*/ 2862113 w 2904093"/>
              <a:gd name="connsiteY1" fmla="*/ 16436 h 1381843"/>
              <a:gd name="connsiteX2" fmla="*/ 2904093 w 2904093"/>
              <a:gd name="connsiteY2" fmla="*/ 1368253 h 1381843"/>
              <a:gd name="connsiteX3" fmla="*/ 0 w 2904093"/>
              <a:gd name="connsiteY3" fmla="*/ 1381843 h 1381843"/>
              <a:gd name="connsiteX4" fmla="*/ 75256 w 2904093"/>
              <a:gd name="connsiteY4" fmla="*/ 0 h 1381843"/>
              <a:gd name="connsiteX0" fmla="*/ 19969 w 2904093"/>
              <a:gd name="connsiteY0" fmla="*/ 0 h 1390913"/>
              <a:gd name="connsiteX1" fmla="*/ 2862113 w 2904093"/>
              <a:gd name="connsiteY1" fmla="*/ 25506 h 1390913"/>
              <a:gd name="connsiteX2" fmla="*/ 2904093 w 2904093"/>
              <a:gd name="connsiteY2" fmla="*/ 1377323 h 1390913"/>
              <a:gd name="connsiteX3" fmla="*/ 0 w 2904093"/>
              <a:gd name="connsiteY3" fmla="*/ 1390913 h 1390913"/>
              <a:gd name="connsiteX4" fmla="*/ 19969 w 2904093"/>
              <a:gd name="connsiteY4" fmla="*/ 0 h 1390913"/>
              <a:gd name="connsiteX0" fmla="*/ 19969 w 2904093"/>
              <a:gd name="connsiteY0" fmla="*/ 0 h 1390913"/>
              <a:gd name="connsiteX1" fmla="*/ 2779183 w 2904093"/>
              <a:gd name="connsiteY1" fmla="*/ 25506 h 1390913"/>
              <a:gd name="connsiteX2" fmla="*/ 2904093 w 2904093"/>
              <a:gd name="connsiteY2" fmla="*/ 1377323 h 1390913"/>
              <a:gd name="connsiteX3" fmla="*/ 0 w 2904093"/>
              <a:gd name="connsiteY3" fmla="*/ 1390913 h 1390913"/>
              <a:gd name="connsiteX4" fmla="*/ 19969 w 2904093"/>
              <a:gd name="connsiteY4" fmla="*/ 0 h 1390913"/>
              <a:gd name="connsiteX0" fmla="*/ 56826 w 2940950"/>
              <a:gd name="connsiteY0" fmla="*/ 0 h 1377323"/>
              <a:gd name="connsiteX1" fmla="*/ 2816040 w 2940950"/>
              <a:gd name="connsiteY1" fmla="*/ 25506 h 1377323"/>
              <a:gd name="connsiteX2" fmla="*/ 2940950 w 2940950"/>
              <a:gd name="connsiteY2" fmla="*/ 1377323 h 1377323"/>
              <a:gd name="connsiteX3" fmla="*/ 0 w 2940950"/>
              <a:gd name="connsiteY3" fmla="*/ 1377308 h 1377323"/>
              <a:gd name="connsiteX4" fmla="*/ 56826 w 2940950"/>
              <a:gd name="connsiteY4" fmla="*/ 0 h 1377323"/>
              <a:gd name="connsiteX0" fmla="*/ 56826 w 2940950"/>
              <a:gd name="connsiteY0" fmla="*/ 0 h 1377323"/>
              <a:gd name="connsiteX1" fmla="*/ 2806825 w 2940950"/>
              <a:gd name="connsiteY1" fmla="*/ 162976 h 1377323"/>
              <a:gd name="connsiteX2" fmla="*/ 2940950 w 2940950"/>
              <a:gd name="connsiteY2" fmla="*/ 1377323 h 1377323"/>
              <a:gd name="connsiteX3" fmla="*/ 0 w 2940950"/>
              <a:gd name="connsiteY3" fmla="*/ 1377308 h 1377323"/>
              <a:gd name="connsiteX4" fmla="*/ 56826 w 2940950"/>
              <a:gd name="connsiteY4" fmla="*/ 0 h 1377323"/>
              <a:gd name="connsiteX0" fmla="*/ 56826 w 2940950"/>
              <a:gd name="connsiteY0" fmla="*/ 0 h 1214859"/>
              <a:gd name="connsiteX1" fmla="*/ 2806825 w 2940950"/>
              <a:gd name="connsiteY1" fmla="*/ 512 h 1214859"/>
              <a:gd name="connsiteX2" fmla="*/ 2940950 w 2940950"/>
              <a:gd name="connsiteY2" fmla="*/ 1214859 h 1214859"/>
              <a:gd name="connsiteX3" fmla="*/ 0 w 2940950"/>
              <a:gd name="connsiteY3" fmla="*/ 1214844 h 1214859"/>
              <a:gd name="connsiteX4" fmla="*/ 56826 w 2940950"/>
              <a:gd name="connsiteY4" fmla="*/ 0 h 1214859"/>
              <a:gd name="connsiteX0" fmla="*/ 56826 w 2876448"/>
              <a:gd name="connsiteY0" fmla="*/ 0 h 1214844"/>
              <a:gd name="connsiteX1" fmla="*/ 2806825 w 2876448"/>
              <a:gd name="connsiteY1" fmla="*/ 512 h 1214844"/>
              <a:gd name="connsiteX2" fmla="*/ 2876448 w 2876448"/>
              <a:gd name="connsiteY2" fmla="*/ 1189865 h 1214844"/>
              <a:gd name="connsiteX3" fmla="*/ 0 w 2876448"/>
              <a:gd name="connsiteY3" fmla="*/ 1214844 h 1214844"/>
              <a:gd name="connsiteX4" fmla="*/ 56826 w 2876448"/>
              <a:gd name="connsiteY4" fmla="*/ 0 h 1214844"/>
              <a:gd name="connsiteX0" fmla="*/ 56826 w 2894877"/>
              <a:gd name="connsiteY0" fmla="*/ 0 h 1214844"/>
              <a:gd name="connsiteX1" fmla="*/ 2806825 w 2894877"/>
              <a:gd name="connsiteY1" fmla="*/ 512 h 1214844"/>
              <a:gd name="connsiteX2" fmla="*/ 2894877 w 2894877"/>
              <a:gd name="connsiteY2" fmla="*/ 1094053 h 1214844"/>
              <a:gd name="connsiteX3" fmla="*/ 0 w 2894877"/>
              <a:gd name="connsiteY3" fmla="*/ 1214844 h 1214844"/>
              <a:gd name="connsiteX4" fmla="*/ 56826 w 2894877"/>
              <a:gd name="connsiteY4" fmla="*/ 0 h 1214844"/>
              <a:gd name="connsiteX0" fmla="*/ 1539 w 2839590"/>
              <a:gd name="connsiteY0" fmla="*/ 0 h 1094053"/>
              <a:gd name="connsiteX1" fmla="*/ 2751538 w 2839590"/>
              <a:gd name="connsiteY1" fmla="*/ 512 h 1094053"/>
              <a:gd name="connsiteX2" fmla="*/ 2839590 w 2839590"/>
              <a:gd name="connsiteY2" fmla="*/ 1094053 h 1094053"/>
              <a:gd name="connsiteX3" fmla="*/ 0 w 2839590"/>
              <a:gd name="connsiteY3" fmla="*/ 1082569 h 1094053"/>
              <a:gd name="connsiteX4" fmla="*/ 1539 w 2839590"/>
              <a:gd name="connsiteY4" fmla="*/ 0 h 1094053"/>
              <a:gd name="connsiteX0" fmla="*/ 1539 w 2839590"/>
              <a:gd name="connsiteY0" fmla="*/ 0 h 1094053"/>
              <a:gd name="connsiteX1" fmla="*/ 2834468 w 2839590"/>
              <a:gd name="connsiteY1" fmla="*/ 512 h 1094053"/>
              <a:gd name="connsiteX2" fmla="*/ 2839590 w 2839590"/>
              <a:gd name="connsiteY2" fmla="*/ 1094053 h 1094053"/>
              <a:gd name="connsiteX3" fmla="*/ 0 w 2839590"/>
              <a:gd name="connsiteY3" fmla="*/ 1082569 h 1094053"/>
              <a:gd name="connsiteX4" fmla="*/ 1539 w 2839590"/>
              <a:gd name="connsiteY4" fmla="*/ 0 h 1094053"/>
              <a:gd name="connsiteX0" fmla="*/ 1539 w 2940950"/>
              <a:gd name="connsiteY0" fmla="*/ 0 h 1083030"/>
              <a:gd name="connsiteX1" fmla="*/ 2834468 w 2940950"/>
              <a:gd name="connsiteY1" fmla="*/ 512 h 1083030"/>
              <a:gd name="connsiteX2" fmla="*/ 2940950 w 2940950"/>
              <a:gd name="connsiteY2" fmla="*/ 1083030 h 1083030"/>
              <a:gd name="connsiteX3" fmla="*/ 0 w 2940950"/>
              <a:gd name="connsiteY3" fmla="*/ 1082569 h 1083030"/>
              <a:gd name="connsiteX4" fmla="*/ 1539 w 2940950"/>
              <a:gd name="connsiteY4" fmla="*/ 0 h 1083030"/>
              <a:gd name="connsiteX0" fmla="*/ 1539 w 2940950"/>
              <a:gd name="connsiteY0" fmla="*/ 0 h 1083030"/>
              <a:gd name="connsiteX1" fmla="*/ 2834468 w 2940950"/>
              <a:gd name="connsiteY1" fmla="*/ 512 h 1083030"/>
              <a:gd name="connsiteX2" fmla="*/ 2940950 w 2940950"/>
              <a:gd name="connsiteY2" fmla="*/ 1083030 h 1083030"/>
              <a:gd name="connsiteX3" fmla="*/ 0 w 2940950"/>
              <a:gd name="connsiteY3" fmla="*/ 1082569 h 1083030"/>
              <a:gd name="connsiteX4" fmla="*/ 1539 w 2940950"/>
              <a:gd name="connsiteY4" fmla="*/ 0 h 1083030"/>
              <a:gd name="connsiteX0" fmla="*/ 1539 w 2940950"/>
              <a:gd name="connsiteY0" fmla="*/ 0 h 1083030"/>
              <a:gd name="connsiteX1" fmla="*/ 2834468 w 2940950"/>
              <a:gd name="connsiteY1" fmla="*/ 512 h 1083030"/>
              <a:gd name="connsiteX2" fmla="*/ 2940950 w 2940950"/>
              <a:gd name="connsiteY2" fmla="*/ 1083030 h 1083030"/>
              <a:gd name="connsiteX3" fmla="*/ 0 w 2940950"/>
              <a:gd name="connsiteY3" fmla="*/ 1082569 h 1083030"/>
              <a:gd name="connsiteX4" fmla="*/ 1539 w 2940950"/>
              <a:gd name="connsiteY4" fmla="*/ 0 h 1083030"/>
              <a:gd name="connsiteX0" fmla="*/ 1539 w 2931736"/>
              <a:gd name="connsiteY0" fmla="*/ 0 h 1083030"/>
              <a:gd name="connsiteX1" fmla="*/ 2834468 w 2931736"/>
              <a:gd name="connsiteY1" fmla="*/ 512 h 1083030"/>
              <a:gd name="connsiteX2" fmla="*/ 2931736 w 2931736"/>
              <a:gd name="connsiteY2" fmla="*/ 1083030 h 1083030"/>
              <a:gd name="connsiteX3" fmla="*/ 0 w 2931736"/>
              <a:gd name="connsiteY3" fmla="*/ 1082569 h 1083030"/>
              <a:gd name="connsiteX4" fmla="*/ 1539 w 2931736"/>
              <a:gd name="connsiteY4" fmla="*/ 0 h 1083030"/>
              <a:gd name="connsiteX0" fmla="*/ 75255 w 3005452"/>
              <a:gd name="connsiteY0" fmla="*/ 0 h 1083030"/>
              <a:gd name="connsiteX1" fmla="*/ 2908184 w 3005452"/>
              <a:gd name="connsiteY1" fmla="*/ 512 h 1083030"/>
              <a:gd name="connsiteX2" fmla="*/ 3005452 w 3005452"/>
              <a:gd name="connsiteY2" fmla="*/ 1083030 h 1083030"/>
              <a:gd name="connsiteX3" fmla="*/ 0 w 3005452"/>
              <a:gd name="connsiteY3" fmla="*/ 1082569 h 1083030"/>
              <a:gd name="connsiteX4" fmla="*/ 75255 w 3005452"/>
              <a:gd name="connsiteY4" fmla="*/ 0 h 1083030"/>
              <a:gd name="connsiteX0" fmla="*/ 77029 w 3007226"/>
              <a:gd name="connsiteY0" fmla="*/ 0 h 1083030"/>
              <a:gd name="connsiteX1" fmla="*/ 2909958 w 3007226"/>
              <a:gd name="connsiteY1" fmla="*/ 512 h 1083030"/>
              <a:gd name="connsiteX2" fmla="*/ 3007226 w 3007226"/>
              <a:gd name="connsiteY2" fmla="*/ 1083030 h 1083030"/>
              <a:gd name="connsiteX3" fmla="*/ 1774 w 3007226"/>
              <a:gd name="connsiteY3" fmla="*/ 1082569 h 1083030"/>
              <a:gd name="connsiteX4" fmla="*/ 77029 w 3007226"/>
              <a:gd name="connsiteY4" fmla="*/ 0 h 1083030"/>
              <a:gd name="connsiteX0" fmla="*/ 8617 w 3012530"/>
              <a:gd name="connsiteY0" fmla="*/ 0 h 1086704"/>
              <a:gd name="connsiteX1" fmla="*/ 2915262 w 3012530"/>
              <a:gd name="connsiteY1" fmla="*/ 4186 h 1086704"/>
              <a:gd name="connsiteX2" fmla="*/ 3012530 w 3012530"/>
              <a:gd name="connsiteY2" fmla="*/ 1086704 h 1086704"/>
              <a:gd name="connsiteX3" fmla="*/ 7078 w 3012530"/>
              <a:gd name="connsiteY3" fmla="*/ 1086243 h 1086704"/>
              <a:gd name="connsiteX4" fmla="*/ 8617 w 3012530"/>
              <a:gd name="connsiteY4" fmla="*/ 0 h 1086704"/>
              <a:gd name="connsiteX0" fmla="*/ 8617 w 2994101"/>
              <a:gd name="connsiteY0" fmla="*/ 0 h 1086243"/>
              <a:gd name="connsiteX1" fmla="*/ 2915262 w 2994101"/>
              <a:gd name="connsiteY1" fmla="*/ 4186 h 1086243"/>
              <a:gd name="connsiteX2" fmla="*/ 2994101 w 2994101"/>
              <a:gd name="connsiteY2" fmla="*/ 1083030 h 1086243"/>
              <a:gd name="connsiteX3" fmla="*/ 7078 w 2994101"/>
              <a:gd name="connsiteY3" fmla="*/ 1086243 h 1086243"/>
              <a:gd name="connsiteX4" fmla="*/ 8617 w 2994101"/>
              <a:gd name="connsiteY4" fmla="*/ 0 h 1086243"/>
              <a:gd name="connsiteX0" fmla="*/ 8617 w 2994101"/>
              <a:gd name="connsiteY0" fmla="*/ 0 h 1086243"/>
              <a:gd name="connsiteX1" fmla="*/ 2887619 w 2994101"/>
              <a:gd name="connsiteY1" fmla="*/ 4186 h 1086243"/>
              <a:gd name="connsiteX2" fmla="*/ 2994101 w 2994101"/>
              <a:gd name="connsiteY2" fmla="*/ 1083030 h 1086243"/>
              <a:gd name="connsiteX3" fmla="*/ 7078 w 2994101"/>
              <a:gd name="connsiteY3" fmla="*/ 1086243 h 1086243"/>
              <a:gd name="connsiteX4" fmla="*/ 8617 w 2994101"/>
              <a:gd name="connsiteY4" fmla="*/ 0 h 1086243"/>
              <a:gd name="connsiteX0" fmla="*/ 8617 w 2994101"/>
              <a:gd name="connsiteY0" fmla="*/ 0 h 1086243"/>
              <a:gd name="connsiteX1" fmla="*/ 2896834 w 2994101"/>
              <a:gd name="connsiteY1" fmla="*/ 86320 h 1086243"/>
              <a:gd name="connsiteX2" fmla="*/ 2994101 w 2994101"/>
              <a:gd name="connsiteY2" fmla="*/ 1083030 h 1086243"/>
              <a:gd name="connsiteX3" fmla="*/ 7078 w 2994101"/>
              <a:gd name="connsiteY3" fmla="*/ 1086243 h 1086243"/>
              <a:gd name="connsiteX4" fmla="*/ 8617 w 2994101"/>
              <a:gd name="connsiteY4" fmla="*/ 0 h 1086243"/>
              <a:gd name="connsiteX0" fmla="*/ 3134 w 2997833"/>
              <a:gd name="connsiteY0" fmla="*/ 2385 h 999923"/>
              <a:gd name="connsiteX1" fmla="*/ 2900566 w 2997833"/>
              <a:gd name="connsiteY1" fmla="*/ 0 h 999923"/>
              <a:gd name="connsiteX2" fmla="*/ 2997833 w 2997833"/>
              <a:gd name="connsiteY2" fmla="*/ 996710 h 999923"/>
              <a:gd name="connsiteX3" fmla="*/ 10810 w 2997833"/>
              <a:gd name="connsiteY3" fmla="*/ 999923 h 999923"/>
              <a:gd name="connsiteX4" fmla="*/ 3134 w 2997833"/>
              <a:gd name="connsiteY4" fmla="*/ 2385 h 999923"/>
              <a:gd name="connsiteX0" fmla="*/ 948 w 2995647"/>
              <a:gd name="connsiteY0" fmla="*/ 2385 h 996710"/>
              <a:gd name="connsiteX1" fmla="*/ 2898380 w 2995647"/>
              <a:gd name="connsiteY1" fmla="*/ 0 h 996710"/>
              <a:gd name="connsiteX2" fmla="*/ 2995647 w 2995647"/>
              <a:gd name="connsiteY2" fmla="*/ 996710 h 996710"/>
              <a:gd name="connsiteX3" fmla="*/ 17839 w 2995647"/>
              <a:gd name="connsiteY3" fmla="*/ 934216 h 996710"/>
              <a:gd name="connsiteX4" fmla="*/ 948 w 2995647"/>
              <a:gd name="connsiteY4" fmla="*/ 2385 h 996710"/>
              <a:gd name="connsiteX0" fmla="*/ 948 w 2986432"/>
              <a:gd name="connsiteY0" fmla="*/ 2385 h 934216"/>
              <a:gd name="connsiteX1" fmla="*/ 2898380 w 2986432"/>
              <a:gd name="connsiteY1" fmla="*/ 0 h 934216"/>
              <a:gd name="connsiteX2" fmla="*/ 2986432 w 2986432"/>
              <a:gd name="connsiteY2" fmla="*/ 927717 h 934216"/>
              <a:gd name="connsiteX3" fmla="*/ 17839 w 2986432"/>
              <a:gd name="connsiteY3" fmla="*/ 934216 h 934216"/>
              <a:gd name="connsiteX4" fmla="*/ 948 w 2986432"/>
              <a:gd name="connsiteY4" fmla="*/ 2385 h 934216"/>
              <a:gd name="connsiteX0" fmla="*/ 948 w 2986432"/>
              <a:gd name="connsiteY0" fmla="*/ 12241 h 944072"/>
              <a:gd name="connsiteX1" fmla="*/ 2852308 w 2986432"/>
              <a:gd name="connsiteY1" fmla="*/ 0 h 944072"/>
              <a:gd name="connsiteX2" fmla="*/ 2986432 w 2986432"/>
              <a:gd name="connsiteY2" fmla="*/ 937573 h 944072"/>
              <a:gd name="connsiteX3" fmla="*/ 17839 w 2986432"/>
              <a:gd name="connsiteY3" fmla="*/ 944072 h 944072"/>
              <a:gd name="connsiteX4" fmla="*/ 948 w 2986432"/>
              <a:gd name="connsiteY4" fmla="*/ 12241 h 944072"/>
              <a:gd name="connsiteX0" fmla="*/ 948 w 2949575"/>
              <a:gd name="connsiteY0" fmla="*/ 12241 h 944072"/>
              <a:gd name="connsiteX1" fmla="*/ 2852308 w 2949575"/>
              <a:gd name="connsiteY1" fmla="*/ 0 h 944072"/>
              <a:gd name="connsiteX2" fmla="*/ 2949575 w 2949575"/>
              <a:gd name="connsiteY2" fmla="*/ 934288 h 944072"/>
              <a:gd name="connsiteX3" fmla="*/ 17839 w 2949575"/>
              <a:gd name="connsiteY3" fmla="*/ 944072 h 944072"/>
              <a:gd name="connsiteX4" fmla="*/ 948 w 2949575"/>
              <a:gd name="connsiteY4" fmla="*/ 12241 h 944072"/>
              <a:gd name="connsiteX0" fmla="*/ 948 w 2931145"/>
              <a:gd name="connsiteY0" fmla="*/ 12241 h 944072"/>
              <a:gd name="connsiteX1" fmla="*/ 2852308 w 2931145"/>
              <a:gd name="connsiteY1" fmla="*/ 0 h 944072"/>
              <a:gd name="connsiteX2" fmla="*/ 2931145 w 2931145"/>
              <a:gd name="connsiteY2" fmla="*/ 934288 h 944072"/>
              <a:gd name="connsiteX3" fmla="*/ 17839 w 2931145"/>
              <a:gd name="connsiteY3" fmla="*/ 944072 h 944072"/>
              <a:gd name="connsiteX4" fmla="*/ 948 w 2931145"/>
              <a:gd name="connsiteY4" fmla="*/ 12241 h 944072"/>
              <a:gd name="connsiteX0" fmla="*/ 948 w 2931145"/>
              <a:gd name="connsiteY0" fmla="*/ 15526 h 947357"/>
              <a:gd name="connsiteX1" fmla="*/ 2815451 w 2931145"/>
              <a:gd name="connsiteY1" fmla="*/ 0 h 947357"/>
              <a:gd name="connsiteX2" fmla="*/ 2931145 w 2931145"/>
              <a:gd name="connsiteY2" fmla="*/ 937573 h 947357"/>
              <a:gd name="connsiteX3" fmla="*/ 17839 w 2931145"/>
              <a:gd name="connsiteY3" fmla="*/ 947357 h 947357"/>
              <a:gd name="connsiteX4" fmla="*/ 948 w 2931145"/>
              <a:gd name="connsiteY4" fmla="*/ 15526 h 947357"/>
              <a:gd name="connsiteX0" fmla="*/ 59012 w 2915493"/>
              <a:gd name="connsiteY0" fmla="*/ 18811 h 947357"/>
              <a:gd name="connsiteX1" fmla="*/ 2799799 w 2915493"/>
              <a:gd name="connsiteY1" fmla="*/ 0 h 947357"/>
              <a:gd name="connsiteX2" fmla="*/ 2915493 w 2915493"/>
              <a:gd name="connsiteY2" fmla="*/ 937573 h 947357"/>
              <a:gd name="connsiteX3" fmla="*/ 2187 w 2915493"/>
              <a:gd name="connsiteY3" fmla="*/ 947357 h 947357"/>
              <a:gd name="connsiteX4" fmla="*/ 59012 w 2915493"/>
              <a:gd name="connsiteY4" fmla="*/ 18811 h 947357"/>
              <a:gd name="connsiteX0" fmla="*/ 8617 w 2865098"/>
              <a:gd name="connsiteY0" fmla="*/ 18811 h 947357"/>
              <a:gd name="connsiteX1" fmla="*/ 2749404 w 2865098"/>
              <a:gd name="connsiteY1" fmla="*/ 0 h 947357"/>
              <a:gd name="connsiteX2" fmla="*/ 2865098 w 2865098"/>
              <a:gd name="connsiteY2" fmla="*/ 937573 h 947357"/>
              <a:gd name="connsiteX3" fmla="*/ 7079 w 2865098"/>
              <a:gd name="connsiteY3" fmla="*/ 947357 h 947357"/>
              <a:gd name="connsiteX4" fmla="*/ 8617 w 2865098"/>
              <a:gd name="connsiteY4" fmla="*/ 18811 h 947357"/>
              <a:gd name="connsiteX0" fmla="*/ 24043 w 2862095"/>
              <a:gd name="connsiteY0" fmla="*/ 0 h 948258"/>
              <a:gd name="connsiteX1" fmla="*/ 2746401 w 2862095"/>
              <a:gd name="connsiteY1" fmla="*/ 901 h 948258"/>
              <a:gd name="connsiteX2" fmla="*/ 2862095 w 2862095"/>
              <a:gd name="connsiteY2" fmla="*/ 938474 h 948258"/>
              <a:gd name="connsiteX3" fmla="*/ 4076 w 2862095"/>
              <a:gd name="connsiteY3" fmla="*/ 948258 h 948258"/>
              <a:gd name="connsiteX4" fmla="*/ 24043 w 2862095"/>
              <a:gd name="connsiteY4" fmla="*/ 0 h 948258"/>
              <a:gd name="connsiteX0" fmla="*/ 41243 w 2879295"/>
              <a:gd name="connsiteY0" fmla="*/ 0 h 948258"/>
              <a:gd name="connsiteX1" fmla="*/ 2763601 w 2879295"/>
              <a:gd name="connsiteY1" fmla="*/ 901 h 948258"/>
              <a:gd name="connsiteX2" fmla="*/ 2879295 w 2879295"/>
              <a:gd name="connsiteY2" fmla="*/ 938474 h 948258"/>
              <a:gd name="connsiteX3" fmla="*/ 2847 w 2879295"/>
              <a:gd name="connsiteY3" fmla="*/ 948258 h 948258"/>
              <a:gd name="connsiteX4" fmla="*/ 41243 w 2879295"/>
              <a:gd name="connsiteY4" fmla="*/ 0 h 948258"/>
              <a:gd name="connsiteX0" fmla="*/ 54924 w 2892976"/>
              <a:gd name="connsiteY0" fmla="*/ 0 h 948258"/>
              <a:gd name="connsiteX1" fmla="*/ 2777282 w 2892976"/>
              <a:gd name="connsiteY1" fmla="*/ 901 h 948258"/>
              <a:gd name="connsiteX2" fmla="*/ 2892976 w 2892976"/>
              <a:gd name="connsiteY2" fmla="*/ 938474 h 948258"/>
              <a:gd name="connsiteX3" fmla="*/ 16528 w 2892976"/>
              <a:gd name="connsiteY3" fmla="*/ 948258 h 948258"/>
              <a:gd name="connsiteX4" fmla="*/ 54924 w 2892976"/>
              <a:gd name="connsiteY4" fmla="*/ 0 h 948258"/>
              <a:gd name="connsiteX0" fmla="*/ 38396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38396 w 2876448"/>
              <a:gd name="connsiteY4" fmla="*/ 0 h 948258"/>
              <a:gd name="connsiteX0" fmla="*/ 38396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38396 w 2876448"/>
              <a:gd name="connsiteY4" fmla="*/ 0 h 948258"/>
              <a:gd name="connsiteX0" fmla="*/ 10752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10752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47610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47610 w 2876448"/>
              <a:gd name="connsiteY4" fmla="*/ 0 h 948258"/>
              <a:gd name="connsiteX0" fmla="*/ 38397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38397 w 2876448"/>
              <a:gd name="connsiteY4" fmla="*/ 0 h 948258"/>
              <a:gd name="connsiteX0" fmla="*/ 29183 w 2876448"/>
              <a:gd name="connsiteY0" fmla="*/ 0 h 948258"/>
              <a:gd name="connsiteX1" fmla="*/ 2760754 w 2876448"/>
              <a:gd name="connsiteY1" fmla="*/ 901 h 948258"/>
              <a:gd name="connsiteX2" fmla="*/ 2876448 w 2876448"/>
              <a:gd name="connsiteY2" fmla="*/ 938474 h 948258"/>
              <a:gd name="connsiteX3" fmla="*/ 0 w 2876448"/>
              <a:gd name="connsiteY3" fmla="*/ 948258 h 948258"/>
              <a:gd name="connsiteX4" fmla="*/ 29183 w 2876448"/>
              <a:gd name="connsiteY4" fmla="*/ 0 h 948258"/>
              <a:gd name="connsiteX0" fmla="*/ 29183 w 2830376"/>
              <a:gd name="connsiteY0" fmla="*/ 0 h 953649"/>
              <a:gd name="connsiteX1" fmla="*/ 2760754 w 2830376"/>
              <a:gd name="connsiteY1" fmla="*/ 901 h 953649"/>
              <a:gd name="connsiteX2" fmla="*/ 2830376 w 2830376"/>
              <a:gd name="connsiteY2" fmla="*/ 953649 h 953649"/>
              <a:gd name="connsiteX3" fmla="*/ 0 w 2830376"/>
              <a:gd name="connsiteY3" fmla="*/ 948258 h 953649"/>
              <a:gd name="connsiteX4" fmla="*/ 29183 w 2830376"/>
              <a:gd name="connsiteY4" fmla="*/ 0 h 953649"/>
              <a:gd name="connsiteX0" fmla="*/ 29183 w 2830376"/>
              <a:gd name="connsiteY0" fmla="*/ 0 h 953649"/>
              <a:gd name="connsiteX1" fmla="*/ 2788398 w 2830376"/>
              <a:gd name="connsiteY1" fmla="*/ 16076 h 953649"/>
              <a:gd name="connsiteX2" fmla="*/ 2830376 w 2830376"/>
              <a:gd name="connsiteY2" fmla="*/ 953649 h 953649"/>
              <a:gd name="connsiteX3" fmla="*/ 0 w 2830376"/>
              <a:gd name="connsiteY3" fmla="*/ 948258 h 953649"/>
              <a:gd name="connsiteX4" fmla="*/ 29183 w 2830376"/>
              <a:gd name="connsiteY4" fmla="*/ 0 h 953649"/>
              <a:gd name="connsiteX0" fmla="*/ 47611 w 2830376"/>
              <a:gd name="connsiteY0" fmla="*/ 0 h 1431665"/>
              <a:gd name="connsiteX1" fmla="*/ 2788398 w 2830376"/>
              <a:gd name="connsiteY1" fmla="*/ 494092 h 1431665"/>
              <a:gd name="connsiteX2" fmla="*/ 2830376 w 2830376"/>
              <a:gd name="connsiteY2" fmla="*/ 1431665 h 1431665"/>
              <a:gd name="connsiteX3" fmla="*/ 0 w 2830376"/>
              <a:gd name="connsiteY3" fmla="*/ 1426274 h 1431665"/>
              <a:gd name="connsiteX4" fmla="*/ 47611 w 2830376"/>
              <a:gd name="connsiteY4" fmla="*/ 0 h 1431665"/>
              <a:gd name="connsiteX0" fmla="*/ 47611 w 2830376"/>
              <a:gd name="connsiteY0" fmla="*/ 6687 h 1438352"/>
              <a:gd name="connsiteX1" fmla="*/ 2806827 w 2830376"/>
              <a:gd name="connsiteY1" fmla="*/ 0 h 1438352"/>
              <a:gd name="connsiteX2" fmla="*/ 2830376 w 2830376"/>
              <a:gd name="connsiteY2" fmla="*/ 1438352 h 1438352"/>
              <a:gd name="connsiteX3" fmla="*/ 0 w 2830376"/>
              <a:gd name="connsiteY3" fmla="*/ 1432961 h 1438352"/>
              <a:gd name="connsiteX4" fmla="*/ 47611 w 2830376"/>
              <a:gd name="connsiteY4" fmla="*/ 6687 h 1438352"/>
              <a:gd name="connsiteX0" fmla="*/ 47611 w 2858019"/>
              <a:gd name="connsiteY0" fmla="*/ 6687 h 1855668"/>
              <a:gd name="connsiteX1" fmla="*/ 2806827 w 2858019"/>
              <a:gd name="connsiteY1" fmla="*/ 0 h 1855668"/>
              <a:gd name="connsiteX2" fmla="*/ 2858019 w 2858019"/>
              <a:gd name="connsiteY2" fmla="*/ 1855668 h 1855668"/>
              <a:gd name="connsiteX3" fmla="*/ 0 w 2858019"/>
              <a:gd name="connsiteY3" fmla="*/ 1432961 h 1855668"/>
              <a:gd name="connsiteX4" fmla="*/ 47611 w 2858019"/>
              <a:gd name="connsiteY4" fmla="*/ 6687 h 1855668"/>
              <a:gd name="connsiteX0" fmla="*/ 23834 w 2834242"/>
              <a:gd name="connsiteY0" fmla="*/ 6687 h 1910977"/>
              <a:gd name="connsiteX1" fmla="*/ 2783050 w 2834242"/>
              <a:gd name="connsiteY1" fmla="*/ 0 h 1910977"/>
              <a:gd name="connsiteX2" fmla="*/ 2834242 w 2834242"/>
              <a:gd name="connsiteY2" fmla="*/ 1855668 h 1910977"/>
              <a:gd name="connsiteX3" fmla="*/ 3866 w 2834242"/>
              <a:gd name="connsiteY3" fmla="*/ 1910977 h 1910977"/>
              <a:gd name="connsiteX4" fmla="*/ 23834 w 2834242"/>
              <a:gd name="connsiteY4" fmla="*/ 6687 h 1910977"/>
              <a:gd name="connsiteX0" fmla="*/ 23834 w 2834242"/>
              <a:gd name="connsiteY0" fmla="*/ 6687 h 1910977"/>
              <a:gd name="connsiteX1" fmla="*/ 2783050 w 2834242"/>
              <a:gd name="connsiteY1" fmla="*/ 0 h 1910977"/>
              <a:gd name="connsiteX2" fmla="*/ 2834242 w 2834242"/>
              <a:gd name="connsiteY2" fmla="*/ 1870843 h 1910977"/>
              <a:gd name="connsiteX3" fmla="*/ 3866 w 2834242"/>
              <a:gd name="connsiteY3" fmla="*/ 1910977 h 1910977"/>
              <a:gd name="connsiteX4" fmla="*/ 23834 w 2834242"/>
              <a:gd name="connsiteY4" fmla="*/ 6687 h 1910977"/>
              <a:gd name="connsiteX0" fmla="*/ 23834 w 2834242"/>
              <a:gd name="connsiteY0" fmla="*/ 6687 h 1910977"/>
              <a:gd name="connsiteX1" fmla="*/ 2755407 w 2834242"/>
              <a:gd name="connsiteY1" fmla="*/ 0 h 1910977"/>
              <a:gd name="connsiteX2" fmla="*/ 2834242 w 2834242"/>
              <a:gd name="connsiteY2" fmla="*/ 1870843 h 1910977"/>
              <a:gd name="connsiteX3" fmla="*/ 3866 w 2834242"/>
              <a:gd name="connsiteY3" fmla="*/ 1910977 h 1910977"/>
              <a:gd name="connsiteX4" fmla="*/ 23834 w 2834242"/>
              <a:gd name="connsiteY4" fmla="*/ 6687 h 191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242" h="1910977">
                <a:moveTo>
                  <a:pt x="23834" y="6687"/>
                </a:moveTo>
                <a:lnTo>
                  <a:pt x="2755407" y="0"/>
                </a:lnTo>
                <a:cubicBezTo>
                  <a:pt x="2757114" y="364514"/>
                  <a:pt x="2804892" y="1510003"/>
                  <a:pt x="2834242" y="1870843"/>
                </a:cubicBezTo>
                <a:lnTo>
                  <a:pt x="3866" y="1910977"/>
                </a:lnTo>
                <a:cubicBezTo>
                  <a:pt x="7109" y="1130367"/>
                  <a:pt x="-16266" y="783623"/>
                  <a:pt x="23834" y="6687"/>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endParaRPr lang="en-US" sz="1400" b="1" dirty="0">
              <a:solidFill>
                <a:schemeClr val="bg1"/>
              </a:solidFill>
              <a:latin typeface="MS Reference Sans Serif" panose="020B0604030504040204" pitchFamily="34" charset="0"/>
              <a:cs typeface="Microsoft Sans Serif" panose="020B0604020202020204" pitchFamily="34" charset="0"/>
            </a:endParaRPr>
          </a:p>
          <a:p>
            <a:pPr algn="ctr"/>
            <a:endParaRPr lang="en-US" sz="1100" b="1" dirty="0">
              <a:solidFill>
                <a:schemeClr val="bg1"/>
              </a:solidFill>
              <a:latin typeface="MS Reference Sans Serif" panose="020B0604030504040204" pitchFamily="34" charset="0"/>
              <a:cs typeface="Microsoft Sans Serif" panose="020B0604020202020204" pitchFamily="34" charset="0"/>
            </a:endParaRPr>
          </a:p>
          <a:p>
            <a:pPr algn="ctr"/>
            <a:endParaRPr lang="en-US" sz="3600" dirty="0">
              <a:solidFill>
                <a:schemeClr val="bg1"/>
              </a:solidFill>
              <a:latin typeface="Maiandra GD" panose="020E0502030308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3185" b="100000" l="1000" r="100000">
                        <a14:foregroundMark x1="11667" y1="19108" x2="11667" y2="19108"/>
                      </a14:backgroundRemoval>
                    </a14:imgEffect>
                  </a14:imgLayer>
                </a14:imgProps>
              </a:ext>
              <a:ext uri="{28A0092B-C50C-407E-A947-70E740481C1C}">
                <a14:useLocalDpi xmlns:a14="http://schemas.microsoft.com/office/drawing/2010/main" val="0"/>
              </a:ext>
            </a:extLst>
          </a:blip>
          <a:stretch>
            <a:fillRect/>
          </a:stretch>
        </p:blipFill>
        <p:spPr>
          <a:xfrm>
            <a:off x="3276600" y="1676400"/>
            <a:ext cx="2057400" cy="51251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76600" y="2190344"/>
            <a:ext cx="2659676" cy="1569660"/>
          </a:xfrm>
          <a:prstGeom prst="rect">
            <a:avLst/>
          </a:prstGeom>
          <a:noFill/>
        </p:spPr>
        <p:txBody>
          <a:bodyPr wrap="square" rtlCol="0">
            <a:spAutoFit/>
          </a:bodyPr>
          <a:lstStyle/>
          <a:p>
            <a:r>
              <a:rPr lang="en-US" sz="1600" dirty="0">
                <a:blipFill>
                  <a:blip r:embed="rId5"/>
                  <a:tile tx="0" ty="0" sx="100000" sy="100000" flip="none" algn="tl"/>
                </a:blipFill>
              </a:rPr>
              <a:t>Proper completion of; </a:t>
            </a:r>
          </a:p>
          <a:p>
            <a:pPr marL="285750" indent="-285750">
              <a:buFont typeface="Wingdings" panose="05000000000000000000" pitchFamily="2" charset="2"/>
              <a:buChar char="ü"/>
            </a:pPr>
            <a:r>
              <a:rPr lang="en-US" sz="1600" i="1" dirty="0">
                <a:blipFill>
                  <a:blip r:embed="rId5"/>
                  <a:tile tx="0" ty="0" sx="100000" sy="100000" flip="none" algn="tl"/>
                </a:blipFill>
              </a:rPr>
              <a:t>Tax Levy Requirement Schedules </a:t>
            </a:r>
            <a:endParaRPr lang="en-US" sz="1600" dirty="0">
              <a:blipFill>
                <a:blip r:embed="rId5"/>
                <a:tile tx="0" ty="0" sx="100000" sy="100000" flip="none" algn="tl"/>
              </a:blipFill>
            </a:endParaRPr>
          </a:p>
          <a:p>
            <a:pPr marL="285750" indent="-285750">
              <a:buFont typeface="Wingdings" panose="05000000000000000000" pitchFamily="2" charset="2"/>
              <a:buChar char="ü"/>
            </a:pPr>
            <a:r>
              <a:rPr lang="en-US" sz="1600" i="1" dirty="0">
                <a:blipFill>
                  <a:blip r:embed="rId5"/>
                  <a:tile tx="0" ty="0" sx="100000" sy="100000" flip="none" algn="tl"/>
                </a:blipFill>
              </a:rPr>
              <a:t>Non-Levied Funds Summary Schedule</a:t>
            </a:r>
          </a:p>
          <a:p>
            <a:r>
              <a:rPr lang="en-US" sz="1600" dirty="0">
                <a:blipFill>
                  <a:blip r:embed="rId5"/>
                  <a:tile tx="0" ty="0" sx="100000" sy="100000" flip="none" algn="tl"/>
                </a:blipFill>
              </a:rPr>
              <a:t>assures compliance.</a:t>
            </a:r>
          </a:p>
        </p:txBody>
      </p:sp>
    </p:spTree>
    <p:extLst>
      <p:ext uri="{BB962C8B-B14F-4D97-AF65-F5344CB8AC3E}">
        <p14:creationId xmlns:p14="http://schemas.microsoft.com/office/powerpoint/2010/main" val="141616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37232" y="1479978"/>
            <a:ext cx="3017520" cy="2651760"/>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38" h="1982255">
                <a:moveTo>
                  <a:pt x="29184" y="0"/>
                </a:moveTo>
                <a:lnTo>
                  <a:pt x="2898971" y="2834"/>
                </a:lnTo>
                <a:lnTo>
                  <a:pt x="2996238" y="1950104"/>
                </a:lnTo>
                <a:lnTo>
                  <a:pt x="0" y="1982255"/>
                </a:lnTo>
                <a:cubicBezTo>
                  <a:pt x="3243" y="1205319"/>
                  <a:pt x="25941" y="776936"/>
                  <a:pt x="29184" y="0"/>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r>
              <a:rPr lang="en-US" sz="3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1…</a:t>
            </a:r>
            <a:r>
              <a:rPr lang="en-US"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Tax Levy Requirement Schedule</a:t>
            </a:r>
          </a:p>
          <a:p>
            <a:pPr algn="ctr"/>
            <a:r>
              <a:rPr lang="en-US" b="1" u="sng"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Non-voted Levies</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a:t>
            </a:r>
          </a:p>
          <a:p>
            <a:pPr marL="285750" indent="-285750" algn="ctr">
              <a:buFont typeface="Wingdings" panose="05000000000000000000" pitchFamily="2" charset="2"/>
              <a:buChar char="ü"/>
            </a:pP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funds that receive</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tax revenue from </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non-voted levies</a:t>
            </a:r>
          </a:p>
          <a:p>
            <a:pPr algn="ctr"/>
            <a:endParaRPr lang="en-US" sz="36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843065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77361707"/>
              </p:ext>
            </p:extLst>
          </p:nvPr>
        </p:nvGraphicFramePr>
        <p:xfrm>
          <a:off x="119172" y="1149922"/>
          <a:ext cx="8197850" cy="6516687"/>
        </p:xfrm>
        <a:graphic>
          <a:graphicData uri="http://schemas.openxmlformats.org/presentationml/2006/ole">
            <mc:AlternateContent xmlns:mc="http://schemas.openxmlformats.org/markup-compatibility/2006">
              <mc:Choice xmlns:v="urn:schemas-microsoft-com:vml" Requires="v">
                <p:oleObj spid="_x0000_s5084" name="Worksheet" r:id="rId4" imgW="11856675" imgH="6461856" progId="Excel.Sheet.8">
                  <p:embed/>
                </p:oleObj>
              </mc:Choice>
              <mc:Fallback>
                <p:oleObj name="Worksheet" r:id="rId4" imgW="11856675" imgH="6461856" progId="Excel.Sheet.8">
                  <p:embed/>
                  <p:pic>
                    <p:nvPicPr>
                      <p:cNvPr id="4" name="Object 3"/>
                      <p:cNvPicPr/>
                      <p:nvPr/>
                    </p:nvPicPr>
                    <p:blipFill>
                      <a:blip r:embed="rId5"/>
                      <a:stretch>
                        <a:fillRect/>
                      </a:stretch>
                    </p:blipFill>
                    <p:spPr>
                      <a:xfrm>
                        <a:off x="119172" y="1149922"/>
                        <a:ext cx="8197850" cy="6516687"/>
                      </a:xfrm>
                      <a:prstGeom prst="rect">
                        <a:avLst/>
                      </a:prstGeom>
                      <a:ln>
                        <a:solidFill>
                          <a:schemeClr val="accent1"/>
                        </a:solidFill>
                      </a:ln>
                    </p:spPr>
                  </p:pic>
                </p:oleObj>
              </mc:Fallback>
            </mc:AlternateContent>
          </a:graphicData>
        </a:graphic>
      </p:graphicFrame>
      <p:sp>
        <p:nvSpPr>
          <p:cNvPr id="2" name="Title 1"/>
          <p:cNvSpPr>
            <a:spLocks noGrp="1"/>
          </p:cNvSpPr>
          <p:nvPr>
            <p:ph type="title" idx="4294967295"/>
          </p:nvPr>
        </p:nvSpPr>
        <p:spPr>
          <a:xfrm>
            <a:off x="9728" y="8104"/>
            <a:ext cx="8458200" cy="834940"/>
          </a:xfrm>
        </p:spPr>
        <p:txBody>
          <a:bodyPr/>
          <a:lstStyle/>
          <a:p>
            <a:pPr marL="0" indent="0" algn="ctr">
              <a:buNone/>
            </a:pPr>
            <a:r>
              <a:rPr lang="en-US" sz="2400" dirty="0">
                <a:latin typeface="+mn-lt"/>
              </a:rPr>
              <a:t>The Tax Levy Requirements Schedule</a:t>
            </a:r>
            <a:br>
              <a:rPr lang="en-US" sz="2800" dirty="0">
                <a:latin typeface="+mn-lt"/>
              </a:rPr>
            </a:br>
            <a:r>
              <a:rPr lang="en-US" sz="2000" dirty="0">
                <a:latin typeface="+mn-lt"/>
              </a:rPr>
              <a:t>Non-Voted Levies</a:t>
            </a:r>
          </a:p>
        </p:txBody>
      </p:sp>
      <p:sp>
        <p:nvSpPr>
          <p:cNvPr id="5" name="TextBox 4"/>
          <p:cNvSpPr txBox="1"/>
          <p:nvPr/>
        </p:nvSpPr>
        <p:spPr>
          <a:xfrm>
            <a:off x="4563896" y="5709594"/>
            <a:ext cx="685800" cy="253916"/>
          </a:xfrm>
          <a:prstGeom prst="rect">
            <a:avLst/>
          </a:prstGeom>
          <a:noFill/>
        </p:spPr>
        <p:txBody>
          <a:bodyPr wrap="square" rtlCol="0">
            <a:spAutoFit/>
          </a:bodyPr>
          <a:lstStyle/>
          <a:p>
            <a:r>
              <a:rPr lang="en-US" sz="1050" b="1" dirty="0"/>
              <a:t>88,350</a:t>
            </a:r>
          </a:p>
        </p:txBody>
      </p:sp>
      <p:sp>
        <p:nvSpPr>
          <p:cNvPr id="13" name="TextBox 12"/>
          <p:cNvSpPr txBox="1"/>
          <p:nvPr/>
        </p:nvSpPr>
        <p:spPr>
          <a:xfrm>
            <a:off x="1729892" y="5716074"/>
            <a:ext cx="685800" cy="253916"/>
          </a:xfrm>
          <a:prstGeom prst="rect">
            <a:avLst/>
          </a:prstGeom>
          <a:noFill/>
        </p:spPr>
        <p:txBody>
          <a:bodyPr wrap="square" rtlCol="0">
            <a:spAutoFit/>
          </a:bodyPr>
          <a:lstStyle/>
          <a:p>
            <a:r>
              <a:rPr lang="en-US" sz="1050" b="1" dirty="0"/>
              <a:t>200,000</a:t>
            </a:r>
          </a:p>
        </p:txBody>
      </p:sp>
      <p:sp>
        <p:nvSpPr>
          <p:cNvPr id="14" name="TextBox 13"/>
          <p:cNvSpPr txBox="1"/>
          <p:nvPr/>
        </p:nvSpPr>
        <p:spPr>
          <a:xfrm>
            <a:off x="2300584" y="5712827"/>
            <a:ext cx="685800" cy="253916"/>
          </a:xfrm>
          <a:prstGeom prst="rect">
            <a:avLst/>
          </a:prstGeom>
          <a:noFill/>
        </p:spPr>
        <p:txBody>
          <a:bodyPr wrap="square" rtlCol="0">
            <a:spAutoFit/>
          </a:bodyPr>
          <a:lstStyle/>
          <a:p>
            <a:r>
              <a:rPr lang="en-US" sz="1050" b="1" dirty="0"/>
              <a:t>100,000</a:t>
            </a:r>
          </a:p>
        </p:txBody>
      </p:sp>
      <p:sp>
        <p:nvSpPr>
          <p:cNvPr id="15" name="TextBox 14"/>
          <p:cNvSpPr txBox="1"/>
          <p:nvPr/>
        </p:nvSpPr>
        <p:spPr>
          <a:xfrm>
            <a:off x="3036650" y="5709581"/>
            <a:ext cx="685800" cy="253916"/>
          </a:xfrm>
          <a:prstGeom prst="rect">
            <a:avLst/>
          </a:prstGeom>
          <a:noFill/>
        </p:spPr>
        <p:txBody>
          <a:bodyPr wrap="square" rtlCol="0">
            <a:spAutoFit/>
          </a:bodyPr>
          <a:lstStyle/>
          <a:p>
            <a:r>
              <a:rPr lang="en-US" sz="1050" b="1" dirty="0"/>
              <a:t>300,000</a:t>
            </a:r>
          </a:p>
        </p:txBody>
      </p:sp>
      <p:sp>
        <p:nvSpPr>
          <p:cNvPr id="16" name="TextBox 15"/>
          <p:cNvSpPr txBox="1"/>
          <p:nvPr/>
        </p:nvSpPr>
        <p:spPr>
          <a:xfrm>
            <a:off x="5173496" y="5716065"/>
            <a:ext cx="685800" cy="253916"/>
          </a:xfrm>
          <a:prstGeom prst="rect">
            <a:avLst/>
          </a:prstGeom>
          <a:noFill/>
        </p:spPr>
        <p:txBody>
          <a:bodyPr wrap="square" rtlCol="0">
            <a:spAutoFit/>
          </a:bodyPr>
          <a:lstStyle/>
          <a:p>
            <a:r>
              <a:rPr lang="en-US" sz="1050" b="1" dirty="0"/>
              <a:t>101,660</a:t>
            </a:r>
          </a:p>
        </p:txBody>
      </p:sp>
      <p:sp>
        <p:nvSpPr>
          <p:cNvPr id="17" name="TextBox 16"/>
          <p:cNvSpPr txBox="1"/>
          <p:nvPr/>
        </p:nvSpPr>
        <p:spPr>
          <a:xfrm>
            <a:off x="5870648" y="5709581"/>
            <a:ext cx="685800" cy="253916"/>
          </a:xfrm>
          <a:prstGeom prst="rect">
            <a:avLst/>
          </a:prstGeom>
          <a:noFill/>
        </p:spPr>
        <p:txBody>
          <a:bodyPr wrap="square" rtlCol="0">
            <a:spAutoFit/>
          </a:bodyPr>
          <a:lstStyle/>
          <a:p>
            <a:r>
              <a:rPr lang="en-US" sz="1050" b="1" dirty="0"/>
              <a:t>190,010</a:t>
            </a:r>
          </a:p>
        </p:txBody>
      </p:sp>
      <p:sp>
        <p:nvSpPr>
          <p:cNvPr id="18" name="TextBox 17"/>
          <p:cNvSpPr txBox="1"/>
          <p:nvPr/>
        </p:nvSpPr>
        <p:spPr>
          <a:xfrm>
            <a:off x="3818105" y="5712832"/>
            <a:ext cx="685800" cy="253916"/>
          </a:xfrm>
          <a:prstGeom prst="rect">
            <a:avLst/>
          </a:prstGeom>
          <a:noFill/>
        </p:spPr>
        <p:txBody>
          <a:bodyPr wrap="square" rtlCol="0">
            <a:spAutoFit/>
          </a:bodyPr>
          <a:lstStyle/>
          <a:p>
            <a:r>
              <a:rPr lang="en-US" sz="1050" b="1" dirty="0"/>
              <a:t>109,990</a:t>
            </a:r>
          </a:p>
        </p:txBody>
      </p:sp>
      <p:sp>
        <p:nvSpPr>
          <p:cNvPr id="19" name="TextBox 18"/>
          <p:cNvSpPr txBox="1"/>
          <p:nvPr/>
        </p:nvSpPr>
        <p:spPr>
          <a:xfrm>
            <a:off x="7307910" y="5706346"/>
            <a:ext cx="685800" cy="253916"/>
          </a:xfrm>
          <a:prstGeom prst="rect">
            <a:avLst/>
          </a:prstGeom>
          <a:noFill/>
        </p:spPr>
        <p:txBody>
          <a:bodyPr wrap="square" rtlCol="0">
            <a:spAutoFit/>
          </a:bodyPr>
          <a:lstStyle/>
          <a:p>
            <a:r>
              <a:rPr lang="en-US" sz="1050" b="1" dirty="0"/>
              <a:t>50.83</a:t>
            </a:r>
          </a:p>
        </p:txBody>
      </p:sp>
      <p:sp>
        <p:nvSpPr>
          <p:cNvPr id="20" name="TextBox 19"/>
          <p:cNvSpPr txBox="1"/>
          <p:nvPr/>
        </p:nvSpPr>
        <p:spPr>
          <a:xfrm>
            <a:off x="6613182" y="5709581"/>
            <a:ext cx="685800" cy="253916"/>
          </a:xfrm>
          <a:prstGeom prst="rect">
            <a:avLst/>
          </a:prstGeom>
          <a:noFill/>
        </p:spPr>
        <p:txBody>
          <a:bodyPr wrap="square" rtlCol="0">
            <a:spAutoFit/>
          </a:bodyPr>
          <a:lstStyle/>
          <a:p>
            <a:r>
              <a:rPr lang="en-US" sz="1050" b="1" dirty="0"/>
              <a:t>300,000</a:t>
            </a:r>
          </a:p>
        </p:txBody>
      </p:sp>
      <p:sp>
        <p:nvSpPr>
          <p:cNvPr id="21" name="TextBox 20"/>
          <p:cNvSpPr txBox="1"/>
          <p:nvPr/>
        </p:nvSpPr>
        <p:spPr>
          <a:xfrm>
            <a:off x="7783751" y="5700972"/>
            <a:ext cx="685800" cy="253916"/>
          </a:xfrm>
          <a:prstGeom prst="rect">
            <a:avLst/>
          </a:prstGeom>
          <a:noFill/>
        </p:spPr>
        <p:txBody>
          <a:bodyPr wrap="square" rtlCol="0">
            <a:spAutoFit/>
          </a:bodyPr>
          <a:lstStyle/>
          <a:p>
            <a:r>
              <a:rPr lang="en-US" sz="1050" b="1" dirty="0"/>
              <a:t>100,000</a:t>
            </a:r>
          </a:p>
        </p:txBody>
      </p:sp>
      <p:sp>
        <p:nvSpPr>
          <p:cNvPr id="3" name="Rectangle 2"/>
          <p:cNvSpPr/>
          <p:nvPr/>
        </p:nvSpPr>
        <p:spPr>
          <a:xfrm>
            <a:off x="116736" y="1198562"/>
            <a:ext cx="8229600" cy="4967288"/>
          </a:xfrm>
          <a:prstGeom prst="rect">
            <a:avLst/>
          </a:prstGeom>
          <a:no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TextBox 22"/>
          <p:cNvSpPr txBox="1"/>
          <p:nvPr/>
        </p:nvSpPr>
        <p:spPr>
          <a:xfrm>
            <a:off x="1074905" y="2070506"/>
            <a:ext cx="914400" cy="253916"/>
          </a:xfrm>
          <a:prstGeom prst="rect">
            <a:avLst/>
          </a:prstGeom>
          <a:noFill/>
        </p:spPr>
        <p:txBody>
          <a:bodyPr wrap="square" rtlCol="0">
            <a:spAutoFit/>
          </a:bodyPr>
          <a:lstStyle/>
          <a:p>
            <a:r>
              <a:rPr lang="en-US" sz="1050" b="1" dirty="0"/>
              <a:t>45,000,000</a:t>
            </a:r>
          </a:p>
        </p:txBody>
      </p:sp>
      <p:sp>
        <p:nvSpPr>
          <p:cNvPr id="24" name="TextBox 23"/>
          <p:cNvSpPr txBox="1"/>
          <p:nvPr/>
        </p:nvSpPr>
        <p:spPr>
          <a:xfrm>
            <a:off x="828474" y="2271546"/>
            <a:ext cx="914400" cy="253916"/>
          </a:xfrm>
          <a:prstGeom prst="rect">
            <a:avLst/>
          </a:prstGeom>
          <a:noFill/>
        </p:spPr>
        <p:txBody>
          <a:bodyPr wrap="square" rtlCol="0">
            <a:spAutoFit/>
          </a:bodyPr>
          <a:lstStyle/>
          <a:p>
            <a:r>
              <a:rPr lang="en-US" sz="1050" b="1" dirty="0"/>
              <a:t>2,000,000</a:t>
            </a:r>
          </a:p>
        </p:txBody>
      </p:sp>
      <p:sp>
        <p:nvSpPr>
          <p:cNvPr id="25" name="TextBox 24"/>
          <p:cNvSpPr txBox="1"/>
          <p:nvPr/>
        </p:nvSpPr>
        <p:spPr>
          <a:xfrm>
            <a:off x="1000330" y="2453130"/>
            <a:ext cx="914400" cy="253916"/>
          </a:xfrm>
          <a:prstGeom prst="rect">
            <a:avLst/>
          </a:prstGeom>
          <a:noFill/>
        </p:spPr>
        <p:txBody>
          <a:bodyPr wrap="square" rtlCol="0">
            <a:spAutoFit/>
          </a:bodyPr>
          <a:lstStyle/>
          <a:p>
            <a:r>
              <a:rPr lang="en-US" sz="1050" b="1" dirty="0"/>
              <a:t>2,000</a:t>
            </a:r>
          </a:p>
        </p:txBody>
      </p:sp>
      <p:sp>
        <p:nvSpPr>
          <p:cNvPr id="11" name="TextBox 10"/>
          <p:cNvSpPr txBox="1"/>
          <p:nvPr/>
        </p:nvSpPr>
        <p:spPr>
          <a:xfrm>
            <a:off x="792806" y="1228714"/>
            <a:ext cx="838200" cy="553998"/>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From DOR Certified Valuations</a:t>
            </a:r>
          </a:p>
        </p:txBody>
      </p:sp>
      <p:cxnSp>
        <p:nvCxnSpPr>
          <p:cNvPr id="26" name="Straight Arrow Connector 25"/>
          <p:cNvCxnSpPr/>
          <p:nvPr/>
        </p:nvCxnSpPr>
        <p:spPr>
          <a:xfrm>
            <a:off x="1211906" y="1821624"/>
            <a:ext cx="0" cy="18288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39696" y="3094276"/>
            <a:ext cx="868934" cy="861774"/>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Total expenditures from detailed budget page</a:t>
            </a:r>
          </a:p>
        </p:txBody>
      </p:sp>
      <p:cxnSp>
        <p:nvCxnSpPr>
          <p:cNvPr id="30" name="Straight Arrow Connector 29"/>
          <p:cNvCxnSpPr/>
          <p:nvPr/>
        </p:nvCxnSpPr>
        <p:spPr>
          <a:xfrm>
            <a:off x="1899324" y="4012793"/>
            <a:ext cx="0" cy="2743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50028" y="3251273"/>
            <a:ext cx="994668" cy="707886"/>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Cities/Towns Maximum 50% of Appropriations</a:t>
            </a:r>
          </a:p>
        </p:txBody>
      </p:sp>
      <p:cxnSp>
        <p:nvCxnSpPr>
          <p:cNvPr id="33" name="Straight Arrow Connector 32"/>
          <p:cNvCxnSpPr/>
          <p:nvPr/>
        </p:nvCxnSpPr>
        <p:spPr>
          <a:xfrm flipH="1">
            <a:off x="2631336" y="3962541"/>
            <a:ext cx="17028" cy="32661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86328" y="3408543"/>
            <a:ext cx="781385" cy="553998"/>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From accounting system</a:t>
            </a:r>
          </a:p>
        </p:txBody>
      </p:sp>
      <p:cxnSp>
        <p:nvCxnSpPr>
          <p:cNvPr id="35" name="Straight Arrow Connector 34"/>
          <p:cNvCxnSpPr/>
          <p:nvPr/>
        </p:nvCxnSpPr>
        <p:spPr>
          <a:xfrm>
            <a:off x="4049952" y="4026192"/>
            <a:ext cx="0" cy="2743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429332" y="2770903"/>
            <a:ext cx="687420" cy="1169551"/>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Total Non-tax revenue from detailed budget page</a:t>
            </a:r>
          </a:p>
        </p:txBody>
      </p:sp>
      <p:cxnSp>
        <p:nvCxnSpPr>
          <p:cNvPr id="37" name="Straight Arrow Connector 36"/>
          <p:cNvCxnSpPr/>
          <p:nvPr/>
        </p:nvCxnSpPr>
        <p:spPr>
          <a:xfrm>
            <a:off x="4753584" y="4024146"/>
            <a:ext cx="0" cy="2743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16752" y="2500146"/>
            <a:ext cx="773352" cy="1477328"/>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Computed as the tax revenue necessary to balance the General Fund budget</a:t>
            </a:r>
          </a:p>
        </p:txBody>
      </p:sp>
      <p:sp>
        <p:nvSpPr>
          <p:cNvPr id="39" name="TextBox 38"/>
          <p:cNvSpPr txBox="1"/>
          <p:nvPr/>
        </p:nvSpPr>
        <p:spPr>
          <a:xfrm>
            <a:off x="7159994" y="2525462"/>
            <a:ext cx="773352" cy="1477328"/>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Computed as the number of mills necessary to allocate to the General Fund</a:t>
            </a:r>
          </a:p>
        </p:txBody>
      </p:sp>
      <p:cxnSp>
        <p:nvCxnSpPr>
          <p:cNvPr id="40" name="Straight Arrow Connector 39"/>
          <p:cNvCxnSpPr/>
          <p:nvPr/>
        </p:nvCxnSpPr>
        <p:spPr>
          <a:xfrm>
            <a:off x="5470192" y="4024146"/>
            <a:ext cx="0" cy="2743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529214" y="4041978"/>
            <a:ext cx="0" cy="2743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6462" y="990600"/>
            <a:ext cx="8407938" cy="543141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2350028" y="2522588"/>
            <a:ext cx="994668" cy="707886"/>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sz="1000" dirty="0">
                <a:solidFill>
                  <a:schemeClr val="accent1">
                    <a:lumMod val="75000"/>
                  </a:schemeClr>
                </a:solidFill>
              </a:rPr>
              <a:t>Counties Maximum 33% of Appropriations</a:t>
            </a:r>
          </a:p>
        </p:txBody>
      </p:sp>
    </p:spTree>
    <p:extLst>
      <p:ext uri="{BB962C8B-B14F-4D97-AF65-F5344CB8AC3E}">
        <p14:creationId xmlns:p14="http://schemas.microsoft.com/office/powerpoint/2010/main" val="6003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up)">
                                      <p:cBhvr>
                                        <p:cTn id="38" dur="500"/>
                                        <p:tgtEl>
                                          <p:spTgt spid="4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up)">
                                      <p:cBhvr>
                                        <p:cTn id="57" dur="500"/>
                                        <p:tgtEl>
                                          <p:spTgt spid="34"/>
                                        </p:tgtEl>
                                      </p:cBhvr>
                                    </p:animEffect>
                                  </p:childTnLst>
                                </p:cTn>
                              </p:par>
                              <p:par>
                                <p:cTn id="58" presetID="22" presetClass="entr" presetSubtype="1"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up)">
                                      <p:cBhvr>
                                        <p:cTn id="60" dur="500"/>
                                        <p:tgtEl>
                                          <p:spTgt spid="3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par>
                                <p:cTn id="69" presetID="22" presetClass="entr" presetSubtype="1"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left)">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par>
                                <p:cTn id="80" presetID="22" presetClass="entr" presetSubtype="1"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up)">
                                      <p:cBhvr>
                                        <p:cTn id="82" dur="500"/>
                                        <p:tgtEl>
                                          <p:spTgt spid="4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down)">
                                      <p:cBhvr>
                                        <p:cTn id="90" dur="500"/>
                                        <p:tgtEl>
                                          <p:spTgt spid="17"/>
                                        </p:tgtEl>
                                      </p:cBhvr>
                                    </p:animEffect>
                                  </p:childTnLst>
                                </p:cTn>
                              </p:par>
                            </p:childTnLst>
                          </p:cTn>
                        </p:par>
                        <p:par>
                          <p:cTn id="91" fill="hold">
                            <p:stCondLst>
                              <p:cond delay="500"/>
                            </p:stCondLst>
                            <p:childTnLst>
                              <p:par>
                                <p:cTn id="92" presetID="6" presetClass="entr" presetSubtype="16"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circle(in)">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up)">
                                      <p:cBhvr>
                                        <p:cTn id="99" dur="500"/>
                                        <p:tgtEl>
                                          <p:spTgt spid="39"/>
                                        </p:tgtEl>
                                      </p:cBhvr>
                                    </p:animEffect>
                                  </p:childTnLst>
                                </p:cTn>
                              </p:par>
                              <p:par>
                                <p:cTn id="100" presetID="22" presetClass="entr" presetSubtype="2"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right)">
                                      <p:cBhvr>
                                        <p:cTn id="102" dur="500"/>
                                        <p:tgtEl>
                                          <p:spTgt spid="4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left)">
                                      <p:cBhvr>
                                        <p:cTn id="105" dur="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down)">
                                      <p:cBhvr>
                                        <p:cTn id="1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23" grpId="0"/>
      <p:bldP spid="24" grpId="0"/>
      <p:bldP spid="25" grpId="0"/>
      <p:bldP spid="11" grpId="0" animBg="1"/>
      <p:bldP spid="29" grpId="0" animBg="1"/>
      <p:bldP spid="31" grpId="0" animBg="1"/>
      <p:bldP spid="34" grpId="0" animBg="1"/>
      <p:bldP spid="36" grpId="0" animBg="1"/>
      <p:bldP spid="38" grpId="0" animBg="1"/>
      <p:bldP spid="39" grpId="0" animBg="1"/>
      <p:bldP spid="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942864203"/>
              </p:ext>
            </p:extLst>
          </p:nvPr>
        </p:nvGraphicFramePr>
        <p:xfrm>
          <a:off x="96838" y="1211855"/>
          <a:ext cx="8256587" cy="5498840"/>
        </p:xfrm>
        <a:graphic>
          <a:graphicData uri="http://schemas.openxmlformats.org/presentationml/2006/ole">
            <mc:AlternateContent xmlns:mc="http://schemas.openxmlformats.org/markup-compatibility/2006">
              <mc:Choice xmlns:v="urn:schemas-microsoft-com:vml" Requires="v">
                <p:oleObj spid="_x0000_s11116" name="Worksheet" r:id="rId3" imgW="11940524" imgH="5425488" progId="Excel.Sheet.8">
                  <p:embed/>
                </p:oleObj>
              </mc:Choice>
              <mc:Fallback>
                <p:oleObj name="Worksheet" r:id="rId3" imgW="11940524" imgH="5425488" progId="Excel.Sheet.8">
                  <p:embed/>
                  <p:pic>
                    <p:nvPicPr>
                      <p:cNvPr id="10" name="Object 9"/>
                      <p:cNvPicPr/>
                      <p:nvPr/>
                    </p:nvPicPr>
                    <p:blipFill>
                      <a:blip r:embed="rId4"/>
                      <a:stretch>
                        <a:fillRect/>
                      </a:stretch>
                    </p:blipFill>
                    <p:spPr>
                      <a:xfrm>
                        <a:off x="96838" y="1211855"/>
                        <a:ext cx="8256587" cy="5498840"/>
                      </a:xfrm>
                      <a:prstGeom prst="rect">
                        <a:avLst/>
                      </a:prstGeom>
                    </p:spPr>
                  </p:pic>
                </p:oleObj>
              </mc:Fallback>
            </mc:AlternateContent>
          </a:graphicData>
        </a:graphic>
      </p:graphicFrame>
      <p:sp>
        <p:nvSpPr>
          <p:cNvPr id="2" name="Title 1"/>
          <p:cNvSpPr>
            <a:spLocks noGrp="1"/>
          </p:cNvSpPr>
          <p:nvPr>
            <p:ph type="title" idx="4294967295"/>
          </p:nvPr>
        </p:nvSpPr>
        <p:spPr>
          <a:xfrm>
            <a:off x="0" y="-209144"/>
            <a:ext cx="8458200" cy="834940"/>
          </a:xfrm>
        </p:spPr>
        <p:txBody>
          <a:bodyPr/>
          <a:lstStyle/>
          <a:p>
            <a:pPr marL="0" indent="0" algn="ctr">
              <a:buNone/>
            </a:pPr>
            <a:r>
              <a:rPr lang="en-US" sz="2400" dirty="0">
                <a:latin typeface="+mn-lt"/>
              </a:rPr>
              <a:t>Review of Schedule</a:t>
            </a:r>
            <a:r>
              <a:rPr lang="en-US" sz="2800" dirty="0">
                <a:latin typeface="+mn-lt"/>
              </a:rPr>
              <a:t> - </a:t>
            </a:r>
            <a:r>
              <a:rPr lang="en-US" sz="2000" dirty="0">
                <a:latin typeface="+mn-lt"/>
              </a:rPr>
              <a:t>Non-Voted Levies</a:t>
            </a:r>
          </a:p>
        </p:txBody>
      </p:sp>
      <p:sp>
        <p:nvSpPr>
          <p:cNvPr id="5" name="TextBox 4"/>
          <p:cNvSpPr txBox="1"/>
          <p:nvPr/>
        </p:nvSpPr>
        <p:spPr>
          <a:xfrm>
            <a:off x="4495800" y="4506457"/>
            <a:ext cx="685800" cy="253916"/>
          </a:xfrm>
          <a:prstGeom prst="rect">
            <a:avLst/>
          </a:prstGeom>
          <a:noFill/>
        </p:spPr>
        <p:txBody>
          <a:bodyPr wrap="square" rtlCol="0">
            <a:spAutoFit/>
          </a:bodyPr>
          <a:lstStyle/>
          <a:p>
            <a:r>
              <a:rPr lang="en-US" sz="1050" b="1" dirty="0"/>
              <a:t>88,350</a:t>
            </a:r>
          </a:p>
        </p:txBody>
      </p:sp>
      <p:sp>
        <p:nvSpPr>
          <p:cNvPr id="13" name="TextBox 12"/>
          <p:cNvSpPr txBox="1"/>
          <p:nvPr/>
        </p:nvSpPr>
        <p:spPr>
          <a:xfrm>
            <a:off x="1661796" y="4512937"/>
            <a:ext cx="685800" cy="253916"/>
          </a:xfrm>
          <a:prstGeom prst="rect">
            <a:avLst/>
          </a:prstGeom>
          <a:noFill/>
        </p:spPr>
        <p:txBody>
          <a:bodyPr wrap="square" rtlCol="0">
            <a:spAutoFit/>
          </a:bodyPr>
          <a:lstStyle/>
          <a:p>
            <a:r>
              <a:rPr lang="en-US" sz="1050" b="1" dirty="0"/>
              <a:t>200,000</a:t>
            </a:r>
          </a:p>
        </p:txBody>
      </p:sp>
      <p:sp>
        <p:nvSpPr>
          <p:cNvPr id="14" name="TextBox 13"/>
          <p:cNvSpPr txBox="1"/>
          <p:nvPr/>
        </p:nvSpPr>
        <p:spPr>
          <a:xfrm>
            <a:off x="2271400" y="4509690"/>
            <a:ext cx="685800" cy="253916"/>
          </a:xfrm>
          <a:prstGeom prst="rect">
            <a:avLst/>
          </a:prstGeom>
          <a:noFill/>
        </p:spPr>
        <p:txBody>
          <a:bodyPr wrap="square" rtlCol="0">
            <a:spAutoFit/>
          </a:bodyPr>
          <a:lstStyle/>
          <a:p>
            <a:r>
              <a:rPr lang="en-US" sz="1050" b="1" dirty="0"/>
              <a:t>100,000</a:t>
            </a:r>
          </a:p>
        </p:txBody>
      </p:sp>
      <p:sp>
        <p:nvSpPr>
          <p:cNvPr id="15" name="TextBox 14"/>
          <p:cNvSpPr txBox="1"/>
          <p:nvPr/>
        </p:nvSpPr>
        <p:spPr>
          <a:xfrm>
            <a:off x="2968554" y="4506444"/>
            <a:ext cx="685800" cy="253916"/>
          </a:xfrm>
          <a:prstGeom prst="rect">
            <a:avLst/>
          </a:prstGeom>
          <a:noFill/>
        </p:spPr>
        <p:txBody>
          <a:bodyPr wrap="square" rtlCol="0">
            <a:spAutoFit/>
          </a:bodyPr>
          <a:lstStyle/>
          <a:p>
            <a:r>
              <a:rPr lang="en-US" sz="1050" b="1" dirty="0"/>
              <a:t>300,000</a:t>
            </a:r>
          </a:p>
        </p:txBody>
      </p:sp>
      <p:sp>
        <p:nvSpPr>
          <p:cNvPr id="16" name="TextBox 15"/>
          <p:cNvSpPr txBox="1"/>
          <p:nvPr/>
        </p:nvSpPr>
        <p:spPr>
          <a:xfrm>
            <a:off x="5105400" y="4512928"/>
            <a:ext cx="685800" cy="253916"/>
          </a:xfrm>
          <a:prstGeom prst="rect">
            <a:avLst/>
          </a:prstGeom>
          <a:noFill/>
        </p:spPr>
        <p:txBody>
          <a:bodyPr wrap="square" rtlCol="0">
            <a:spAutoFit/>
          </a:bodyPr>
          <a:lstStyle/>
          <a:p>
            <a:r>
              <a:rPr lang="en-US" sz="1050" b="1" dirty="0"/>
              <a:t>101,660</a:t>
            </a:r>
          </a:p>
        </p:txBody>
      </p:sp>
      <p:sp>
        <p:nvSpPr>
          <p:cNvPr id="17" name="TextBox 16"/>
          <p:cNvSpPr txBox="1"/>
          <p:nvPr/>
        </p:nvSpPr>
        <p:spPr>
          <a:xfrm>
            <a:off x="5802552" y="4506444"/>
            <a:ext cx="685800" cy="253916"/>
          </a:xfrm>
          <a:prstGeom prst="rect">
            <a:avLst/>
          </a:prstGeom>
          <a:noFill/>
        </p:spPr>
        <p:txBody>
          <a:bodyPr wrap="square" rtlCol="0">
            <a:spAutoFit/>
          </a:bodyPr>
          <a:lstStyle/>
          <a:p>
            <a:r>
              <a:rPr lang="en-US" sz="1050" b="1" dirty="0"/>
              <a:t>190,010</a:t>
            </a:r>
          </a:p>
        </p:txBody>
      </p:sp>
      <p:sp>
        <p:nvSpPr>
          <p:cNvPr id="18" name="TextBox 17"/>
          <p:cNvSpPr txBox="1"/>
          <p:nvPr/>
        </p:nvSpPr>
        <p:spPr>
          <a:xfrm>
            <a:off x="3750009" y="4509695"/>
            <a:ext cx="685800" cy="253916"/>
          </a:xfrm>
          <a:prstGeom prst="rect">
            <a:avLst/>
          </a:prstGeom>
          <a:noFill/>
        </p:spPr>
        <p:txBody>
          <a:bodyPr wrap="square" rtlCol="0">
            <a:spAutoFit/>
          </a:bodyPr>
          <a:lstStyle/>
          <a:p>
            <a:r>
              <a:rPr lang="en-US" sz="1050" b="1" dirty="0"/>
              <a:t>109,990</a:t>
            </a:r>
          </a:p>
        </p:txBody>
      </p:sp>
      <p:sp>
        <p:nvSpPr>
          <p:cNvPr id="19" name="TextBox 18"/>
          <p:cNvSpPr txBox="1"/>
          <p:nvPr/>
        </p:nvSpPr>
        <p:spPr>
          <a:xfrm>
            <a:off x="7239814" y="4503209"/>
            <a:ext cx="685800" cy="253916"/>
          </a:xfrm>
          <a:prstGeom prst="rect">
            <a:avLst/>
          </a:prstGeom>
          <a:noFill/>
        </p:spPr>
        <p:txBody>
          <a:bodyPr wrap="square" rtlCol="0">
            <a:spAutoFit/>
          </a:bodyPr>
          <a:lstStyle/>
          <a:p>
            <a:r>
              <a:rPr lang="en-US" sz="1050" b="1" dirty="0"/>
              <a:t>50.83</a:t>
            </a:r>
          </a:p>
        </p:txBody>
      </p:sp>
      <p:sp>
        <p:nvSpPr>
          <p:cNvPr id="20" name="TextBox 19"/>
          <p:cNvSpPr txBox="1"/>
          <p:nvPr/>
        </p:nvSpPr>
        <p:spPr>
          <a:xfrm>
            <a:off x="6545086" y="4506444"/>
            <a:ext cx="685800" cy="253916"/>
          </a:xfrm>
          <a:prstGeom prst="rect">
            <a:avLst/>
          </a:prstGeom>
          <a:noFill/>
        </p:spPr>
        <p:txBody>
          <a:bodyPr wrap="square" rtlCol="0">
            <a:spAutoFit/>
          </a:bodyPr>
          <a:lstStyle/>
          <a:p>
            <a:r>
              <a:rPr lang="en-US" sz="1050" b="1" dirty="0"/>
              <a:t>300,000</a:t>
            </a:r>
          </a:p>
        </p:txBody>
      </p:sp>
      <p:sp>
        <p:nvSpPr>
          <p:cNvPr id="21" name="TextBox 20"/>
          <p:cNvSpPr txBox="1"/>
          <p:nvPr/>
        </p:nvSpPr>
        <p:spPr>
          <a:xfrm>
            <a:off x="7764295" y="4497835"/>
            <a:ext cx="685800" cy="253916"/>
          </a:xfrm>
          <a:prstGeom prst="rect">
            <a:avLst/>
          </a:prstGeom>
          <a:noFill/>
        </p:spPr>
        <p:txBody>
          <a:bodyPr wrap="square" rtlCol="0">
            <a:spAutoFit/>
          </a:bodyPr>
          <a:lstStyle/>
          <a:p>
            <a:r>
              <a:rPr lang="en-US" sz="1050" b="1" dirty="0"/>
              <a:t>100,000</a:t>
            </a:r>
          </a:p>
        </p:txBody>
      </p:sp>
      <p:sp>
        <p:nvSpPr>
          <p:cNvPr id="3" name="Rectangle 2"/>
          <p:cNvSpPr/>
          <p:nvPr/>
        </p:nvSpPr>
        <p:spPr>
          <a:xfrm>
            <a:off x="48640" y="1221119"/>
            <a:ext cx="8229600" cy="4967288"/>
          </a:xfrm>
          <a:prstGeom prst="rect">
            <a:avLst/>
          </a:prstGeom>
          <a:no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TextBox 22"/>
          <p:cNvSpPr txBox="1"/>
          <p:nvPr/>
        </p:nvSpPr>
        <p:spPr>
          <a:xfrm>
            <a:off x="1006809" y="2093063"/>
            <a:ext cx="914400" cy="253916"/>
          </a:xfrm>
          <a:prstGeom prst="rect">
            <a:avLst/>
          </a:prstGeom>
          <a:noFill/>
        </p:spPr>
        <p:txBody>
          <a:bodyPr wrap="square" rtlCol="0">
            <a:spAutoFit/>
          </a:bodyPr>
          <a:lstStyle/>
          <a:p>
            <a:r>
              <a:rPr lang="en-US" sz="1050" b="1" dirty="0"/>
              <a:t>45,000,000</a:t>
            </a:r>
          </a:p>
        </p:txBody>
      </p:sp>
      <p:sp>
        <p:nvSpPr>
          <p:cNvPr id="24" name="TextBox 23"/>
          <p:cNvSpPr txBox="1"/>
          <p:nvPr/>
        </p:nvSpPr>
        <p:spPr>
          <a:xfrm>
            <a:off x="760378" y="2294103"/>
            <a:ext cx="914400" cy="253916"/>
          </a:xfrm>
          <a:prstGeom prst="rect">
            <a:avLst/>
          </a:prstGeom>
          <a:noFill/>
        </p:spPr>
        <p:txBody>
          <a:bodyPr wrap="square" rtlCol="0">
            <a:spAutoFit/>
          </a:bodyPr>
          <a:lstStyle/>
          <a:p>
            <a:r>
              <a:rPr lang="en-US" sz="1050" b="1" dirty="0"/>
              <a:t>2,000,000</a:t>
            </a:r>
          </a:p>
        </p:txBody>
      </p:sp>
      <p:sp>
        <p:nvSpPr>
          <p:cNvPr id="25" name="TextBox 24"/>
          <p:cNvSpPr txBox="1"/>
          <p:nvPr/>
        </p:nvSpPr>
        <p:spPr>
          <a:xfrm>
            <a:off x="932234" y="2475687"/>
            <a:ext cx="914400" cy="253916"/>
          </a:xfrm>
          <a:prstGeom prst="rect">
            <a:avLst/>
          </a:prstGeom>
          <a:noFill/>
        </p:spPr>
        <p:txBody>
          <a:bodyPr wrap="square" rtlCol="0">
            <a:spAutoFit/>
          </a:bodyPr>
          <a:lstStyle/>
          <a:p>
            <a:r>
              <a:rPr lang="en-US" sz="1050" b="1" dirty="0"/>
              <a:t>2,000</a:t>
            </a:r>
          </a:p>
        </p:txBody>
      </p:sp>
      <p:sp>
        <p:nvSpPr>
          <p:cNvPr id="6" name="Rectangle 5"/>
          <p:cNvSpPr/>
          <p:nvPr/>
        </p:nvSpPr>
        <p:spPr>
          <a:xfrm>
            <a:off x="116732" y="690894"/>
            <a:ext cx="8493868" cy="523220"/>
          </a:xfrm>
          <a:prstGeom prst="rect">
            <a:avLst/>
          </a:prstGeom>
        </p:spPr>
        <p:txBody>
          <a:bodyPr wrap="square">
            <a:spAutoFit/>
          </a:bodyPr>
          <a:lstStyle/>
          <a:p>
            <a:r>
              <a:rPr lang="en-US" sz="2800" b="1" dirty="0">
                <a:solidFill>
                  <a:schemeClr val="tx2"/>
                </a:solidFill>
              </a:rPr>
              <a:t>1</a:t>
            </a:r>
            <a:r>
              <a:rPr lang="en-US" b="1" dirty="0">
                <a:solidFill>
                  <a:schemeClr val="tx2"/>
                </a:solidFill>
              </a:rPr>
              <a:t>…Does the Schedule present a balanced budget for </a:t>
            </a:r>
            <a:r>
              <a:rPr lang="en-US" sz="2000" b="1" u="sng" dirty="0">
                <a:solidFill>
                  <a:schemeClr val="tx2"/>
                </a:solidFill>
              </a:rPr>
              <a:t>each fund</a:t>
            </a:r>
            <a:r>
              <a:rPr lang="en-US" b="1" dirty="0">
                <a:solidFill>
                  <a:schemeClr val="tx2"/>
                </a:solidFill>
              </a:rPr>
              <a:t>?</a:t>
            </a:r>
          </a:p>
        </p:txBody>
      </p:sp>
      <p:sp>
        <p:nvSpPr>
          <p:cNvPr id="44" name="TextBox 43"/>
          <p:cNvSpPr txBox="1"/>
          <p:nvPr/>
        </p:nvSpPr>
        <p:spPr>
          <a:xfrm>
            <a:off x="1651358" y="4701931"/>
            <a:ext cx="685800" cy="253916"/>
          </a:xfrm>
          <a:prstGeom prst="rect">
            <a:avLst/>
          </a:prstGeom>
          <a:noFill/>
        </p:spPr>
        <p:txBody>
          <a:bodyPr wrap="square" rtlCol="0">
            <a:spAutoFit/>
          </a:bodyPr>
          <a:lstStyle/>
          <a:p>
            <a:r>
              <a:rPr lang="en-US" sz="1050" b="1" dirty="0"/>
              <a:t>   27,825</a:t>
            </a:r>
          </a:p>
        </p:txBody>
      </p:sp>
      <p:sp>
        <p:nvSpPr>
          <p:cNvPr id="45" name="TextBox 44"/>
          <p:cNvSpPr txBox="1"/>
          <p:nvPr/>
        </p:nvSpPr>
        <p:spPr>
          <a:xfrm>
            <a:off x="3738657" y="4715070"/>
            <a:ext cx="685800" cy="253916"/>
          </a:xfrm>
          <a:prstGeom prst="rect">
            <a:avLst/>
          </a:prstGeom>
          <a:noFill/>
        </p:spPr>
        <p:txBody>
          <a:bodyPr wrap="square" rtlCol="0">
            <a:spAutoFit/>
          </a:bodyPr>
          <a:lstStyle/>
          <a:p>
            <a:r>
              <a:rPr lang="en-US" sz="1050" b="1" dirty="0"/>
              <a:t>     5,250</a:t>
            </a:r>
          </a:p>
        </p:txBody>
      </p:sp>
      <p:sp>
        <p:nvSpPr>
          <p:cNvPr id="46" name="TextBox 45"/>
          <p:cNvSpPr txBox="1"/>
          <p:nvPr/>
        </p:nvSpPr>
        <p:spPr>
          <a:xfrm>
            <a:off x="4485362" y="4708961"/>
            <a:ext cx="685800" cy="253916"/>
          </a:xfrm>
          <a:prstGeom prst="rect">
            <a:avLst/>
          </a:prstGeom>
          <a:noFill/>
        </p:spPr>
        <p:txBody>
          <a:bodyPr wrap="square" rtlCol="0">
            <a:spAutoFit/>
          </a:bodyPr>
          <a:lstStyle/>
          <a:p>
            <a:r>
              <a:rPr lang="en-US" sz="1050" b="1" dirty="0"/>
              <a:t>      250</a:t>
            </a:r>
          </a:p>
        </p:txBody>
      </p:sp>
      <p:sp>
        <p:nvSpPr>
          <p:cNvPr id="47" name="TextBox 46"/>
          <p:cNvSpPr txBox="1"/>
          <p:nvPr/>
        </p:nvSpPr>
        <p:spPr>
          <a:xfrm>
            <a:off x="2286014" y="4699668"/>
            <a:ext cx="685800" cy="253916"/>
          </a:xfrm>
          <a:prstGeom prst="rect">
            <a:avLst/>
          </a:prstGeom>
          <a:noFill/>
        </p:spPr>
        <p:txBody>
          <a:bodyPr wrap="square" rtlCol="0">
            <a:spAutoFit/>
          </a:bodyPr>
          <a:lstStyle/>
          <a:p>
            <a:r>
              <a:rPr lang="en-US" sz="1050" b="1" dirty="0"/>
              <a:t>    5,255</a:t>
            </a:r>
          </a:p>
        </p:txBody>
      </p:sp>
      <p:sp>
        <p:nvSpPr>
          <p:cNvPr id="48" name="TextBox 47"/>
          <p:cNvSpPr txBox="1"/>
          <p:nvPr/>
        </p:nvSpPr>
        <p:spPr>
          <a:xfrm>
            <a:off x="2958116" y="4696422"/>
            <a:ext cx="685800" cy="253916"/>
          </a:xfrm>
          <a:prstGeom prst="rect">
            <a:avLst/>
          </a:prstGeom>
          <a:noFill/>
        </p:spPr>
        <p:txBody>
          <a:bodyPr wrap="square" rtlCol="0">
            <a:spAutoFit/>
          </a:bodyPr>
          <a:lstStyle/>
          <a:p>
            <a:r>
              <a:rPr lang="en-US" sz="1050" b="1" dirty="0"/>
              <a:t>  33,080</a:t>
            </a:r>
          </a:p>
        </p:txBody>
      </p:sp>
      <p:sp>
        <p:nvSpPr>
          <p:cNvPr id="49" name="TextBox 48"/>
          <p:cNvSpPr txBox="1"/>
          <p:nvPr/>
        </p:nvSpPr>
        <p:spPr>
          <a:xfrm>
            <a:off x="5094962" y="4715432"/>
            <a:ext cx="685800" cy="253916"/>
          </a:xfrm>
          <a:prstGeom prst="rect">
            <a:avLst/>
          </a:prstGeom>
          <a:noFill/>
        </p:spPr>
        <p:txBody>
          <a:bodyPr wrap="square" rtlCol="0">
            <a:spAutoFit/>
          </a:bodyPr>
          <a:lstStyle/>
          <a:p>
            <a:r>
              <a:rPr lang="en-US" sz="1050" b="1" dirty="0"/>
              <a:t>  27,580</a:t>
            </a:r>
          </a:p>
        </p:txBody>
      </p:sp>
      <p:sp>
        <p:nvSpPr>
          <p:cNvPr id="50" name="TextBox 49"/>
          <p:cNvSpPr txBox="1"/>
          <p:nvPr/>
        </p:nvSpPr>
        <p:spPr>
          <a:xfrm>
            <a:off x="5817166" y="4708948"/>
            <a:ext cx="685800" cy="253916"/>
          </a:xfrm>
          <a:prstGeom prst="rect">
            <a:avLst/>
          </a:prstGeom>
          <a:noFill/>
        </p:spPr>
        <p:txBody>
          <a:bodyPr wrap="square" rtlCol="0">
            <a:spAutoFit/>
          </a:bodyPr>
          <a:lstStyle/>
          <a:p>
            <a:r>
              <a:rPr lang="en-US" sz="1050" b="1" dirty="0"/>
              <a:t>  27,830</a:t>
            </a:r>
          </a:p>
        </p:txBody>
      </p:sp>
      <p:sp>
        <p:nvSpPr>
          <p:cNvPr id="51" name="TextBox 50"/>
          <p:cNvSpPr txBox="1"/>
          <p:nvPr/>
        </p:nvSpPr>
        <p:spPr>
          <a:xfrm>
            <a:off x="6547174" y="4708948"/>
            <a:ext cx="685800" cy="253916"/>
          </a:xfrm>
          <a:prstGeom prst="rect">
            <a:avLst/>
          </a:prstGeom>
          <a:noFill/>
        </p:spPr>
        <p:txBody>
          <a:bodyPr wrap="square" rtlCol="0">
            <a:spAutoFit/>
          </a:bodyPr>
          <a:lstStyle/>
          <a:p>
            <a:r>
              <a:rPr lang="en-US" sz="1050" b="1" dirty="0"/>
              <a:t>  33,080</a:t>
            </a:r>
          </a:p>
        </p:txBody>
      </p:sp>
      <p:sp>
        <p:nvSpPr>
          <p:cNvPr id="52" name="TextBox 51"/>
          <p:cNvSpPr txBox="1"/>
          <p:nvPr/>
        </p:nvSpPr>
        <p:spPr>
          <a:xfrm>
            <a:off x="7241902" y="4705713"/>
            <a:ext cx="685800" cy="253916"/>
          </a:xfrm>
          <a:prstGeom prst="rect">
            <a:avLst/>
          </a:prstGeom>
          <a:noFill/>
        </p:spPr>
        <p:txBody>
          <a:bodyPr wrap="square" rtlCol="0">
            <a:spAutoFit/>
          </a:bodyPr>
          <a:lstStyle/>
          <a:p>
            <a:r>
              <a:rPr lang="en-US" sz="1050" b="1" dirty="0"/>
              <a:t>13.79</a:t>
            </a:r>
          </a:p>
        </p:txBody>
      </p:sp>
      <p:sp>
        <p:nvSpPr>
          <p:cNvPr id="53" name="TextBox 52"/>
          <p:cNvSpPr txBox="1"/>
          <p:nvPr/>
        </p:nvSpPr>
        <p:spPr>
          <a:xfrm>
            <a:off x="7775872" y="4696422"/>
            <a:ext cx="685800" cy="253916"/>
          </a:xfrm>
          <a:prstGeom prst="rect">
            <a:avLst/>
          </a:prstGeom>
          <a:noFill/>
        </p:spPr>
        <p:txBody>
          <a:bodyPr wrap="square" rtlCol="0">
            <a:spAutoFit/>
          </a:bodyPr>
          <a:lstStyle/>
          <a:p>
            <a:r>
              <a:rPr lang="en-US" sz="1050" b="1" dirty="0"/>
              <a:t>    5,255</a:t>
            </a:r>
          </a:p>
        </p:txBody>
      </p:sp>
      <p:sp>
        <p:nvSpPr>
          <p:cNvPr id="54" name="TextBox 53"/>
          <p:cNvSpPr txBox="1"/>
          <p:nvPr/>
        </p:nvSpPr>
        <p:spPr>
          <a:xfrm>
            <a:off x="1653446" y="4904435"/>
            <a:ext cx="685800" cy="253916"/>
          </a:xfrm>
          <a:prstGeom prst="rect">
            <a:avLst/>
          </a:prstGeom>
          <a:noFill/>
        </p:spPr>
        <p:txBody>
          <a:bodyPr wrap="square" rtlCol="0">
            <a:spAutoFit/>
          </a:bodyPr>
          <a:lstStyle/>
          <a:p>
            <a:r>
              <a:rPr lang="en-US" sz="1050" b="1" dirty="0"/>
              <a:t>   24,926</a:t>
            </a:r>
          </a:p>
        </p:txBody>
      </p:sp>
      <p:sp>
        <p:nvSpPr>
          <p:cNvPr id="55" name="TextBox 54"/>
          <p:cNvSpPr txBox="1"/>
          <p:nvPr/>
        </p:nvSpPr>
        <p:spPr>
          <a:xfrm>
            <a:off x="2275576" y="4902172"/>
            <a:ext cx="685800" cy="253916"/>
          </a:xfrm>
          <a:prstGeom prst="rect">
            <a:avLst/>
          </a:prstGeom>
          <a:noFill/>
        </p:spPr>
        <p:txBody>
          <a:bodyPr wrap="square" rtlCol="0">
            <a:spAutoFit/>
          </a:bodyPr>
          <a:lstStyle/>
          <a:p>
            <a:r>
              <a:rPr lang="en-US" sz="1050" b="1" dirty="0"/>
              <a:t>       -0-</a:t>
            </a:r>
          </a:p>
        </p:txBody>
      </p:sp>
      <p:sp>
        <p:nvSpPr>
          <p:cNvPr id="56" name="TextBox 55"/>
          <p:cNvSpPr txBox="1"/>
          <p:nvPr/>
        </p:nvSpPr>
        <p:spPr>
          <a:xfrm>
            <a:off x="2945712" y="4893997"/>
            <a:ext cx="685800" cy="253916"/>
          </a:xfrm>
          <a:prstGeom prst="rect">
            <a:avLst/>
          </a:prstGeom>
          <a:noFill/>
        </p:spPr>
        <p:txBody>
          <a:bodyPr wrap="square" rtlCol="0">
            <a:spAutoFit/>
          </a:bodyPr>
          <a:lstStyle/>
          <a:p>
            <a:r>
              <a:rPr lang="en-US" sz="1050" b="1" dirty="0"/>
              <a:t>   24,926</a:t>
            </a:r>
          </a:p>
        </p:txBody>
      </p:sp>
      <p:sp>
        <p:nvSpPr>
          <p:cNvPr id="57" name="TextBox 56"/>
          <p:cNvSpPr txBox="1"/>
          <p:nvPr/>
        </p:nvSpPr>
        <p:spPr>
          <a:xfrm>
            <a:off x="3733800" y="4916786"/>
            <a:ext cx="685800" cy="253916"/>
          </a:xfrm>
          <a:prstGeom prst="rect">
            <a:avLst/>
          </a:prstGeom>
          <a:noFill/>
        </p:spPr>
        <p:txBody>
          <a:bodyPr wrap="square" rtlCol="0">
            <a:spAutoFit/>
          </a:bodyPr>
          <a:lstStyle/>
          <a:p>
            <a:r>
              <a:rPr lang="en-US" sz="1050" b="1" dirty="0"/>
              <a:t>       -0-</a:t>
            </a:r>
          </a:p>
        </p:txBody>
      </p:sp>
      <p:sp>
        <p:nvSpPr>
          <p:cNvPr id="58" name="TextBox 57"/>
          <p:cNvSpPr txBox="1"/>
          <p:nvPr/>
        </p:nvSpPr>
        <p:spPr>
          <a:xfrm>
            <a:off x="4374714" y="4906348"/>
            <a:ext cx="685800" cy="253916"/>
          </a:xfrm>
          <a:prstGeom prst="rect">
            <a:avLst/>
          </a:prstGeom>
          <a:noFill/>
        </p:spPr>
        <p:txBody>
          <a:bodyPr wrap="square" rtlCol="0">
            <a:spAutoFit/>
          </a:bodyPr>
          <a:lstStyle/>
          <a:p>
            <a:r>
              <a:rPr lang="en-US" sz="1050" b="1" dirty="0"/>
              <a:t>      3,946</a:t>
            </a:r>
          </a:p>
        </p:txBody>
      </p:sp>
      <p:sp>
        <p:nvSpPr>
          <p:cNvPr id="59" name="TextBox 58"/>
          <p:cNvSpPr txBox="1"/>
          <p:nvPr/>
        </p:nvSpPr>
        <p:spPr>
          <a:xfrm>
            <a:off x="7243990" y="4908217"/>
            <a:ext cx="685800" cy="253916"/>
          </a:xfrm>
          <a:prstGeom prst="rect">
            <a:avLst/>
          </a:prstGeom>
          <a:noFill/>
        </p:spPr>
        <p:txBody>
          <a:bodyPr wrap="square" rtlCol="0">
            <a:spAutoFit/>
          </a:bodyPr>
          <a:lstStyle/>
          <a:p>
            <a:r>
              <a:rPr lang="en-US" sz="1050" b="1" dirty="0"/>
              <a:t>10.49</a:t>
            </a:r>
          </a:p>
        </p:txBody>
      </p:sp>
      <p:sp>
        <p:nvSpPr>
          <p:cNvPr id="60" name="TextBox 59"/>
          <p:cNvSpPr txBox="1"/>
          <p:nvPr/>
        </p:nvSpPr>
        <p:spPr>
          <a:xfrm>
            <a:off x="5084524" y="4902933"/>
            <a:ext cx="685800" cy="253916"/>
          </a:xfrm>
          <a:prstGeom prst="rect">
            <a:avLst/>
          </a:prstGeom>
          <a:noFill/>
        </p:spPr>
        <p:txBody>
          <a:bodyPr wrap="square" rtlCol="0">
            <a:spAutoFit/>
          </a:bodyPr>
          <a:lstStyle/>
          <a:p>
            <a:r>
              <a:rPr lang="en-US" sz="1050" b="1" dirty="0"/>
              <a:t>  20,980</a:t>
            </a:r>
          </a:p>
        </p:txBody>
      </p:sp>
      <p:sp>
        <p:nvSpPr>
          <p:cNvPr id="61" name="TextBox 60"/>
          <p:cNvSpPr txBox="1"/>
          <p:nvPr/>
        </p:nvSpPr>
        <p:spPr>
          <a:xfrm>
            <a:off x="5824970" y="4893997"/>
            <a:ext cx="685800" cy="253916"/>
          </a:xfrm>
          <a:prstGeom prst="rect">
            <a:avLst/>
          </a:prstGeom>
          <a:noFill/>
        </p:spPr>
        <p:txBody>
          <a:bodyPr wrap="square" rtlCol="0">
            <a:spAutoFit/>
          </a:bodyPr>
          <a:lstStyle/>
          <a:p>
            <a:r>
              <a:rPr lang="en-US" sz="1050" b="1" dirty="0"/>
              <a:t>  24,926</a:t>
            </a:r>
          </a:p>
        </p:txBody>
      </p:sp>
      <p:sp>
        <p:nvSpPr>
          <p:cNvPr id="62" name="TextBox 61"/>
          <p:cNvSpPr txBox="1"/>
          <p:nvPr/>
        </p:nvSpPr>
        <p:spPr>
          <a:xfrm>
            <a:off x="6554014" y="4893997"/>
            <a:ext cx="685800" cy="253916"/>
          </a:xfrm>
          <a:prstGeom prst="rect">
            <a:avLst/>
          </a:prstGeom>
          <a:noFill/>
        </p:spPr>
        <p:txBody>
          <a:bodyPr wrap="square" rtlCol="0">
            <a:spAutoFit/>
          </a:bodyPr>
          <a:lstStyle/>
          <a:p>
            <a:r>
              <a:rPr lang="en-US" sz="1050" b="1" dirty="0"/>
              <a:t>  24,926</a:t>
            </a:r>
          </a:p>
        </p:txBody>
      </p:sp>
      <p:sp>
        <p:nvSpPr>
          <p:cNvPr id="63" name="TextBox 62"/>
          <p:cNvSpPr txBox="1"/>
          <p:nvPr/>
        </p:nvSpPr>
        <p:spPr>
          <a:xfrm>
            <a:off x="7755506" y="4906348"/>
            <a:ext cx="685800" cy="253916"/>
          </a:xfrm>
          <a:prstGeom prst="rect">
            <a:avLst/>
          </a:prstGeom>
          <a:noFill/>
        </p:spPr>
        <p:txBody>
          <a:bodyPr wrap="square" rtlCol="0">
            <a:spAutoFit/>
          </a:bodyPr>
          <a:lstStyle/>
          <a:p>
            <a:r>
              <a:rPr lang="en-US" sz="1050" b="1" dirty="0"/>
              <a:t>       -0-</a:t>
            </a:r>
          </a:p>
        </p:txBody>
      </p:sp>
      <p:sp>
        <p:nvSpPr>
          <p:cNvPr id="64" name="TextBox 63"/>
          <p:cNvSpPr txBox="1"/>
          <p:nvPr/>
        </p:nvSpPr>
        <p:spPr>
          <a:xfrm>
            <a:off x="1651358" y="5088903"/>
            <a:ext cx="685800" cy="253916"/>
          </a:xfrm>
          <a:prstGeom prst="rect">
            <a:avLst/>
          </a:prstGeom>
          <a:noFill/>
        </p:spPr>
        <p:txBody>
          <a:bodyPr wrap="square" rtlCol="0">
            <a:spAutoFit/>
          </a:bodyPr>
          <a:lstStyle/>
          <a:p>
            <a:r>
              <a:rPr lang="en-US" sz="1050" b="1" dirty="0"/>
              <a:t> 252,751</a:t>
            </a:r>
          </a:p>
        </p:txBody>
      </p:sp>
      <p:sp>
        <p:nvSpPr>
          <p:cNvPr id="65" name="TextBox 64"/>
          <p:cNvSpPr txBox="1"/>
          <p:nvPr/>
        </p:nvSpPr>
        <p:spPr>
          <a:xfrm>
            <a:off x="2299064" y="5088179"/>
            <a:ext cx="685800" cy="253916"/>
          </a:xfrm>
          <a:prstGeom prst="rect">
            <a:avLst/>
          </a:prstGeom>
          <a:noFill/>
        </p:spPr>
        <p:txBody>
          <a:bodyPr wrap="square" rtlCol="0">
            <a:spAutoFit/>
          </a:bodyPr>
          <a:lstStyle/>
          <a:p>
            <a:r>
              <a:rPr lang="en-US" sz="1050" b="1" dirty="0"/>
              <a:t>105,255</a:t>
            </a:r>
          </a:p>
        </p:txBody>
      </p:sp>
      <p:sp>
        <p:nvSpPr>
          <p:cNvPr id="67" name="TextBox 66"/>
          <p:cNvSpPr txBox="1"/>
          <p:nvPr/>
        </p:nvSpPr>
        <p:spPr>
          <a:xfrm>
            <a:off x="2970462" y="5083640"/>
            <a:ext cx="685800" cy="253916"/>
          </a:xfrm>
          <a:prstGeom prst="rect">
            <a:avLst/>
          </a:prstGeom>
          <a:noFill/>
        </p:spPr>
        <p:txBody>
          <a:bodyPr wrap="square" rtlCol="0">
            <a:spAutoFit/>
          </a:bodyPr>
          <a:lstStyle/>
          <a:p>
            <a:r>
              <a:rPr lang="en-US" sz="1050" b="1" dirty="0"/>
              <a:t>358,006</a:t>
            </a:r>
          </a:p>
        </p:txBody>
      </p:sp>
      <p:sp>
        <p:nvSpPr>
          <p:cNvPr id="68" name="TextBox 67"/>
          <p:cNvSpPr txBox="1"/>
          <p:nvPr/>
        </p:nvSpPr>
        <p:spPr>
          <a:xfrm>
            <a:off x="3752002" y="5077545"/>
            <a:ext cx="685800" cy="253916"/>
          </a:xfrm>
          <a:prstGeom prst="rect">
            <a:avLst/>
          </a:prstGeom>
          <a:noFill/>
        </p:spPr>
        <p:txBody>
          <a:bodyPr wrap="square" rtlCol="0">
            <a:spAutoFit/>
          </a:bodyPr>
          <a:lstStyle/>
          <a:p>
            <a:r>
              <a:rPr lang="en-US" sz="1050" b="1" dirty="0"/>
              <a:t>115,240</a:t>
            </a:r>
          </a:p>
        </p:txBody>
      </p:sp>
      <p:sp>
        <p:nvSpPr>
          <p:cNvPr id="69" name="TextBox 68"/>
          <p:cNvSpPr txBox="1"/>
          <p:nvPr/>
        </p:nvSpPr>
        <p:spPr>
          <a:xfrm>
            <a:off x="4485362" y="5098558"/>
            <a:ext cx="685800" cy="253916"/>
          </a:xfrm>
          <a:prstGeom prst="rect">
            <a:avLst/>
          </a:prstGeom>
          <a:noFill/>
        </p:spPr>
        <p:txBody>
          <a:bodyPr wrap="square" rtlCol="0">
            <a:spAutoFit/>
          </a:bodyPr>
          <a:lstStyle/>
          <a:p>
            <a:r>
              <a:rPr lang="en-US" sz="1050" b="1" dirty="0"/>
              <a:t>92,546</a:t>
            </a:r>
          </a:p>
        </p:txBody>
      </p:sp>
      <p:sp>
        <p:nvSpPr>
          <p:cNvPr id="70" name="TextBox 69"/>
          <p:cNvSpPr txBox="1"/>
          <p:nvPr/>
        </p:nvSpPr>
        <p:spPr>
          <a:xfrm>
            <a:off x="5082436" y="5103738"/>
            <a:ext cx="685800" cy="253916"/>
          </a:xfrm>
          <a:prstGeom prst="rect">
            <a:avLst/>
          </a:prstGeom>
          <a:noFill/>
        </p:spPr>
        <p:txBody>
          <a:bodyPr wrap="square" rtlCol="0">
            <a:spAutoFit/>
          </a:bodyPr>
          <a:lstStyle/>
          <a:p>
            <a:r>
              <a:rPr lang="en-US" sz="1050" b="1" dirty="0"/>
              <a:t>150,220</a:t>
            </a:r>
          </a:p>
        </p:txBody>
      </p:sp>
      <p:sp>
        <p:nvSpPr>
          <p:cNvPr id="71" name="TextBox 70"/>
          <p:cNvSpPr txBox="1"/>
          <p:nvPr/>
        </p:nvSpPr>
        <p:spPr>
          <a:xfrm>
            <a:off x="5829692" y="5096291"/>
            <a:ext cx="685800" cy="253916"/>
          </a:xfrm>
          <a:prstGeom prst="rect">
            <a:avLst/>
          </a:prstGeom>
          <a:noFill/>
        </p:spPr>
        <p:txBody>
          <a:bodyPr wrap="square" rtlCol="0">
            <a:spAutoFit/>
          </a:bodyPr>
          <a:lstStyle/>
          <a:p>
            <a:r>
              <a:rPr lang="en-US" sz="1050" b="1" dirty="0"/>
              <a:t>242,766</a:t>
            </a:r>
          </a:p>
        </p:txBody>
      </p:sp>
      <p:sp>
        <p:nvSpPr>
          <p:cNvPr id="72" name="TextBox 71"/>
          <p:cNvSpPr txBox="1"/>
          <p:nvPr/>
        </p:nvSpPr>
        <p:spPr>
          <a:xfrm>
            <a:off x="6547174" y="5095247"/>
            <a:ext cx="685800" cy="253916"/>
          </a:xfrm>
          <a:prstGeom prst="rect">
            <a:avLst/>
          </a:prstGeom>
          <a:noFill/>
        </p:spPr>
        <p:txBody>
          <a:bodyPr wrap="square" rtlCol="0">
            <a:spAutoFit/>
          </a:bodyPr>
          <a:lstStyle/>
          <a:p>
            <a:r>
              <a:rPr lang="en-US" sz="1050" b="1" dirty="0"/>
              <a:t>358,006</a:t>
            </a:r>
          </a:p>
        </p:txBody>
      </p:sp>
      <p:sp>
        <p:nvSpPr>
          <p:cNvPr id="73" name="TextBox 72"/>
          <p:cNvSpPr txBox="1"/>
          <p:nvPr/>
        </p:nvSpPr>
        <p:spPr>
          <a:xfrm>
            <a:off x="7233552" y="5098195"/>
            <a:ext cx="685800" cy="253916"/>
          </a:xfrm>
          <a:prstGeom prst="rect">
            <a:avLst/>
          </a:prstGeom>
          <a:noFill/>
        </p:spPr>
        <p:txBody>
          <a:bodyPr wrap="square" rtlCol="0">
            <a:spAutoFit/>
          </a:bodyPr>
          <a:lstStyle/>
          <a:p>
            <a:r>
              <a:rPr lang="en-US" sz="1050" b="1" dirty="0"/>
              <a:t> 75.11</a:t>
            </a:r>
          </a:p>
        </p:txBody>
      </p:sp>
      <p:sp>
        <p:nvSpPr>
          <p:cNvPr id="74" name="TextBox 73"/>
          <p:cNvSpPr txBox="1"/>
          <p:nvPr/>
        </p:nvSpPr>
        <p:spPr>
          <a:xfrm>
            <a:off x="7778909" y="5096291"/>
            <a:ext cx="685800" cy="253916"/>
          </a:xfrm>
          <a:prstGeom prst="rect">
            <a:avLst/>
          </a:prstGeom>
          <a:noFill/>
        </p:spPr>
        <p:txBody>
          <a:bodyPr wrap="square" rtlCol="0">
            <a:spAutoFit/>
          </a:bodyPr>
          <a:lstStyle/>
          <a:p>
            <a:r>
              <a:rPr lang="en-US" sz="1050" b="1" dirty="0"/>
              <a:t>105,255</a:t>
            </a:r>
          </a:p>
        </p:txBody>
      </p:sp>
      <p:sp>
        <p:nvSpPr>
          <p:cNvPr id="7" name="TextBox 6"/>
          <p:cNvSpPr txBox="1"/>
          <p:nvPr/>
        </p:nvSpPr>
        <p:spPr>
          <a:xfrm>
            <a:off x="930198" y="5938464"/>
            <a:ext cx="8256587" cy="630942"/>
          </a:xfrm>
          <a:prstGeom prst="rect">
            <a:avLst/>
          </a:prstGeom>
          <a:noFill/>
        </p:spPr>
        <p:txBody>
          <a:bodyPr wrap="square" rtlCol="0">
            <a:spAutoFit/>
          </a:bodyPr>
          <a:lstStyle/>
          <a:p>
            <a:r>
              <a:rPr lang="en-US" sz="1400" b="1" dirty="0">
                <a:solidFill>
                  <a:schemeClr val="tx2"/>
                </a:solidFill>
              </a:rPr>
              <a:t>                                         </a:t>
            </a:r>
            <a:r>
              <a:rPr lang="en-US" sz="1600" b="1" dirty="0">
                <a:solidFill>
                  <a:schemeClr val="tx2"/>
                </a:solidFill>
              </a:rPr>
              <a:t>Column (3)                                                  Column (8)</a:t>
            </a:r>
          </a:p>
          <a:p>
            <a:pPr algn="ctr"/>
            <a:r>
              <a:rPr lang="en-US" sz="1600" b="1" dirty="0">
                <a:solidFill>
                  <a:schemeClr val="tx2"/>
                </a:solidFill>
              </a:rPr>
              <a:t>Total Requirements…… </a:t>
            </a:r>
            <a:r>
              <a:rPr lang="en-US" sz="1900" b="1" dirty="0">
                <a:solidFill>
                  <a:schemeClr val="tx2"/>
                </a:solidFill>
              </a:rPr>
              <a:t>must equal</a:t>
            </a:r>
            <a:r>
              <a:rPr lang="en-US" sz="1600" b="1" dirty="0">
                <a:solidFill>
                  <a:schemeClr val="tx2"/>
                </a:solidFill>
              </a:rPr>
              <a:t>…… Total Resources</a:t>
            </a:r>
            <a:r>
              <a:rPr lang="en-US" sz="1600" dirty="0">
                <a:solidFill>
                  <a:schemeClr val="tx2"/>
                </a:solidFill>
              </a:rPr>
              <a:t> </a:t>
            </a:r>
          </a:p>
        </p:txBody>
      </p:sp>
      <p:sp>
        <p:nvSpPr>
          <p:cNvPr id="8" name="Up Arrow 7"/>
          <p:cNvSpPr/>
          <p:nvPr/>
        </p:nvSpPr>
        <p:spPr>
          <a:xfrm>
            <a:off x="3200400" y="5410315"/>
            <a:ext cx="182880" cy="45720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Up Arrow 65"/>
          <p:cNvSpPr/>
          <p:nvPr/>
        </p:nvSpPr>
        <p:spPr>
          <a:xfrm>
            <a:off x="6827520" y="5413716"/>
            <a:ext cx="182880" cy="45720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p:cNvSpPr/>
          <p:nvPr/>
        </p:nvSpPr>
        <p:spPr>
          <a:xfrm>
            <a:off x="2902792" y="3124201"/>
            <a:ext cx="862322" cy="22334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p:cNvSpPr/>
          <p:nvPr/>
        </p:nvSpPr>
        <p:spPr>
          <a:xfrm>
            <a:off x="6532224" y="3124201"/>
            <a:ext cx="705502" cy="22072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0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4"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2000"/>
                                  </p:stCondLst>
                                  <p:childTnLst>
                                    <p:set>
                                      <p:cBhvr>
                                        <p:cTn id="23" dur="1" fill="hold">
                                          <p:stCondLst>
                                            <p:cond delay="0"/>
                                          </p:stCondLst>
                                        </p:cTn>
                                        <p:tgtEl>
                                          <p:spTgt spid="66"/>
                                        </p:tgtEl>
                                        <p:attrNameLst>
                                          <p:attrName>style.visibility</p:attrName>
                                        </p:attrNameLst>
                                      </p:cBhvr>
                                      <p:to>
                                        <p:strVal val="visible"/>
                                      </p:to>
                                    </p:set>
                                    <p:animEffect transition="in" filter="wipe(down)">
                                      <p:cBhvr>
                                        <p:cTn id="24" dur="500"/>
                                        <p:tgtEl>
                                          <p:spTgt spid="6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ppt_x"/>
                                          </p:val>
                                        </p:tav>
                                        <p:tav tm="100000">
                                          <p:val>
                                            <p:strVal val="#ppt_x"/>
                                          </p:val>
                                        </p:tav>
                                      </p:tavLst>
                                    </p:anim>
                                    <p:anim calcmode="lin" valueType="num">
                                      <p:cBhvr additive="base">
                                        <p:cTn id="3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66" grpId="0" animBg="1"/>
      <p:bldP spid="4" grpId="0" animBg="1"/>
      <p:bldP spid="7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126550496"/>
              </p:ext>
            </p:extLst>
          </p:nvPr>
        </p:nvGraphicFramePr>
        <p:xfrm>
          <a:off x="96838" y="1382713"/>
          <a:ext cx="8256587" cy="5475287"/>
        </p:xfrm>
        <a:graphic>
          <a:graphicData uri="http://schemas.openxmlformats.org/presentationml/2006/ole">
            <mc:AlternateContent xmlns:mc="http://schemas.openxmlformats.org/markup-compatibility/2006">
              <mc:Choice xmlns:v="urn:schemas-microsoft-com:vml" Requires="v">
                <p:oleObj spid="_x0000_s12089" name="Worksheet" r:id="rId3" imgW="11940524" imgH="5425488" progId="Excel.Sheet.8">
                  <p:embed/>
                </p:oleObj>
              </mc:Choice>
              <mc:Fallback>
                <p:oleObj name="Worksheet" r:id="rId3" imgW="11940524" imgH="5425488" progId="Excel.Sheet.8">
                  <p:embed/>
                  <p:pic>
                    <p:nvPicPr>
                      <p:cNvPr id="10" name="Object 9"/>
                      <p:cNvPicPr/>
                      <p:nvPr/>
                    </p:nvPicPr>
                    <p:blipFill>
                      <a:blip r:embed="rId4"/>
                      <a:stretch>
                        <a:fillRect/>
                      </a:stretch>
                    </p:blipFill>
                    <p:spPr>
                      <a:xfrm>
                        <a:off x="96838" y="1382713"/>
                        <a:ext cx="8256587" cy="5475287"/>
                      </a:xfrm>
                      <a:prstGeom prst="rect">
                        <a:avLst/>
                      </a:prstGeom>
                    </p:spPr>
                  </p:pic>
                </p:oleObj>
              </mc:Fallback>
            </mc:AlternateContent>
          </a:graphicData>
        </a:graphic>
      </p:graphicFrame>
      <p:sp>
        <p:nvSpPr>
          <p:cNvPr id="2" name="Title 1"/>
          <p:cNvSpPr>
            <a:spLocks noGrp="1"/>
          </p:cNvSpPr>
          <p:nvPr>
            <p:ph type="title" idx="4294967295"/>
          </p:nvPr>
        </p:nvSpPr>
        <p:spPr>
          <a:xfrm>
            <a:off x="0" y="0"/>
            <a:ext cx="8458200" cy="501041"/>
          </a:xfrm>
        </p:spPr>
        <p:txBody>
          <a:bodyPr/>
          <a:lstStyle/>
          <a:p>
            <a:pPr marL="0" indent="0" algn="ctr">
              <a:buNone/>
            </a:pPr>
            <a:r>
              <a:rPr lang="en-US" sz="2400" dirty="0">
                <a:latin typeface="+mn-lt"/>
              </a:rPr>
              <a:t>Review of Schedule </a:t>
            </a:r>
            <a:r>
              <a:rPr lang="en-US" sz="2800" dirty="0">
                <a:latin typeface="+mn-lt"/>
              </a:rPr>
              <a:t>- </a:t>
            </a:r>
            <a:r>
              <a:rPr lang="en-US" sz="2000" dirty="0">
                <a:latin typeface="+mn-lt"/>
              </a:rPr>
              <a:t>Non-Voted Levies</a:t>
            </a:r>
          </a:p>
        </p:txBody>
      </p:sp>
      <p:sp>
        <p:nvSpPr>
          <p:cNvPr id="5" name="TextBox 4"/>
          <p:cNvSpPr txBox="1"/>
          <p:nvPr/>
        </p:nvSpPr>
        <p:spPr>
          <a:xfrm>
            <a:off x="4495800" y="4653763"/>
            <a:ext cx="685800" cy="253916"/>
          </a:xfrm>
          <a:prstGeom prst="rect">
            <a:avLst/>
          </a:prstGeom>
          <a:noFill/>
        </p:spPr>
        <p:txBody>
          <a:bodyPr wrap="square" rtlCol="0">
            <a:spAutoFit/>
          </a:bodyPr>
          <a:lstStyle/>
          <a:p>
            <a:r>
              <a:rPr lang="en-US" sz="1050" b="1" dirty="0"/>
              <a:t>88,350</a:t>
            </a:r>
          </a:p>
        </p:txBody>
      </p:sp>
      <p:sp>
        <p:nvSpPr>
          <p:cNvPr id="13" name="TextBox 12"/>
          <p:cNvSpPr txBox="1"/>
          <p:nvPr/>
        </p:nvSpPr>
        <p:spPr>
          <a:xfrm>
            <a:off x="1661796" y="4660243"/>
            <a:ext cx="685800" cy="253916"/>
          </a:xfrm>
          <a:prstGeom prst="rect">
            <a:avLst/>
          </a:prstGeom>
          <a:noFill/>
        </p:spPr>
        <p:txBody>
          <a:bodyPr wrap="square" rtlCol="0">
            <a:spAutoFit/>
          </a:bodyPr>
          <a:lstStyle/>
          <a:p>
            <a:r>
              <a:rPr lang="en-US" sz="1050" b="1" dirty="0"/>
              <a:t>200,000</a:t>
            </a:r>
          </a:p>
        </p:txBody>
      </p:sp>
      <p:sp>
        <p:nvSpPr>
          <p:cNvPr id="14" name="TextBox 13"/>
          <p:cNvSpPr txBox="1"/>
          <p:nvPr/>
        </p:nvSpPr>
        <p:spPr>
          <a:xfrm>
            <a:off x="2271400" y="4656996"/>
            <a:ext cx="685800" cy="253916"/>
          </a:xfrm>
          <a:prstGeom prst="rect">
            <a:avLst/>
          </a:prstGeom>
          <a:noFill/>
        </p:spPr>
        <p:txBody>
          <a:bodyPr wrap="square" rtlCol="0">
            <a:spAutoFit/>
          </a:bodyPr>
          <a:lstStyle/>
          <a:p>
            <a:r>
              <a:rPr lang="en-US" sz="1050" b="1" dirty="0"/>
              <a:t>100,000</a:t>
            </a:r>
          </a:p>
        </p:txBody>
      </p:sp>
      <p:sp>
        <p:nvSpPr>
          <p:cNvPr id="15" name="TextBox 14"/>
          <p:cNvSpPr txBox="1"/>
          <p:nvPr/>
        </p:nvSpPr>
        <p:spPr>
          <a:xfrm>
            <a:off x="2968554" y="4653750"/>
            <a:ext cx="685800" cy="253916"/>
          </a:xfrm>
          <a:prstGeom prst="rect">
            <a:avLst/>
          </a:prstGeom>
          <a:noFill/>
        </p:spPr>
        <p:txBody>
          <a:bodyPr wrap="square" rtlCol="0">
            <a:spAutoFit/>
          </a:bodyPr>
          <a:lstStyle/>
          <a:p>
            <a:r>
              <a:rPr lang="en-US" sz="1050" b="1" dirty="0"/>
              <a:t>300,000</a:t>
            </a:r>
          </a:p>
        </p:txBody>
      </p:sp>
      <p:sp>
        <p:nvSpPr>
          <p:cNvPr id="16" name="TextBox 15"/>
          <p:cNvSpPr txBox="1"/>
          <p:nvPr/>
        </p:nvSpPr>
        <p:spPr>
          <a:xfrm>
            <a:off x="5105400" y="4660234"/>
            <a:ext cx="685800" cy="253916"/>
          </a:xfrm>
          <a:prstGeom prst="rect">
            <a:avLst/>
          </a:prstGeom>
          <a:noFill/>
        </p:spPr>
        <p:txBody>
          <a:bodyPr wrap="square" rtlCol="0">
            <a:spAutoFit/>
          </a:bodyPr>
          <a:lstStyle/>
          <a:p>
            <a:r>
              <a:rPr lang="en-US" sz="1050" b="1" dirty="0"/>
              <a:t>101,660</a:t>
            </a:r>
          </a:p>
        </p:txBody>
      </p:sp>
      <p:sp>
        <p:nvSpPr>
          <p:cNvPr id="17" name="TextBox 16"/>
          <p:cNvSpPr txBox="1"/>
          <p:nvPr/>
        </p:nvSpPr>
        <p:spPr>
          <a:xfrm>
            <a:off x="5802552" y="4653750"/>
            <a:ext cx="685800" cy="253916"/>
          </a:xfrm>
          <a:prstGeom prst="rect">
            <a:avLst/>
          </a:prstGeom>
          <a:noFill/>
        </p:spPr>
        <p:txBody>
          <a:bodyPr wrap="square" rtlCol="0">
            <a:spAutoFit/>
          </a:bodyPr>
          <a:lstStyle/>
          <a:p>
            <a:r>
              <a:rPr lang="en-US" sz="1050" b="1" dirty="0"/>
              <a:t>190,010</a:t>
            </a:r>
          </a:p>
        </p:txBody>
      </p:sp>
      <p:sp>
        <p:nvSpPr>
          <p:cNvPr id="18" name="TextBox 17"/>
          <p:cNvSpPr txBox="1"/>
          <p:nvPr/>
        </p:nvSpPr>
        <p:spPr>
          <a:xfrm>
            <a:off x="3750009" y="4657001"/>
            <a:ext cx="685800" cy="253916"/>
          </a:xfrm>
          <a:prstGeom prst="rect">
            <a:avLst/>
          </a:prstGeom>
          <a:noFill/>
        </p:spPr>
        <p:txBody>
          <a:bodyPr wrap="square" rtlCol="0">
            <a:spAutoFit/>
          </a:bodyPr>
          <a:lstStyle/>
          <a:p>
            <a:r>
              <a:rPr lang="en-US" sz="1050" b="1" dirty="0"/>
              <a:t>109,990</a:t>
            </a:r>
          </a:p>
        </p:txBody>
      </p:sp>
      <p:sp>
        <p:nvSpPr>
          <p:cNvPr id="19" name="TextBox 18"/>
          <p:cNvSpPr txBox="1"/>
          <p:nvPr/>
        </p:nvSpPr>
        <p:spPr>
          <a:xfrm>
            <a:off x="7239814" y="4650515"/>
            <a:ext cx="685800" cy="253916"/>
          </a:xfrm>
          <a:prstGeom prst="rect">
            <a:avLst/>
          </a:prstGeom>
          <a:noFill/>
        </p:spPr>
        <p:txBody>
          <a:bodyPr wrap="square" rtlCol="0">
            <a:spAutoFit/>
          </a:bodyPr>
          <a:lstStyle/>
          <a:p>
            <a:r>
              <a:rPr lang="en-US" sz="1050" b="1" dirty="0"/>
              <a:t>50.83</a:t>
            </a:r>
          </a:p>
        </p:txBody>
      </p:sp>
      <p:sp>
        <p:nvSpPr>
          <p:cNvPr id="20" name="TextBox 19"/>
          <p:cNvSpPr txBox="1"/>
          <p:nvPr/>
        </p:nvSpPr>
        <p:spPr>
          <a:xfrm>
            <a:off x="6545086" y="4653750"/>
            <a:ext cx="685800" cy="253916"/>
          </a:xfrm>
          <a:prstGeom prst="rect">
            <a:avLst/>
          </a:prstGeom>
          <a:noFill/>
        </p:spPr>
        <p:txBody>
          <a:bodyPr wrap="square" rtlCol="0">
            <a:spAutoFit/>
          </a:bodyPr>
          <a:lstStyle/>
          <a:p>
            <a:r>
              <a:rPr lang="en-US" sz="1050" b="1" dirty="0"/>
              <a:t>300,000</a:t>
            </a:r>
          </a:p>
        </p:txBody>
      </p:sp>
      <p:sp>
        <p:nvSpPr>
          <p:cNvPr id="21" name="TextBox 20"/>
          <p:cNvSpPr txBox="1"/>
          <p:nvPr/>
        </p:nvSpPr>
        <p:spPr>
          <a:xfrm>
            <a:off x="7764295" y="4645141"/>
            <a:ext cx="685800" cy="253916"/>
          </a:xfrm>
          <a:prstGeom prst="rect">
            <a:avLst/>
          </a:prstGeom>
          <a:noFill/>
        </p:spPr>
        <p:txBody>
          <a:bodyPr wrap="square" rtlCol="0">
            <a:spAutoFit/>
          </a:bodyPr>
          <a:lstStyle/>
          <a:p>
            <a:r>
              <a:rPr lang="en-US" sz="1050" b="1" dirty="0"/>
              <a:t>100,000</a:t>
            </a:r>
          </a:p>
        </p:txBody>
      </p:sp>
      <p:sp>
        <p:nvSpPr>
          <p:cNvPr id="3" name="Rectangle 2"/>
          <p:cNvSpPr/>
          <p:nvPr/>
        </p:nvSpPr>
        <p:spPr>
          <a:xfrm>
            <a:off x="48640" y="1368425"/>
            <a:ext cx="8229600" cy="4967288"/>
          </a:xfrm>
          <a:prstGeom prst="rect">
            <a:avLst/>
          </a:prstGeom>
          <a:no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TextBox 22"/>
          <p:cNvSpPr txBox="1"/>
          <p:nvPr/>
        </p:nvSpPr>
        <p:spPr>
          <a:xfrm>
            <a:off x="1006809" y="2240369"/>
            <a:ext cx="914400" cy="253916"/>
          </a:xfrm>
          <a:prstGeom prst="rect">
            <a:avLst/>
          </a:prstGeom>
          <a:noFill/>
        </p:spPr>
        <p:txBody>
          <a:bodyPr wrap="square" rtlCol="0">
            <a:spAutoFit/>
          </a:bodyPr>
          <a:lstStyle/>
          <a:p>
            <a:r>
              <a:rPr lang="en-US" sz="1050" b="1" dirty="0"/>
              <a:t>45,000,000</a:t>
            </a:r>
          </a:p>
        </p:txBody>
      </p:sp>
      <p:sp>
        <p:nvSpPr>
          <p:cNvPr id="24" name="TextBox 23"/>
          <p:cNvSpPr txBox="1"/>
          <p:nvPr/>
        </p:nvSpPr>
        <p:spPr>
          <a:xfrm>
            <a:off x="760378" y="2441409"/>
            <a:ext cx="914400" cy="253916"/>
          </a:xfrm>
          <a:prstGeom prst="rect">
            <a:avLst/>
          </a:prstGeom>
          <a:noFill/>
        </p:spPr>
        <p:txBody>
          <a:bodyPr wrap="square" rtlCol="0">
            <a:spAutoFit/>
          </a:bodyPr>
          <a:lstStyle/>
          <a:p>
            <a:r>
              <a:rPr lang="en-US" sz="1050" b="1" dirty="0"/>
              <a:t>2,000,000</a:t>
            </a:r>
          </a:p>
        </p:txBody>
      </p:sp>
      <p:sp>
        <p:nvSpPr>
          <p:cNvPr id="25" name="TextBox 24"/>
          <p:cNvSpPr txBox="1"/>
          <p:nvPr/>
        </p:nvSpPr>
        <p:spPr>
          <a:xfrm>
            <a:off x="932234" y="2622993"/>
            <a:ext cx="914400" cy="253916"/>
          </a:xfrm>
          <a:prstGeom prst="rect">
            <a:avLst/>
          </a:prstGeom>
          <a:noFill/>
        </p:spPr>
        <p:txBody>
          <a:bodyPr wrap="square" rtlCol="0">
            <a:spAutoFit/>
          </a:bodyPr>
          <a:lstStyle/>
          <a:p>
            <a:r>
              <a:rPr lang="en-US" sz="1050" b="1" dirty="0"/>
              <a:t>2,000</a:t>
            </a:r>
          </a:p>
        </p:txBody>
      </p:sp>
      <p:sp>
        <p:nvSpPr>
          <p:cNvPr id="6" name="Rectangle 5"/>
          <p:cNvSpPr/>
          <p:nvPr/>
        </p:nvSpPr>
        <p:spPr>
          <a:xfrm>
            <a:off x="152400" y="609600"/>
            <a:ext cx="8305800" cy="800219"/>
          </a:xfrm>
          <a:prstGeom prst="rect">
            <a:avLst/>
          </a:prstGeom>
        </p:spPr>
        <p:txBody>
          <a:bodyPr wrap="square">
            <a:spAutoFit/>
          </a:bodyPr>
          <a:lstStyle/>
          <a:p>
            <a:r>
              <a:rPr lang="en-US" sz="2800" b="1" dirty="0">
                <a:solidFill>
                  <a:schemeClr val="tx2"/>
                </a:solidFill>
              </a:rPr>
              <a:t>2</a:t>
            </a:r>
            <a:r>
              <a:rPr lang="en-US" b="1" dirty="0">
                <a:solidFill>
                  <a:schemeClr val="tx2"/>
                </a:solidFill>
              </a:rPr>
              <a:t>…Is the budgeted cash reserve in compliance for </a:t>
            </a:r>
            <a:r>
              <a:rPr lang="en-US" sz="2000" b="1" u="sng" dirty="0">
                <a:solidFill>
                  <a:schemeClr val="tx2"/>
                </a:solidFill>
              </a:rPr>
              <a:t>each fund </a:t>
            </a:r>
            <a:r>
              <a:rPr lang="en-US" b="1" dirty="0">
                <a:solidFill>
                  <a:schemeClr val="tx2"/>
                </a:solidFill>
              </a:rPr>
              <a:t>receiving property</a:t>
            </a:r>
          </a:p>
          <a:p>
            <a:r>
              <a:rPr lang="en-US" b="1" dirty="0">
                <a:solidFill>
                  <a:schemeClr val="tx2"/>
                </a:solidFill>
              </a:rPr>
              <a:t>       tax revenue from non-voted levies?</a:t>
            </a:r>
          </a:p>
        </p:txBody>
      </p:sp>
      <p:sp>
        <p:nvSpPr>
          <p:cNvPr id="44" name="TextBox 43"/>
          <p:cNvSpPr txBox="1"/>
          <p:nvPr/>
        </p:nvSpPr>
        <p:spPr>
          <a:xfrm>
            <a:off x="1651358" y="4849237"/>
            <a:ext cx="685800" cy="253916"/>
          </a:xfrm>
          <a:prstGeom prst="rect">
            <a:avLst/>
          </a:prstGeom>
          <a:noFill/>
        </p:spPr>
        <p:txBody>
          <a:bodyPr wrap="square" rtlCol="0">
            <a:spAutoFit/>
          </a:bodyPr>
          <a:lstStyle/>
          <a:p>
            <a:r>
              <a:rPr lang="en-US" sz="1050" b="1" dirty="0"/>
              <a:t>   27,825</a:t>
            </a:r>
          </a:p>
        </p:txBody>
      </p:sp>
      <p:sp>
        <p:nvSpPr>
          <p:cNvPr id="45" name="TextBox 44"/>
          <p:cNvSpPr txBox="1"/>
          <p:nvPr/>
        </p:nvSpPr>
        <p:spPr>
          <a:xfrm>
            <a:off x="3738657" y="4862376"/>
            <a:ext cx="685800" cy="253916"/>
          </a:xfrm>
          <a:prstGeom prst="rect">
            <a:avLst/>
          </a:prstGeom>
          <a:noFill/>
        </p:spPr>
        <p:txBody>
          <a:bodyPr wrap="square" rtlCol="0">
            <a:spAutoFit/>
          </a:bodyPr>
          <a:lstStyle/>
          <a:p>
            <a:r>
              <a:rPr lang="en-US" sz="1050" b="1" dirty="0"/>
              <a:t>     5,250</a:t>
            </a:r>
          </a:p>
        </p:txBody>
      </p:sp>
      <p:sp>
        <p:nvSpPr>
          <p:cNvPr id="46" name="TextBox 45"/>
          <p:cNvSpPr txBox="1"/>
          <p:nvPr/>
        </p:nvSpPr>
        <p:spPr>
          <a:xfrm>
            <a:off x="4485362" y="4856267"/>
            <a:ext cx="685800" cy="253916"/>
          </a:xfrm>
          <a:prstGeom prst="rect">
            <a:avLst/>
          </a:prstGeom>
          <a:noFill/>
        </p:spPr>
        <p:txBody>
          <a:bodyPr wrap="square" rtlCol="0">
            <a:spAutoFit/>
          </a:bodyPr>
          <a:lstStyle/>
          <a:p>
            <a:r>
              <a:rPr lang="en-US" sz="1050" b="1" dirty="0"/>
              <a:t>      250</a:t>
            </a:r>
          </a:p>
        </p:txBody>
      </p:sp>
      <p:sp>
        <p:nvSpPr>
          <p:cNvPr id="47" name="TextBox 46"/>
          <p:cNvSpPr txBox="1"/>
          <p:nvPr/>
        </p:nvSpPr>
        <p:spPr>
          <a:xfrm>
            <a:off x="2286014" y="4846974"/>
            <a:ext cx="685800" cy="253916"/>
          </a:xfrm>
          <a:prstGeom prst="rect">
            <a:avLst/>
          </a:prstGeom>
          <a:noFill/>
        </p:spPr>
        <p:txBody>
          <a:bodyPr wrap="square" rtlCol="0">
            <a:spAutoFit/>
          </a:bodyPr>
          <a:lstStyle/>
          <a:p>
            <a:r>
              <a:rPr lang="en-US" sz="1050" b="1" dirty="0"/>
              <a:t>    5,255</a:t>
            </a:r>
          </a:p>
        </p:txBody>
      </p:sp>
      <p:sp>
        <p:nvSpPr>
          <p:cNvPr id="48" name="TextBox 47"/>
          <p:cNvSpPr txBox="1"/>
          <p:nvPr/>
        </p:nvSpPr>
        <p:spPr>
          <a:xfrm>
            <a:off x="2958116" y="4843728"/>
            <a:ext cx="685800" cy="253916"/>
          </a:xfrm>
          <a:prstGeom prst="rect">
            <a:avLst/>
          </a:prstGeom>
          <a:noFill/>
        </p:spPr>
        <p:txBody>
          <a:bodyPr wrap="square" rtlCol="0">
            <a:spAutoFit/>
          </a:bodyPr>
          <a:lstStyle/>
          <a:p>
            <a:r>
              <a:rPr lang="en-US" sz="1050" b="1" dirty="0"/>
              <a:t>  33,080</a:t>
            </a:r>
          </a:p>
        </p:txBody>
      </p:sp>
      <p:sp>
        <p:nvSpPr>
          <p:cNvPr id="49" name="TextBox 48"/>
          <p:cNvSpPr txBox="1"/>
          <p:nvPr/>
        </p:nvSpPr>
        <p:spPr>
          <a:xfrm>
            <a:off x="5094962" y="4862738"/>
            <a:ext cx="685800" cy="253916"/>
          </a:xfrm>
          <a:prstGeom prst="rect">
            <a:avLst/>
          </a:prstGeom>
          <a:noFill/>
        </p:spPr>
        <p:txBody>
          <a:bodyPr wrap="square" rtlCol="0">
            <a:spAutoFit/>
          </a:bodyPr>
          <a:lstStyle/>
          <a:p>
            <a:r>
              <a:rPr lang="en-US" sz="1050" b="1" dirty="0"/>
              <a:t>  27,580</a:t>
            </a:r>
          </a:p>
        </p:txBody>
      </p:sp>
      <p:sp>
        <p:nvSpPr>
          <p:cNvPr id="50" name="TextBox 49"/>
          <p:cNvSpPr txBox="1"/>
          <p:nvPr/>
        </p:nvSpPr>
        <p:spPr>
          <a:xfrm>
            <a:off x="5817166" y="4856254"/>
            <a:ext cx="685800" cy="253916"/>
          </a:xfrm>
          <a:prstGeom prst="rect">
            <a:avLst/>
          </a:prstGeom>
          <a:noFill/>
        </p:spPr>
        <p:txBody>
          <a:bodyPr wrap="square" rtlCol="0">
            <a:spAutoFit/>
          </a:bodyPr>
          <a:lstStyle/>
          <a:p>
            <a:r>
              <a:rPr lang="en-US" sz="1050" b="1" dirty="0"/>
              <a:t>  27,830</a:t>
            </a:r>
          </a:p>
        </p:txBody>
      </p:sp>
      <p:sp>
        <p:nvSpPr>
          <p:cNvPr id="51" name="TextBox 50"/>
          <p:cNvSpPr txBox="1"/>
          <p:nvPr/>
        </p:nvSpPr>
        <p:spPr>
          <a:xfrm>
            <a:off x="6547174" y="4856254"/>
            <a:ext cx="685800" cy="253916"/>
          </a:xfrm>
          <a:prstGeom prst="rect">
            <a:avLst/>
          </a:prstGeom>
          <a:noFill/>
        </p:spPr>
        <p:txBody>
          <a:bodyPr wrap="square" rtlCol="0">
            <a:spAutoFit/>
          </a:bodyPr>
          <a:lstStyle/>
          <a:p>
            <a:r>
              <a:rPr lang="en-US" sz="1050" b="1" dirty="0"/>
              <a:t>  33,080</a:t>
            </a:r>
          </a:p>
        </p:txBody>
      </p:sp>
      <p:sp>
        <p:nvSpPr>
          <p:cNvPr id="52" name="TextBox 51"/>
          <p:cNvSpPr txBox="1"/>
          <p:nvPr/>
        </p:nvSpPr>
        <p:spPr>
          <a:xfrm>
            <a:off x="7241902" y="4853019"/>
            <a:ext cx="685800" cy="253916"/>
          </a:xfrm>
          <a:prstGeom prst="rect">
            <a:avLst/>
          </a:prstGeom>
          <a:noFill/>
        </p:spPr>
        <p:txBody>
          <a:bodyPr wrap="square" rtlCol="0">
            <a:spAutoFit/>
          </a:bodyPr>
          <a:lstStyle/>
          <a:p>
            <a:r>
              <a:rPr lang="en-US" sz="1050" b="1" dirty="0"/>
              <a:t>13.79</a:t>
            </a:r>
          </a:p>
        </p:txBody>
      </p:sp>
      <p:sp>
        <p:nvSpPr>
          <p:cNvPr id="53" name="TextBox 52"/>
          <p:cNvSpPr txBox="1"/>
          <p:nvPr/>
        </p:nvSpPr>
        <p:spPr>
          <a:xfrm>
            <a:off x="7775872" y="4843728"/>
            <a:ext cx="685800" cy="253916"/>
          </a:xfrm>
          <a:prstGeom prst="rect">
            <a:avLst/>
          </a:prstGeom>
          <a:noFill/>
        </p:spPr>
        <p:txBody>
          <a:bodyPr wrap="square" rtlCol="0">
            <a:spAutoFit/>
          </a:bodyPr>
          <a:lstStyle/>
          <a:p>
            <a:r>
              <a:rPr lang="en-US" sz="1050" b="1" dirty="0"/>
              <a:t>    5,255</a:t>
            </a:r>
          </a:p>
        </p:txBody>
      </p:sp>
      <p:sp>
        <p:nvSpPr>
          <p:cNvPr id="54" name="TextBox 53"/>
          <p:cNvSpPr txBox="1"/>
          <p:nvPr/>
        </p:nvSpPr>
        <p:spPr>
          <a:xfrm>
            <a:off x="1653446" y="5051741"/>
            <a:ext cx="685800" cy="253916"/>
          </a:xfrm>
          <a:prstGeom prst="rect">
            <a:avLst/>
          </a:prstGeom>
          <a:noFill/>
        </p:spPr>
        <p:txBody>
          <a:bodyPr wrap="square" rtlCol="0">
            <a:spAutoFit/>
          </a:bodyPr>
          <a:lstStyle/>
          <a:p>
            <a:r>
              <a:rPr lang="en-US" sz="1050" b="1" dirty="0"/>
              <a:t>   24,926</a:t>
            </a:r>
          </a:p>
        </p:txBody>
      </p:sp>
      <p:sp>
        <p:nvSpPr>
          <p:cNvPr id="55" name="TextBox 54"/>
          <p:cNvSpPr txBox="1"/>
          <p:nvPr/>
        </p:nvSpPr>
        <p:spPr>
          <a:xfrm>
            <a:off x="2275576" y="5049478"/>
            <a:ext cx="685800" cy="253916"/>
          </a:xfrm>
          <a:prstGeom prst="rect">
            <a:avLst/>
          </a:prstGeom>
          <a:noFill/>
        </p:spPr>
        <p:txBody>
          <a:bodyPr wrap="square" rtlCol="0">
            <a:spAutoFit/>
          </a:bodyPr>
          <a:lstStyle/>
          <a:p>
            <a:r>
              <a:rPr lang="en-US" sz="1050" b="1" dirty="0"/>
              <a:t>       -0-</a:t>
            </a:r>
          </a:p>
        </p:txBody>
      </p:sp>
      <p:sp>
        <p:nvSpPr>
          <p:cNvPr id="56" name="TextBox 55"/>
          <p:cNvSpPr txBox="1"/>
          <p:nvPr/>
        </p:nvSpPr>
        <p:spPr>
          <a:xfrm>
            <a:off x="2945712" y="5041303"/>
            <a:ext cx="685800" cy="253916"/>
          </a:xfrm>
          <a:prstGeom prst="rect">
            <a:avLst/>
          </a:prstGeom>
          <a:noFill/>
        </p:spPr>
        <p:txBody>
          <a:bodyPr wrap="square" rtlCol="0">
            <a:spAutoFit/>
          </a:bodyPr>
          <a:lstStyle/>
          <a:p>
            <a:r>
              <a:rPr lang="en-US" sz="1050" b="1" dirty="0"/>
              <a:t>   24,926</a:t>
            </a:r>
          </a:p>
        </p:txBody>
      </p:sp>
      <p:sp>
        <p:nvSpPr>
          <p:cNvPr id="57" name="TextBox 56"/>
          <p:cNvSpPr txBox="1"/>
          <p:nvPr/>
        </p:nvSpPr>
        <p:spPr>
          <a:xfrm>
            <a:off x="3733800" y="5064092"/>
            <a:ext cx="685800" cy="253916"/>
          </a:xfrm>
          <a:prstGeom prst="rect">
            <a:avLst/>
          </a:prstGeom>
          <a:noFill/>
        </p:spPr>
        <p:txBody>
          <a:bodyPr wrap="square" rtlCol="0">
            <a:spAutoFit/>
          </a:bodyPr>
          <a:lstStyle/>
          <a:p>
            <a:r>
              <a:rPr lang="en-US" sz="1050" b="1" dirty="0"/>
              <a:t>       -0-</a:t>
            </a:r>
          </a:p>
        </p:txBody>
      </p:sp>
      <p:sp>
        <p:nvSpPr>
          <p:cNvPr id="58" name="TextBox 57"/>
          <p:cNvSpPr txBox="1"/>
          <p:nvPr/>
        </p:nvSpPr>
        <p:spPr>
          <a:xfrm>
            <a:off x="4374714" y="5053654"/>
            <a:ext cx="685800" cy="253916"/>
          </a:xfrm>
          <a:prstGeom prst="rect">
            <a:avLst/>
          </a:prstGeom>
          <a:noFill/>
        </p:spPr>
        <p:txBody>
          <a:bodyPr wrap="square" rtlCol="0">
            <a:spAutoFit/>
          </a:bodyPr>
          <a:lstStyle/>
          <a:p>
            <a:r>
              <a:rPr lang="en-US" sz="1050" b="1" dirty="0"/>
              <a:t>      3,946</a:t>
            </a:r>
          </a:p>
        </p:txBody>
      </p:sp>
      <p:sp>
        <p:nvSpPr>
          <p:cNvPr id="59" name="TextBox 58"/>
          <p:cNvSpPr txBox="1"/>
          <p:nvPr/>
        </p:nvSpPr>
        <p:spPr>
          <a:xfrm>
            <a:off x="7243990" y="5055523"/>
            <a:ext cx="685800" cy="253916"/>
          </a:xfrm>
          <a:prstGeom prst="rect">
            <a:avLst/>
          </a:prstGeom>
          <a:noFill/>
        </p:spPr>
        <p:txBody>
          <a:bodyPr wrap="square" rtlCol="0">
            <a:spAutoFit/>
          </a:bodyPr>
          <a:lstStyle/>
          <a:p>
            <a:r>
              <a:rPr lang="en-US" sz="1050" b="1" dirty="0"/>
              <a:t>10.49</a:t>
            </a:r>
          </a:p>
        </p:txBody>
      </p:sp>
      <p:sp>
        <p:nvSpPr>
          <p:cNvPr id="60" name="TextBox 59"/>
          <p:cNvSpPr txBox="1"/>
          <p:nvPr/>
        </p:nvSpPr>
        <p:spPr>
          <a:xfrm>
            <a:off x="5084524" y="5050239"/>
            <a:ext cx="685800" cy="253916"/>
          </a:xfrm>
          <a:prstGeom prst="rect">
            <a:avLst/>
          </a:prstGeom>
          <a:noFill/>
        </p:spPr>
        <p:txBody>
          <a:bodyPr wrap="square" rtlCol="0">
            <a:spAutoFit/>
          </a:bodyPr>
          <a:lstStyle/>
          <a:p>
            <a:r>
              <a:rPr lang="en-US" sz="1050" b="1" dirty="0"/>
              <a:t>  20,980</a:t>
            </a:r>
          </a:p>
        </p:txBody>
      </p:sp>
      <p:sp>
        <p:nvSpPr>
          <p:cNvPr id="61" name="TextBox 60"/>
          <p:cNvSpPr txBox="1"/>
          <p:nvPr/>
        </p:nvSpPr>
        <p:spPr>
          <a:xfrm>
            <a:off x="5824970" y="5041303"/>
            <a:ext cx="685800" cy="253916"/>
          </a:xfrm>
          <a:prstGeom prst="rect">
            <a:avLst/>
          </a:prstGeom>
          <a:noFill/>
        </p:spPr>
        <p:txBody>
          <a:bodyPr wrap="square" rtlCol="0">
            <a:spAutoFit/>
          </a:bodyPr>
          <a:lstStyle/>
          <a:p>
            <a:r>
              <a:rPr lang="en-US" sz="1050" b="1" dirty="0"/>
              <a:t>  24,926</a:t>
            </a:r>
          </a:p>
        </p:txBody>
      </p:sp>
      <p:sp>
        <p:nvSpPr>
          <p:cNvPr id="62" name="TextBox 61"/>
          <p:cNvSpPr txBox="1"/>
          <p:nvPr/>
        </p:nvSpPr>
        <p:spPr>
          <a:xfrm>
            <a:off x="6554014" y="5041303"/>
            <a:ext cx="685800" cy="253916"/>
          </a:xfrm>
          <a:prstGeom prst="rect">
            <a:avLst/>
          </a:prstGeom>
          <a:noFill/>
        </p:spPr>
        <p:txBody>
          <a:bodyPr wrap="square" rtlCol="0">
            <a:spAutoFit/>
          </a:bodyPr>
          <a:lstStyle/>
          <a:p>
            <a:r>
              <a:rPr lang="en-US" sz="1050" b="1" dirty="0"/>
              <a:t>  24,926</a:t>
            </a:r>
          </a:p>
        </p:txBody>
      </p:sp>
      <p:sp>
        <p:nvSpPr>
          <p:cNvPr id="63" name="TextBox 62"/>
          <p:cNvSpPr txBox="1"/>
          <p:nvPr/>
        </p:nvSpPr>
        <p:spPr>
          <a:xfrm>
            <a:off x="7755506" y="5053654"/>
            <a:ext cx="685800" cy="253916"/>
          </a:xfrm>
          <a:prstGeom prst="rect">
            <a:avLst/>
          </a:prstGeom>
          <a:noFill/>
        </p:spPr>
        <p:txBody>
          <a:bodyPr wrap="square" rtlCol="0">
            <a:spAutoFit/>
          </a:bodyPr>
          <a:lstStyle/>
          <a:p>
            <a:r>
              <a:rPr lang="en-US" sz="1050" b="1" dirty="0"/>
              <a:t>       -0-</a:t>
            </a:r>
          </a:p>
        </p:txBody>
      </p:sp>
      <p:sp>
        <p:nvSpPr>
          <p:cNvPr id="64" name="TextBox 63"/>
          <p:cNvSpPr txBox="1"/>
          <p:nvPr/>
        </p:nvSpPr>
        <p:spPr>
          <a:xfrm>
            <a:off x="1651358" y="5236209"/>
            <a:ext cx="685800" cy="253916"/>
          </a:xfrm>
          <a:prstGeom prst="rect">
            <a:avLst/>
          </a:prstGeom>
          <a:noFill/>
        </p:spPr>
        <p:txBody>
          <a:bodyPr wrap="square" rtlCol="0">
            <a:spAutoFit/>
          </a:bodyPr>
          <a:lstStyle/>
          <a:p>
            <a:r>
              <a:rPr lang="en-US" sz="1050" b="1" dirty="0"/>
              <a:t> 252,751</a:t>
            </a:r>
          </a:p>
        </p:txBody>
      </p:sp>
      <p:sp>
        <p:nvSpPr>
          <p:cNvPr id="65" name="TextBox 64"/>
          <p:cNvSpPr txBox="1"/>
          <p:nvPr/>
        </p:nvSpPr>
        <p:spPr>
          <a:xfrm>
            <a:off x="2299064" y="5235485"/>
            <a:ext cx="685800" cy="253916"/>
          </a:xfrm>
          <a:prstGeom prst="rect">
            <a:avLst/>
          </a:prstGeom>
          <a:noFill/>
        </p:spPr>
        <p:txBody>
          <a:bodyPr wrap="square" rtlCol="0">
            <a:spAutoFit/>
          </a:bodyPr>
          <a:lstStyle/>
          <a:p>
            <a:r>
              <a:rPr lang="en-US" sz="1050" b="1" dirty="0"/>
              <a:t>105,255</a:t>
            </a:r>
          </a:p>
        </p:txBody>
      </p:sp>
      <p:sp>
        <p:nvSpPr>
          <p:cNvPr id="67" name="TextBox 66"/>
          <p:cNvSpPr txBox="1"/>
          <p:nvPr/>
        </p:nvSpPr>
        <p:spPr>
          <a:xfrm>
            <a:off x="2970462" y="5230946"/>
            <a:ext cx="685800" cy="253916"/>
          </a:xfrm>
          <a:prstGeom prst="rect">
            <a:avLst/>
          </a:prstGeom>
          <a:noFill/>
        </p:spPr>
        <p:txBody>
          <a:bodyPr wrap="square" rtlCol="0">
            <a:spAutoFit/>
          </a:bodyPr>
          <a:lstStyle/>
          <a:p>
            <a:r>
              <a:rPr lang="en-US" sz="1050" b="1" dirty="0"/>
              <a:t>358,006</a:t>
            </a:r>
          </a:p>
        </p:txBody>
      </p:sp>
      <p:sp>
        <p:nvSpPr>
          <p:cNvPr id="68" name="TextBox 67"/>
          <p:cNvSpPr txBox="1"/>
          <p:nvPr/>
        </p:nvSpPr>
        <p:spPr>
          <a:xfrm>
            <a:off x="3752002" y="5224851"/>
            <a:ext cx="685800" cy="253916"/>
          </a:xfrm>
          <a:prstGeom prst="rect">
            <a:avLst/>
          </a:prstGeom>
          <a:noFill/>
        </p:spPr>
        <p:txBody>
          <a:bodyPr wrap="square" rtlCol="0">
            <a:spAutoFit/>
          </a:bodyPr>
          <a:lstStyle/>
          <a:p>
            <a:r>
              <a:rPr lang="en-US" sz="1050" b="1" dirty="0"/>
              <a:t>115,240</a:t>
            </a:r>
          </a:p>
        </p:txBody>
      </p:sp>
      <p:sp>
        <p:nvSpPr>
          <p:cNvPr id="69" name="TextBox 68"/>
          <p:cNvSpPr txBox="1"/>
          <p:nvPr/>
        </p:nvSpPr>
        <p:spPr>
          <a:xfrm>
            <a:off x="4485362" y="5245864"/>
            <a:ext cx="685800" cy="253916"/>
          </a:xfrm>
          <a:prstGeom prst="rect">
            <a:avLst/>
          </a:prstGeom>
          <a:noFill/>
        </p:spPr>
        <p:txBody>
          <a:bodyPr wrap="square" rtlCol="0">
            <a:spAutoFit/>
          </a:bodyPr>
          <a:lstStyle/>
          <a:p>
            <a:r>
              <a:rPr lang="en-US" sz="1050" b="1" dirty="0"/>
              <a:t>92,546</a:t>
            </a:r>
          </a:p>
        </p:txBody>
      </p:sp>
      <p:sp>
        <p:nvSpPr>
          <p:cNvPr id="70" name="TextBox 69"/>
          <p:cNvSpPr txBox="1"/>
          <p:nvPr/>
        </p:nvSpPr>
        <p:spPr>
          <a:xfrm>
            <a:off x="5082436" y="5251044"/>
            <a:ext cx="685800" cy="253916"/>
          </a:xfrm>
          <a:prstGeom prst="rect">
            <a:avLst/>
          </a:prstGeom>
          <a:noFill/>
        </p:spPr>
        <p:txBody>
          <a:bodyPr wrap="square" rtlCol="0">
            <a:spAutoFit/>
          </a:bodyPr>
          <a:lstStyle/>
          <a:p>
            <a:r>
              <a:rPr lang="en-US" sz="1050" b="1" dirty="0"/>
              <a:t>150,220</a:t>
            </a:r>
          </a:p>
        </p:txBody>
      </p:sp>
      <p:sp>
        <p:nvSpPr>
          <p:cNvPr id="71" name="TextBox 70"/>
          <p:cNvSpPr txBox="1"/>
          <p:nvPr/>
        </p:nvSpPr>
        <p:spPr>
          <a:xfrm>
            <a:off x="5829692" y="5243597"/>
            <a:ext cx="685800" cy="253916"/>
          </a:xfrm>
          <a:prstGeom prst="rect">
            <a:avLst/>
          </a:prstGeom>
          <a:noFill/>
        </p:spPr>
        <p:txBody>
          <a:bodyPr wrap="square" rtlCol="0">
            <a:spAutoFit/>
          </a:bodyPr>
          <a:lstStyle/>
          <a:p>
            <a:r>
              <a:rPr lang="en-US" sz="1050" b="1" dirty="0"/>
              <a:t>242,766</a:t>
            </a:r>
          </a:p>
        </p:txBody>
      </p:sp>
      <p:sp>
        <p:nvSpPr>
          <p:cNvPr id="72" name="TextBox 71"/>
          <p:cNvSpPr txBox="1"/>
          <p:nvPr/>
        </p:nvSpPr>
        <p:spPr>
          <a:xfrm>
            <a:off x="6547174" y="5242553"/>
            <a:ext cx="685800" cy="253916"/>
          </a:xfrm>
          <a:prstGeom prst="rect">
            <a:avLst/>
          </a:prstGeom>
          <a:noFill/>
        </p:spPr>
        <p:txBody>
          <a:bodyPr wrap="square" rtlCol="0">
            <a:spAutoFit/>
          </a:bodyPr>
          <a:lstStyle/>
          <a:p>
            <a:r>
              <a:rPr lang="en-US" sz="1050" b="1" dirty="0"/>
              <a:t>358,006</a:t>
            </a:r>
          </a:p>
        </p:txBody>
      </p:sp>
      <p:sp>
        <p:nvSpPr>
          <p:cNvPr id="73" name="TextBox 72"/>
          <p:cNvSpPr txBox="1"/>
          <p:nvPr/>
        </p:nvSpPr>
        <p:spPr>
          <a:xfrm>
            <a:off x="7233552" y="5245501"/>
            <a:ext cx="685800" cy="253916"/>
          </a:xfrm>
          <a:prstGeom prst="rect">
            <a:avLst/>
          </a:prstGeom>
          <a:noFill/>
        </p:spPr>
        <p:txBody>
          <a:bodyPr wrap="square" rtlCol="0">
            <a:spAutoFit/>
          </a:bodyPr>
          <a:lstStyle/>
          <a:p>
            <a:r>
              <a:rPr lang="en-US" sz="1050" b="1" dirty="0"/>
              <a:t> 75.11</a:t>
            </a:r>
          </a:p>
        </p:txBody>
      </p:sp>
      <p:sp>
        <p:nvSpPr>
          <p:cNvPr id="74" name="TextBox 73"/>
          <p:cNvSpPr txBox="1"/>
          <p:nvPr/>
        </p:nvSpPr>
        <p:spPr>
          <a:xfrm>
            <a:off x="7778909" y="5243597"/>
            <a:ext cx="685800" cy="253916"/>
          </a:xfrm>
          <a:prstGeom prst="rect">
            <a:avLst/>
          </a:prstGeom>
          <a:noFill/>
        </p:spPr>
        <p:txBody>
          <a:bodyPr wrap="square" rtlCol="0">
            <a:spAutoFit/>
          </a:bodyPr>
          <a:lstStyle/>
          <a:p>
            <a:r>
              <a:rPr lang="en-US" sz="1050" b="1" dirty="0"/>
              <a:t>105,255</a:t>
            </a:r>
          </a:p>
        </p:txBody>
      </p:sp>
      <p:sp>
        <p:nvSpPr>
          <p:cNvPr id="7" name="TextBox 6"/>
          <p:cNvSpPr txBox="1"/>
          <p:nvPr/>
        </p:nvSpPr>
        <p:spPr>
          <a:xfrm>
            <a:off x="609600" y="5780782"/>
            <a:ext cx="5638799" cy="1077218"/>
          </a:xfrm>
          <a:prstGeom prst="rect">
            <a:avLst/>
          </a:prstGeom>
          <a:noFill/>
        </p:spPr>
        <p:txBody>
          <a:bodyPr wrap="square" rtlCol="0">
            <a:spAutoFit/>
          </a:bodyPr>
          <a:lstStyle/>
          <a:p>
            <a:r>
              <a:rPr lang="en-US" sz="1400" b="1" dirty="0">
                <a:solidFill>
                  <a:schemeClr val="tx2"/>
                </a:solidFill>
              </a:rPr>
              <a:t>                                 </a:t>
            </a:r>
            <a:r>
              <a:rPr lang="en-US" sz="1600" b="1" dirty="0">
                <a:solidFill>
                  <a:schemeClr val="tx2"/>
                </a:solidFill>
              </a:rPr>
              <a:t>Column (2)</a:t>
            </a:r>
          </a:p>
          <a:p>
            <a:endParaRPr lang="en-US" sz="400" b="1" dirty="0">
              <a:solidFill>
                <a:schemeClr val="tx2"/>
              </a:solidFill>
            </a:endParaRPr>
          </a:p>
          <a:p>
            <a:r>
              <a:rPr lang="en-US" sz="1600" b="1" dirty="0">
                <a:solidFill>
                  <a:schemeClr val="tx2"/>
                </a:solidFill>
              </a:rPr>
              <a:t>  </a:t>
            </a:r>
            <a:r>
              <a:rPr lang="en-US" sz="1400" b="1" dirty="0">
                <a:solidFill>
                  <a:schemeClr val="tx2"/>
                </a:solidFill>
              </a:rPr>
              <a:t>Cities/Towns - Maximum of 50% of Appropriations</a:t>
            </a:r>
          </a:p>
          <a:p>
            <a:r>
              <a:rPr lang="en-US" sz="1400" b="1" dirty="0">
                <a:solidFill>
                  <a:schemeClr val="tx2"/>
                </a:solidFill>
              </a:rPr>
              <a:t>        Counties – Maximum of 33% of Appropriations                                                 </a:t>
            </a:r>
          </a:p>
          <a:p>
            <a:r>
              <a:rPr lang="en-US" sz="1200" b="1" i="1" dirty="0">
                <a:solidFill>
                  <a:schemeClr val="tx2"/>
                </a:solidFill>
              </a:rPr>
              <a:t>                                      7-6-4034(2)(b), MCA</a:t>
            </a:r>
            <a:endParaRPr lang="en-US" sz="1200" dirty="0">
              <a:solidFill>
                <a:schemeClr val="tx2"/>
              </a:solidFill>
            </a:endParaRPr>
          </a:p>
        </p:txBody>
      </p:sp>
      <p:sp>
        <p:nvSpPr>
          <p:cNvPr id="8" name="Up Arrow 7"/>
          <p:cNvSpPr/>
          <p:nvPr/>
        </p:nvSpPr>
        <p:spPr>
          <a:xfrm>
            <a:off x="2514600" y="5557621"/>
            <a:ext cx="182880" cy="27432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p:cNvSpPr/>
          <p:nvPr/>
        </p:nvSpPr>
        <p:spPr>
          <a:xfrm>
            <a:off x="2280862" y="3276600"/>
            <a:ext cx="664850" cy="221986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8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up)">
                                      <p:cBhvr>
                                        <p:cTn id="24" dur="500"/>
                                        <p:tgtEl>
                                          <p:spTgt spid="7">
                                            <p:txEl>
                                              <p:pRg st="0" end="0"/>
                                            </p:txEl>
                                          </p:spTgt>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up)">
                                      <p:cBhvr>
                                        <p:cTn id="28" dur="500"/>
                                        <p:tgtEl>
                                          <p:spTgt spid="7">
                                            <p:txEl>
                                              <p:pRg st="2" end="2"/>
                                            </p:txEl>
                                          </p:spTgt>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up)">
                                      <p:cBhvr>
                                        <p:cTn id="3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077200" cy="609600"/>
          </a:xfrm>
        </p:spPr>
        <p:txBody>
          <a:bodyPr/>
          <a:lstStyle/>
          <a:p>
            <a:r>
              <a:rPr lang="en-US" sz="3600" b="1" dirty="0">
                <a:latin typeface="+mn-lt"/>
              </a:rPr>
              <a:t>Purpose of Budgeted Cash Reserves:</a:t>
            </a:r>
          </a:p>
        </p:txBody>
      </p:sp>
      <p:sp>
        <p:nvSpPr>
          <p:cNvPr id="3" name="Content Placeholder 2"/>
          <p:cNvSpPr>
            <a:spLocks noGrp="1"/>
          </p:cNvSpPr>
          <p:nvPr>
            <p:ph idx="1"/>
          </p:nvPr>
        </p:nvSpPr>
        <p:spPr>
          <a:xfrm>
            <a:off x="152400" y="838200"/>
            <a:ext cx="8229600" cy="5981699"/>
          </a:xfrm>
        </p:spPr>
        <p:txBody>
          <a:bodyPr>
            <a:normAutofit/>
          </a:bodyPr>
          <a:lstStyle/>
          <a:p>
            <a:pPr marL="114300" indent="0">
              <a:buNone/>
              <a:defRPr/>
            </a:pPr>
            <a:r>
              <a:rPr lang="en-US" sz="2800" b="1" dirty="0">
                <a:solidFill>
                  <a:schemeClr val="tx2"/>
                </a:solidFill>
              </a:rPr>
              <a:t>Cash reserves </a:t>
            </a:r>
            <a:r>
              <a:rPr lang="en-US" sz="2800" dirty="0">
                <a:solidFill>
                  <a:schemeClr val="tx2"/>
                </a:solidFill>
              </a:rPr>
              <a:t>in a fund are </a:t>
            </a:r>
            <a:r>
              <a:rPr lang="en-US" sz="2800" b="1" u="sng" dirty="0">
                <a:solidFill>
                  <a:schemeClr val="tx2"/>
                </a:solidFill>
              </a:rPr>
              <a:t>used to meet expenditures/expenses</a:t>
            </a:r>
            <a:r>
              <a:rPr lang="en-US" sz="2800" u="sng" dirty="0">
                <a:solidFill>
                  <a:schemeClr val="tx2"/>
                </a:solidFill>
              </a:rPr>
              <a:t> </a:t>
            </a:r>
            <a:r>
              <a:rPr lang="en-US" sz="2800" dirty="0">
                <a:solidFill>
                  <a:schemeClr val="tx2"/>
                </a:solidFill>
              </a:rPr>
              <a:t>made from that fund during the months of July to November </a:t>
            </a:r>
          </a:p>
          <a:p>
            <a:pPr lvl="1">
              <a:buFont typeface="Wingdings" panose="05000000000000000000" pitchFamily="2" charset="2"/>
              <a:buChar char="ü"/>
              <a:defRPr/>
            </a:pPr>
            <a:endParaRPr lang="en-US" b="1" dirty="0">
              <a:solidFill>
                <a:schemeClr val="tx2"/>
              </a:solidFill>
            </a:endParaRPr>
          </a:p>
          <a:p>
            <a:pPr lvl="1">
              <a:buFont typeface="Wingdings" panose="05000000000000000000" pitchFamily="2" charset="2"/>
              <a:buChar char="ü"/>
              <a:defRPr/>
            </a:pPr>
            <a:r>
              <a:rPr lang="en-US" b="1" dirty="0">
                <a:solidFill>
                  <a:schemeClr val="tx2"/>
                </a:solidFill>
              </a:rPr>
              <a:t>Provide </a:t>
            </a:r>
            <a:r>
              <a:rPr lang="en-US" b="1" u="sng" dirty="0">
                <a:solidFill>
                  <a:schemeClr val="tx2"/>
                </a:solidFill>
              </a:rPr>
              <a:t>“cash flow”</a:t>
            </a:r>
            <a:r>
              <a:rPr lang="en-US" b="1" dirty="0">
                <a:solidFill>
                  <a:schemeClr val="tx2"/>
                </a:solidFill>
              </a:rPr>
              <a:t> </a:t>
            </a:r>
            <a:r>
              <a:rPr lang="en-US" dirty="0">
                <a:solidFill>
                  <a:schemeClr val="tx2"/>
                </a:solidFill>
              </a:rPr>
              <a:t>for levied funds awaiting the next major “tax payment”</a:t>
            </a:r>
          </a:p>
          <a:p>
            <a:pPr>
              <a:defRPr/>
            </a:pPr>
            <a:endParaRPr lang="en-US" sz="2000" b="1" dirty="0">
              <a:solidFill>
                <a:schemeClr val="tx2"/>
              </a:solidFill>
            </a:endParaRPr>
          </a:p>
          <a:p>
            <a:pPr lvl="1">
              <a:buFont typeface="Wingdings" panose="05000000000000000000" pitchFamily="2" charset="2"/>
              <a:buChar char="ü"/>
              <a:defRPr/>
            </a:pPr>
            <a:r>
              <a:rPr lang="en-US" b="1" dirty="0">
                <a:solidFill>
                  <a:schemeClr val="tx2"/>
                </a:solidFill>
              </a:rPr>
              <a:t>Cash reserves </a:t>
            </a:r>
            <a:r>
              <a:rPr lang="en-US" dirty="0">
                <a:solidFill>
                  <a:schemeClr val="tx2"/>
                </a:solidFill>
              </a:rPr>
              <a:t>are limited for counties to 1/3 and municipalities to </a:t>
            </a:r>
            <a:r>
              <a:rPr lang="en-US" b="1" u="sng" dirty="0">
                <a:solidFill>
                  <a:schemeClr val="tx2"/>
                </a:solidFill>
              </a:rPr>
              <a:t>½</a:t>
            </a:r>
            <a:r>
              <a:rPr lang="en-US" dirty="0">
                <a:solidFill>
                  <a:schemeClr val="tx2"/>
                </a:solidFill>
              </a:rPr>
              <a:t> of the </a:t>
            </a:r>
            <a:r>
              <a:rPr lang="en-US" b="1" u="sng" dirty="0">
                <a:solidFill>
                  <a:schemeClr val="tx2"/>
                </a:solidFill>
              </a:rPr>
              <a:t>total amount appropriated</a:t>
            </a:r>
            <a:r>
              <a:rPr lang="en-US" b="1" dirty="0">
                <a:solidFill>
                  <a:schemeClr val="tx2"/>
                </a:solidFill>
              </a:rPr>
              <a:t> </a:t>
            </a:r>
            <a:r>
              <a:rPr lang="en-US" dirty="0">
                <a:solidFill>
                  <a:schemeClr val="tx2"/>
                </a:solidFill>
              </a:rPr>
              <a:t>and </a:t>
            </a:r>
            <a:r>
              <a:rPr lang="en-US" b="1" u="sng" dirty="0">
                <a:solidFill>
                  <a:schemeClr val="tx2"/>
                </a:solidFill>
              </a:rPr>
              <a:t>authorized to be spent</a:t>
            </a:r>
            <a:r>
              <a:rPr lang="en-US" b="1" dirty="0">
                <a:solidFill>
                  <a:schemeClr val="tx2"/>
                </a:solidFill>
              </a:rPr>
              <a:t> </a:t>
            </a:r>
            <a:r>
              <a:rPr lang="en-US" dirty="0">
                <a:solidFill>
                  <a:schemeClr val="tx2"/>
                </a:solidFill>
              </a:rPr>
              <a:t>from the tax-levied fund during the fiscal year</a:t>
            </a:r>
          </a:p>
          <a:p>
            <a:pPr lvl="2">
              <a:defRPr/>
            </a:pPr>
            <a:r>
              <a:rPr lang="en-US" sz="2000" dirty="0">
                <a:solidFill>
                  <a:schemeClr val="tx2"/>
                </a:solidFill>
              </a:rPr>
              <a:t>7-6-4034(2)(a) Counties; 7-6-4034(2)(b) Cities/Towns</a:t>
            </a:r>
          </a:p>
          <a:p>
            <a:pPr>
              <a:defRPr/>
            </a:pPr>
            <a:endParaRPr lang="en-US" sz="2000" dirty="0">
              <a:solidFill>
                <a:schemeClr val="tx2"/>
              </a:solidFill>
            </a:endParaRPr>
          </a:p>
          <a:p>
            <a:pPr lvl="1">
              <a:buFont typeface="Wingdings" panose="05000000000000000000" pitchFamily="2" charset="2"/>
              <a:buChar char="ü"/>
              <a:defRPr/>
            </a:pPr>
            <a:r>
              <a:rPr lang="en-US" b="1" dirty="0">
                <a:solidFill>
                  <a:schemeClr val="tx2"/>
                </a:solidFill>
              </a:rPr>
              <a:t>Cash reserves </a:t>
            </a:r>
            <a:r>
              <a:rPr lang="en-US" b="1" u="sng" dirty="0">
                <a:solidFill>
                  <a:schemeClr val="tx2"/>
                </a:solidFill>
              </a:rPr>
              <a:t>should not</a:t>
            </a:r>
            <a:r>
              <a:rPr lang="en-US" u="sng" dirty="0">
                <a:solidFill>
                  <a:schemeClr val="tx2"/>
                </a:solidFill>
              </a:rPr>
              <a:t> </a:t>
            </a:r>
            <a:r>
              <a:rPr lang="en-US" dirty="0">
                <a:solidFill>
                  <a:schemeClr val="tx2"/>
                </a:solidFill>
              </a:rPr>
              <a:t>be looked at as a “savings account” or “rainy-day fund” although they can be used in times of emergencies</a:t>
            </a:r>
          </a:p>
          <a:p>
            <a:pPr lvl="2">
              <a:defRPr/>
            </a:pPr>
            <a:r>
              <a:rPr lang="en-US" sz="2000" dirty="0">
                <a:solidFill>
                  <a:schemeClr val="tx2"/>
                </a:solidFill>
              </a:rPr>
              <a:t>A plan to replenish should be made if used  for emergencies                                         </a:t>
            </a:r>
          </a:p>
          <a:p>
            <a:pPr>
              <a:defRPr/>
            </a:pPr>
            <a:endParaRPr lang="en-US" sz="1900" dirty="0">
              <a:solidFill>
                <a:schemeClr val="tx2"/>
              </a:solidFill>
            </a:endParaRPr>
          </a:p>
          <a:p>
            <a:endParaRPr lang="en-US" dirty="0"/>
          </a:p>
        </p:txBody>
      </p:sp>
      <p:pic>
        <p:nvPicPr>
          <p:cNvPr id="5" name="Picture 4"/>
          <p:cNvPicPr>
            <a:picLocks noChangeAspect="1"/>
          </p:cNvPicPr>
          <p:nvPr/>
        </p:nvPicPr>
        <p:blipFill>
          <a:blip r:embed="rId2"/>
          <a:stretch>
            <a:fillRect/>
          </a:stretch>
        </p:blipFill>
        <p:spPr>
          <a:xfrm>
            <a:off x="6781800" y="1"/>
            <a:ext cx="1638300" cy="1143000"/>
          </a:xfrm>
          <a:prstGeom prst="rect">
            <a:avLst/>
          </a:prstGeom>
        </p:spPr>
      </p:pic>
      <p:pic>
        <p:nvPicPr>
          <p:cNvPr id="7" name="Picture 6"/>
          <p:cNvPicPr>
            <a:picLocks noChangeAspect="1"/>
          </p:cNvPicPr>
          <p:nvPr/>
        </p:nvPicPr>
        <p:blipFill>
          <a:blip r:embed="rId3"/>
          <a:stretch>
            <a:fillRect/>
          </a:stretch>
        </p:blipFill>
        <p:spPr>
          <a:xfrm rot="1180214">
            <a:off x="52684" y="6079463"/>
            <a:ext cx="1410093" cy="557479"/>
          </a:xfrm>
          <a:prstGeom prst="rect">
            <a:avLst/>
          </a:prstGeom>
        </p:spPr>
      </p:pic>
    </p:spTree>
    <p:extLst>
      <p:ext uri="{BB962C8B-B14F-4D97-AF65-F5344CB8AC3E}">
        <p14:creationId xmlns:p14="http://schemas.microsoft.com/office/powerpoint/2010/main" val="36926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6"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 y="152400"/>
            <a:ext cx="8534400" cy="6705600"/>
          </a:xfrm>
        </p:spPr>
        <p:txBody>
          <a:bodyPr>
            <a:normAutofit fontScale="85000" lnSpcReduction="10000"/>
          </a:bodyPr>
          <a:lstStyle/>
          <a:p>
            <a:pPr marL="45720" indent="0">
              <a:buNone/>
            </a:pPr>
            <a:r>
              <a:rPr lang="en-US" sz="3200" b="1" dirty="0">
                <a:solidFill>
                  <a:schemeClr val="tx2"/>
                </a:solidFill>
                <a:latin typeface="+mj-lt"/>
              </a:rPr>
              <a:t>Reserves in Levied Funds:</a:t>
            </a:r>
          </a:p>
          <a:p>
            <a:pPr marL="45720" indent="0">
              <a:buNone/>
            </a:pPr>
            <a:endParaRPr lang="en-US" sz="3200" b="1" dirty="0">
              <a:solidFill>
                <a:schemeClr val="tx2"/>
              </a:solidFill>
              <a:latin typeface="+mj-lt"/>
            </a:endParaRPr>
          </a:p>
          <a:p>
            <a:pPr marL="45720" indent="0">
              <a:buNone/>
            </a:pPr>
            <a:r>
              <a:rPr lang="en-US" sz="3200" b="1" u="sng" dirty="0">
                <a:solidFill>
                  <a:schemeClr val="tx2"/>
                </a:solidFill>
                <a:latin typeface="+mj-lt"/>
              </a:rPr>
              <a:t>What may be needed in cash reserves?</a:t>
            </a:r>
          </a:p>
          <a:p>
            <a:pPr marL="502920" indent="-457200">
              <a:buFont typeface="Wingdings" panose="05000000000000000000" pitchFamily="2" charset="2"/>
              <a:buChar char="Ø"/>
              <a:defRPr/>
            </a:pPr>
            <a:r>
              <a:rPr lang="en-US" sz="3000" b="1" dirty="0">
                <a:solidFill>
                  <a:schemeClr val="tx2"/>
                </a:solidFill>
              </a:rPr>
              <a:t>Take the appropriations</a:t>
            </a:r>
            <a:r>
              <a:rPr lang="en-US" sz="3000" dirty="0">
                <a:solidFill>
                  <a:schemeClr val="tx2"/>
                </a:solidFill>
              </a:rPr>
              <a:t> for the year</a:t>
            </a:r>
          </a:p>
          <a:p>
            <a:pPr marL="45720" indent="0">
              <a:buNone/>
              <a:defRPr/>
            </a:pPr>
            <a:r>
              <a:rPr lang="en-US" sz="2600" dirty="0">
                <a:solidFill>
                  <a:schemeClr val="tx2"/>
                </a:solidFill>
              </a:rPr>
              <a:t>	- </a:t>
            </a:r>
            <a:r>
              <a:rPr lang="en-US" sz="2600" b="1" dirty="0">
                <a:solidFill>
                  <a:schemeClr val="tx2"/>
                </a:solidFill>
              </a:rPr>
              <a:t>Divide by 12 </a:t>
            </a:r>
            <a:r>
              <a:rPr lang="en-US" sz="2600" dirty="0">
                <a:solidFill>
                  <a:schemeClr val="tx2"/>
                </a:solidFill>
              </a:rPr>
              <a:t>to figure the monthly amount of 	appropriations </a:t>
            </a:r>
          </a:p>
          <a:p>
            <a:pPr marL="45720" indent="0">
              <a:buNone/>
              <a:defRPr/>
            </a:pPr>
            <a:r>
              <a:rPr lang="en-US" sz="2800" dirty="0">
                <a:solidFill>
                  <a:schemeClr val="tx2"/>
                </a:solidFill>
              </a:rPr>
              <a:t>	 </a:t>
            </a:r>
            <a:r>
              <a:rPr lang="en-US" sz="2400" dirty="0">
                <a:solidFill>
                  <a:schemeClr val="tx2"/>
                </a:solidFill>
              </a:rPr>
              <a:t>(Or review prior year actual expenses from July thru October or 	 	   November and use that total)</a:t>
            </a:r>
          </a:p>
          <a:p>
            <a:pPr marL="502920" indent="-457200">
              <a:buFont typeface="Wingdings" panose="05000000000000000000" pitchFamily="2" charset="2"/>
              <a:buChar char="Ø"/>
              <a:defRPr/>
            </a:pPr>
            <a:endParaRPr lang="en-US" sz="2800" b="1" dirty="0">
              <a:solidFill>
                <a:schemeClr val="tx2"/>
              </a:solidFill>
            </a:endParaRPr>
          </a:p>
          <a:p>
            <a:pPr marL="502920" indent="-457200">
              <a:buFont typeface="Wingdings" panose="05000000000000000000" pitchFamily="2" charset="2"/>
              <a:buChar char="Ø"/>
              <a:defRPr/>
            </a:pPr>
            <a:r>
              <a:rPr lang="en-US" sz="2800" b="1" dirty="0">
                <a:solidFill>
                  <a:schemeClr val="tx2"/>
                </a:solidFill>
              </a:rPr>
              <a:t>Multiply</a:t>
            </a:r>
            <a:r>
              <a:rPr lang="en-US" sz="2800" dirty="0">
                <a:solidFill>
                  <a:schemeClr val="tx2"/>
                </a:solidFill>
              </a:rPr>
              <a:t> the monthly amount </a:t>
            </a:r>
            <a:r>
              <a:rPr lang="en-US" sz="2800" b="1" dirty="0">
                <a:solidFill>
                  <a:schemeClr val="tx2"/>
                </a:solidFill>
              </a:rPr>
              <a:t>by 4 </a:t>
            </a:r>
            <a:endParaRPr lang="en-US" b="1" dirty="0">
              <a:solidFill>
                <a:schemeClr val="tx2"/>
              </a:solidFill>
            </a:endParaRPr>
          </a:p>
          <a:p>
            <a:pPr marL="45720" indent="0">
              <a:buNone/>
              <a:defRPr/>
            </a:pPr>
            <a:r>
              <a:rPr lang="en-US" sz="2800" b="1" dirty="0">
                <a:solidFill>
                  <a:schemeClr val="tx2"/>
                </a:solidFill>
              </a:rPr>
              <a:t>	</a:t>
            </a:r>
            <a:r>
              <a:rPr lang="en-US" sz="2400" b="1" dirty="0">
                <a:solidFill>
                  <a:schemeClr val="accent1"/>
                </a:solidFill>
              </a:rPr>
              <a:t>Or use actual expenditures from prior year: July through October</a:t>
            </a:r>
          </a:p>
          <a:p>
            <a:pPr marL="45720" indent="0">
              <a:buNone/>
              <a:defRPr/>
            </a:pPr>
            <a:r>
              <a:rPr lang="en-US" sz="2800" dirty="0">
                <a:solidFill>
                  <a:schemeClr val="tx2"/>
                </a:solidFill>
              </a:rPr>
              <a:t>	This may be the </a:t>
            </a:r>
            <a:r>
              <a:rPr lang="en-US" sz="2800" b="1" dirty="0">
                <a:solidFill>
                  <a:schemeClr val="tx2"/>
                </a:solidFill>
              </a:rPr>
              <a:t>minimum in cash reserves </a:t>
            </a:r>
            <a:r>
              <a:rPr lang="en-US" sz="2800" dirty="0">
                <a:solidFill>
                  <a:schemeClr val="tx2"/>
                </a:solidFill>
              </a:rPr>
              <a:t>you keep for 	levied funds to ensure adequate cash flow</a:t>
            </a:r>
          </a:p>
          <a:p>
            <a:pPr marL="365760" lvl="1" indent="0">
              <a:buNone/>
              <a:defRPr/>
            </a:pPr>
            <a:endParaRPr lang="en-US" b="1" dirty="0">
              <a:solidFill>
                <a:schemeClr val="tx2"/>
              </a:solidFill>
            </a:endParaRPr>
          </a:p>
          <a:p>
            <a:pPr marL="365760" lvl="1" indent="0">
              <a:buNone/>
              <a:defRPr/>
            </a:pPr>
            <a:r>
              <a:rPr lang="en-US" b="1" dirty="0">
                <a:solidFill>
                  <a:schemeClr val="tx2"/>
                </a:solidFill>
              </a:rPr>
              <a:t>Example: </a:t>
            </a:r>
          </a:p>
          <a:p>
            <a:pPr lvl="2">
              <a:defRPr/>
            </a:pPr>
            <a:r>
              <a:rPr lang="en-US" dirty="0">
                <a:solidFill>
                  <a:schemeClr val="tx2"/>
                </a:solidFill>
              </a:rPr>
              <a:t>Total General Fund </a:t>
            </a:r>
            <a:r>
              <a:rPr lang="en-US" b="1" dirty="0">
                <a:solidFill>
                  <a:schemeClr val="tx2"/>
                </a:solidFill>
              </a:rPr>
              <a:t>appropriations</a:t>
            </a:r>
            <a:r>
              <a:rPr lang="en-US" dirty="0">
                <a:solidFill>
                  <a:schemeClr val="tx2"/>
                </a:solidFill>
              </a:rPr>
              <a:t> from prior year was </a:t>
            </a:r>
            <a:r>
              <a:rPr lang="en-US" b="1" dirty="0">
                <a:solidFill>
                  <a:schemeClr val="tx2"/>
                </a:solidFill>
              </a:rPr>
              <a:t>$200,000</a:t>
            </a:r>
          </a:p>
          <a:p>
            <a:pPr lvl="2">
              <a:defRPr/>
            </a:pPr>
            <a:r>
              <a:rPr lang="en-US" dirty="0">
                <a:solidFill>
                  <a:schemeClr val="tx2"/>
                </a:solidFill>
              </a:rPr>
              <a:t>$200,000/12 months = </a:t>
            </a:r>
            <a:r>
              <a:rPr lang="en-US" b="1" dirty="0">
                <a:solidFill>
                  <a:schemeClr val="tx2"/>
                </a:solidFill>
              </a:rPr>
              <a:t>$16,667 a month</a:t>
            </a:r>
          </a:p>
          <a:p>
            <a:pPr lvl="2">
              <a:defRPr/>
            </a:pPr>
            <a:r>
              <a:rPr lang="en-US" dirty="0">
                <a:solidFill>
                  <a:schemeClr val="tx2"/>
                </a:solidFill>
              </a:rPr>
              <a:t>$16,667 x 4 = </a:t>
            </a:r>
            <a:r>
              <a:rPr lang="en-US" b="1" dirty="0">
                <a:solidFill>
                  <a:schemeClr val="tx2"/>
                </a:solidFill>
              </a:rPr>
              <a:t>$66,668 or 33%</a:t>
            </a:r>
          </a:p>
          <a:p>
            <a:pPr lvl="2">
              <a:defRPr/>
            </a:pPr>
            <a:r>
              <a:rPr lang="en-US" b="1" dirty="0">
                <a:solidFill>
                  <a:schemeClr val="tx2"/>
                </a:solidFill>
              </a:rPr>
              <a:t>Minimum cash reserves to consider </a:t>
            </a:r>
            <a:r>
              <a:rPr lang="en-US" dirty="0">
                <a:solidFill>
                  <a:schemeClr val="tx2"/>
                </a:solidFill>
              </a:rPr>
              <a:t>in General Fund should maybe be </a:t>
            </a:r>
            <a:r>
              <a:rPr lang="en-US" b="1" dirty="0">
                <a:solidFill>
                  <a:schemeClr val="tx2"/>
                </a:solidFill>
              </a:rPr>
              <a:t>$66,668</a:t>
            </a:r>
          </a:p>
          <a:p>
            <a:pPr lvl="3">
              <a:defRPr/>
            </a:pPr>
            <a:r>
              <a:rPr lang="en-US" dirty="0">
                <a:solidFill>
                  <a:schemeClr val="tx2"/>
                </a:solidFill>
              </a:rPr>
              <a:t>Reserves will provide cash flow from July to November</a:t>
            </a:r>
            <a:endParaRPr lang="en-US" sz="1400" dirty="0">
              <a:solidFill>
                <a:schemeClr val="tx2"/>
              </a:solidFill>
            </a:endParaRPr>
          </a:p>
        </p:txBody>
      </p:sp>
    </p:spTree>
    <p:extLst>
      <p:ext uri="{BB962C8B-B14F-4D97-AF65-F5344CB8AC3E}">
        <p14:creationId xmlns:p14="http://schemas.microsoft.com/office/powerpoint/2010/main" val="342990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56DA82D-0CDD-4111-A093-646CF171085E}"/>
              </a:ext>
            </a:extLst>
          </p:cNvPr>
          <p:cNvGraphicFramePr/>
          <p:nvPr>
            <p:extLst>
              <p:ext uri="{D42A27DB-BD31-4B8C-83A1-F6EECF244321}">
                <p14:modId xmlns:p14="http://schemas.microsoft.com/office/powerpoint/2010/main" val="2838954120"/>
              </p:ext>
            </p:extLst>
          </p:nvPr>
        </p:nvGraphicFramePr>
        <p:xfrm>
          <a:off x="-685800" y="381000"/>
          <a:ext cx="9829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0EE5E16-36DE-4A6B-A0F4-4E76D58813F9}"/>
              </a:ext>
            </a:extLst>
          </p:cNvPr>
          <p:cNvSpPr>
            <a:spLocks noGrp="1"/>
          </p:cNvSpPr>
          <p:nvPr>
            <p:ph type="title"/>
          </p:nvPr>
        </p:nvSpPr>
        <p:spPr>
          <a:xfrm>
            <a:off x="152400" y="0"/>
            <a:ext cx="2819400" cy="1905000"/>
          </a:xfrm>
        </p:spPr>
        <p:txBody>
          <a:bodyPr/>
          <a:lstStyle/>
          <a:p>
            <a:r>
              <a:rPr lang="en-US" dirty="0"/>
              <a:t>Budgets can be:</a:t>
            </a:r>
          </a:p>
        </p:txBody>
      </p:sp>
    </p:spTree>
    <p:extLst>
      <p:ext uri="{BB962C8B-B14F-4D97-AF65-F5344CB8AC3E}">
        <p14:creationId xmlns:p14="http://schemas.microsoft.com/office/powerpoint/2010/main" val="84600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 1: HOW SORRY SHOULD WE FEEL ABOUT COMPETITIVE MODELS IN RESEARCH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19801"/>
            <a:ext cx="1981200" cy="838200"/>
          </a:xfrm>
          <a:prstGeom prst="rect">
            <a:avLst/>
          </a:prstGeom>
        </p:spPr>
      </p:pic>
      <p:pic>
        <p:nvPicPr>
          <p:cNvPr id="8" name="Picture 7" descr="Quando si dice…”: non avere il becco di un quattrino | il ..."/>
          <p:cNvPicPr>
            <a:picLocks noChangeAspect="1"/>
          </p:cNvPicPr>
          <p:nvPr/>
        </p:nvPicPr>
        <p:blipFill>
          <a:blip r:embed="rId3">
            <a:extLst>
              <a:ext uri="{BEBA8EAE-BF5A-486C-A8C5-ECC9F3942E4B}">
                <a14:imgProps xmlns:a14="http://schemas.microsoft.com/office/drawing/2010/main">
                  <a14:imgLayer r:embed="rId4">
                    <a14:imgEffect>
                      <a14:colorTemperature colorTemp="6494"/>
                    </a14:imgEffect>
                    <a14:imgEffect>
                      <a14:saturation sat="24000"/>
                    </a14:imgEffect>
                  </a14:imgLayer>
                </a14:imgProps>
              </a:ext>
              <a:ext uri="{28A0092B-C50C-407E-A947-70E740481C1C}">
                <a14:useLocalDpi xmlns:a14="http://schemas.microsoft.com/office/drawing/2010/main" val="0"/>
              </a:ext>
            </a:extLst>
          </a:blip>
          <a:stretch>
            <a:fillRect/>
          </a:stretch>
        </p:blipFill>
        <p:spPr>
          <a:xfrm>
            <a:off x="7196275" y="1905000"/>
            <a:ext cx="941792" cy="1660524"/>
          </a:xfrm>
          <a:prstGeom prst="rect">
            <a:avLst/>
          </a:prstGeom>
        </p:spPr>
      </p:pic>
      <p:sp>
        <p:nvSpPr>
          <p:cNvPr id="2" name="Title 1"/>
          <p:cNvSpPr>
            <a:spLocks noGrp="1"/>
          </p:cNvSpPr>
          <p:nvPr>
            <p:ph type="title"/>
          </p:nvPr>
        </p:nvSpPr>
        <p:spPr>
          <a:xfrm>
            <a:off x="457200" y="100015"/>
            <a:ext cx="7924800" cy="966785"/>
          </a:xfrm>
        </p:spPr>
        <p:txBody>
          <a:bodyPr/>
          <a:lstStyle/>
          <a:p>
            <a:r>
              <a:rPr lang="en-US" sz="3600" dirty="0"/>
              <a:t>The Danger of not having cash reserves:</a:t>
            </a:r>
          </a:p>
        </p:txBody>
      </p:sp>
      <p:sp>
        <p:nvSpPr>
          <p:cNvPr id="3" name="Content Placeholder 2"/>
          <p:cNvSpPr>
            <a:spLocks noGrp="1"/>
          </p:cNvSpPr>
          <p:nvPr>
            <p:ph idx="1"/>
          </p:nvPr>
        </p:nvSpPr>
        <p:spPr>
          <a:xfrm>
            <a:off x="60867" y="1180513"/>
            <a:ext cx="8077200" cy="5319596"/>
          </a:xfrm>
        </p:spPr>
        <p:txBody>
          <a:bodyPr>
            <a:normAutofit lnSpcReduction="10000"/>
          </a:bodyPr>
          <a:lstStyle/>
          <a:p>
            <a:pPr lvl="1">
              <a:buFont typeface="Wingdings" panose="05000000000000000000" pitchFamily="2" charset="2"/>
              <a:buChar char="Ø"/>
              <a:defRPr/>
            </a:pPr>
            <a:r>
              <a:rPr lang="en-US" sz="2800" b="1" dirty="0">
                <a:solidFill>
                  <a:schemeClr val="tx2"/>
                </a:solidFill>
              </a:rPr>
              <a:t>Negative</a:t>
            </a:r>
            <a:r>
              <a:rPr lang="en-US" sz="2800" dirty="0">
                <a:solidFill>
                  <a:schemeClr val="tx2"/>
                </a:solidFill>
              </a:rPr>
              <a:t> cash balances in funds</a:t>
            </a:r>
          </a:p>
          <a:p>
            <a:pPr marL="982980" lvl="2" indent="-342900">
              <a:buFont typeface="Wingdings" panose="05000000000000000000" pitchFamily="2" charset="2"/>
              <a:buChar char="v"/>
              <a:defRPr/>
            </a:pPr>
            <a:r>
              <a:rPr lang="en-US" sz="2400" dirty="0">
                <a:solidFill>
                  <a:schemeClr val="tx2"/>
                </a:solidFill>
              </a:rPr>
              <a:t>This is the equivalent of “</a:t>
            </a:r>
            <a:r>
              <a:rPr lang="en-US" sz="2400" b="1" dirty="0">
                <a:solidFill>
                  <a:schemeClr val="tx2"/>
                </a:solidFill>
              </a:rPr>
              <a:t>unofficial &amp; unapproved borrowing”</a:t>
            </a:r>
            <a:r>
              <a:rPr lang="en-US" sz="2400" dirty="0">
                <a:solidFill>
                  <a:schemeClr val="tx2"/>
                </a:solidFill>
              </a:rPr>
              <a:t> from another fund</a:t>
            </a:r>
          </a:p>
          <a:p>
            <a:pPr marL="982980" lvl="2" indent="-342900">
              <a:defRPr/>
            </a:pPr>
            <a:endParaRPr lang="en-US" sz="2400" dirty="0">
              <a:solidFill>
                <a:schemeClr val="tx2"/>
              </a:solidFill>
            </a:endParaRPr>
          </a:p>
          <a:p>
            <a:pPr lvl="1">
              <a:buFont typeface="Wingdings" panose="05000000000000000000" pitchFamily="2" charset="2"/>
              <a:buChar char="Ø"/>
              <a:defRPr/>
            </a:pPr>
            <a:r>
              <a:rPr lang="en-US" sz="2600" b="1" dirty="0">
                <a:solidFill>
                  <a:schemeClr val="tx2"/>
                </a:solidFill>
              </a:rPr>
              <a:t>Cash Flow </a:t>
            </a:r>
            <a:r>
              <a:rPr lang="en-US" sz="2600" dirty="0">
                <a:solidFill>
                  <a:schemeClr val="tx2"/>
                </a:solidFill>
              </a:rPr>
              <a:t>issues </a:t>
            </a:r>
          </a:p>
          <a:p>
            <a:pPr lvl="1">
              <a:defRPr/>
            </a:pPr>
            <a:endParaRPr lang="en-US" sz="2600" dirty="0">
              <a:solidFill>
                <a:schemeClr val="tx2"/>
              </a:solidFill>
            </a:endParaRPr>
          </a:p>
          <a:p>
            <a:pPr lvl="1">
              <a:buFont typeface="Wingdings" panose="05000000000000000000" pitchFamily="2" charset="2"/>
              <a:buChar char="Ø"/>
              <a:defRPr/>
            </a:pPr>
            <a:r>
              <a:rPr lang="en-US" sz="2800" b="1" dirty="0">
                <a:solidFill>
                  <a:schemeClr val="tx2"/>
                </a:solidFill>
              </a:rPr>
              <a:t>Trouble</a:t>
            </a:r>
            <a:r>
              <a:rPr lang="en-US" sz="2800" dirty="0">
                <a:solidFill>
                  <a:schemeClr val="tx2"/>
                </a:solidFill>
              </a:rPr>
              <a:t> if anticipated revenues are not received as predicted in the budget or cost to provide services increases mid-year</a:t>
            </a:r>
          </a:p>
          <a:p>
            <a:pPr lvl="1">
              <a:defRPr/>
            </a:pPr>
            <a:endParaRPr lang="en-US" sz="2800" dirty="0">
              <a:solidFill>
                <a:schemeClr val="tx2"/>
              </a:solidFill>
            </a:endParaRPr>
          </a:p>
          <a:p>
            <a:pPr lvl="1">
              <a:buFont typeface="Wingdings" panose="05000000000000000000" pitchFamily="2" charset="2"/>
              <a:buChar char="Ø"/>
              <a:defRPr/>
            </a:pPr>
            <a:r>
              <a:rPr lang="en-US" sz="2800" dirty="0">
                <a:solidFill>
                  <a:schemeClr val="tx2"/>
                </a:solidFill>
              </a:rPr>
              <a:t> </a:t>
            </a:r>
            <a:r>
              <a:rPr lang="en-US" sz="2800" b="1" dirty="0">
                <a:solidFill>
                  <a:schemeClr val="tx2"/>
                </a:solidFill>
              </a:rPr>
              <a:t>Hardship</a:t>
            </a:r>
            <a:r>
              <a:rPr lang="en-US" sz="2800" dirty="0">
                <a:solidFill>
                  <a:schemeClr val="tx2"/>
                </a:solidFill>
              </a:rPr>
              <a:t> in times of equipment failure, 		disasters or other emergencies</a:t>
            </a:r>
          </a:p>
          <a:p>
            <a:endParaRPr lang="en-US" dirty="0"/>
          </a:p>
        </p:txBody>
      </p:sp>
      <p:pic>
        <p:nvPicPr>
          <p:cNvPr id="5" name="Picture 3" descr="C:\Documents and Settings\CM0140\Local Settings\Temporary Internet Files\Content.IE5\QDK3QGDS\MC900434912[1].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6496"/>
                    </a14:imgEffect>
                    <a14:imgEffect>
                      <a14:saturation sat="55000"/>
                    </a14:imgEffect>
                  </a14:imgLayer>
                </a14:imgProps>
              </a:ext>
              <a:ext uri="{28A0092B-C50C-407E-A947-70E740481C1C}">
                <a14:useLocalDpi xmlns:a14="http://schemas.microsoft.com/office/drawing/2010/main" val="0"/>
              </a:ext>
            </a:extLst>
          </a:blip>
          <a:srcRect/>
          <a:stretch>
            <a:fillRect/>
          </a:stretch>
        </p:blipFill>
        <p:spPr bwMode="auto">
          <a:xfrm>
            <a:off x="381000" y="-247650"/>
            <a:ext cx="24939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Documents and Settings\CM0140\Local Settings\Temporary Internet Files\Content.IE5\25PRNER1\MC900295368[1].wmf"/>
          <p:cNvPicPr>
            <a:picLocks noChangeAspect="1" noChangeArrowheads="1"/>
          </p:cNvPicPr>
          <p:nvPr/>
        </p:nvPicPr>
        <p:blipFill>
          <a:blip r:embed="rId7" cstate="print">
            <a:lum bright="-8000" contrast="-40000"/>
            <a:extLst>
              <a:ext uri="{28A0092B-C50C-407E-A947-70E740481C1C}">
                <a14:useLocalDpi xmlns:a14="http://schemas.microsoft.com/office/drawing/2010/main" val="0"/>
              </a:ext>
            </a:extLst>
          </a:blip>
          <a:srcRect/>
          <a:stretch>
            <a:fillRect/>
          </a:stretch>
        </p:blipFill>
        <p:spPr bwMode="auto">
          <a:xfrm rot="429447">
            <a:off x="6942398" y="5454041"/>
            <a:ext cx="1372472" cy="116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3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5"/>
                                        </p:tgtEl>
                                      </p:cBhvr>
                                      <p:by x="150000" y="150000"/>
                                    </p:animScale>
                                  </p:childTnLst>
                                </p:cTn>
                              </p:par>
                              <p:par>
                                <p:cTn id="7" presetID="45" presetClass="exit" presetSubtype="0" fill="hold" nodeType="withEffect">
                                  <p:stCondLst>
                                    <p:cond delay="0"/>
                                  </p:stCondLst>
                                  <p:childTnLst>
                                    <p:animEffect transition="out" filter="fade">
                                      <p:cBhvr>
                                        <p:cTn id="8" dur="2000"/>
                                        <p:tgtEl>
                                          <p:spTgt spid="8"/>
                                        </p:tgtEl>
                                      </p:cBhvr>
                                    </p:animEffect>
                                    <p:anim calcmode="lin" valueType="num">
                                      <p:cBhvr>
                                        <p:cTn id="9"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 dur="2000"/>
                                        <p:tgtEl>
                                          <p:spTgt spid="8"/>
                                        </p:tgtEl>
                                        <p:attrNameLst>
                                          <p:attrName>ppt_h</p:attrName>
                                        </p:attrNameLst>
                                      </p:cBhvr>
                                      <p:tavLst>
                                        <p:tav tm="0">
                                          <p:val>
                                            <p:strVal val="ppt_h"/>
                                          </p:val>
                                        </p:tav>
                                        <p:tav tm="100000">
                                          <p:val>
                                            <p:strVal val="ppt_h"/>
                                          </p:val>
                                        </p:tav>
                                      </p:tavLst>
                                    </p:anim>
                                    <p:set>
                                      <p:cBhvr>
                                        <p:cTn id="11" dur="1" fill="hold">
                                          <p:stCondLst>
                                            <p:cond delay="1999"/>
                                          </p:stCondLst>
                                        </p:cTn>
                                        <p:tgtEl>
                                          <p:spTgt spid="8"/>
                                        </p:tgtEl>
                                        <p:attrNameLst>
                                          <p:attrName>style.visibility</p:attrName>
                                        </p:attrNameLst>
                                      </p:cBhvr>
                                      <p:to>
                                        <p:strVal val="hidden"/>
                                      </p:to>
                                    </p:set>
                                  </p:childTnLst>
                                </p:cTn>
                              </p:par>
                              <p:par>
                                <p:cTn id="12" presetID="32" presetClass="emph" presetSubtype="0" fill="hold" nodeType="withEffect">
                                  <p:stCondLst>
                                    <p:cond delay="0"/>
                                  </p:stCondLst>
                                  <p:childTnLst>
                                    <p:animRot by="120000">
                                      <p:cBhvr>
                                        <p:cTn id="13" dur="300" fill="hold">
                                          <p:stCondLst>
                                            <p:cond delay="0"/>
                                          </p:stCondLst>
                                        </p:cTn>
                                        <p:tgtEl>
                                          <p:spTgt spid="6"/>
                                        </p:tgtEl>
                                        <p:attrNameLst>
                                          <p:attrName>r</p:attrName>
                                        </p:attrNameLst>
                                      </p:cBhvr>
                                    </p:animRot>
                                    <p:animRot by="-240000">
                                      <p:cBhvr>
                                        <p:cTn id="14" dur="600" fill="hold">
                                          <p:stCondLst>
                                            <p:cond delay="600"/>
                                          </p:stCondLst>
                                        </p:cTn>
                                        <p:tgtEl>
                                          <p:spTgt spid="6"/>
                                        </p:tgtEl>
                                        <p:attrNameLst>
                                          <p:attrName>r</p:attrName>
                                        </p:attrNameLst>
                                      </p:cBhvr>
                                    </p:animRot>
                                    <p:animRot by="240000">
                                      <p:cBhvr>
                                        <p:cTn id="15" dur="600" fill="hold">
                                          <p:stCondLst>
                                            <p:cond delay="1200"/>
                                          </p:stCondLst>
                                        </p:cTn>
                                        <p:tgtEl>
                                          <p:spTgt spid="6"/>
                                        </p:tgtEl>
                                        <p:attrNameLst>
                                          <p:attrName>r</p:attrName>
                                        </p:attrNameLst>
                                      </p:cBhvr>
                                    </p:animRot>
                                    <p:animRot by="-240000">
                                      <p:cBhvr>
                                        <p:cTn id="16" dur="600" fill="hold">
                                          <p:stCondLst>
                                            <p:cond delay="1800"/>
                                          </p:stCondLst>
                                        </p:cTn>
                                        <p:tgtEl>
                                          <p:spTgt spid="6"/>
                                        </p:tgtEl>
                                        <p:attrNameLst>
                                          <p:attrName>r</p:attrName>
                                        </p:attrNameLst>
                                      </p:cBhvr>
                                    </p:animRot>
                                    <p:animRot by="120000">
                                      <p:cBhvr>
                                        <p:cTn id="17" dur="600" fill="hold">
                                          <p:stCondLst>
                                            <p:cond delay="2400"/>
                                          </p:stCondLst>
                                        </p:cTn>
                                        <p:tgtEl>
                                          <p:spTgt spid="6"/>
                                        </p:tgtEl>
                                        <p:attrNameLst>
                                          <p:attrName>r</p:attrName>
                                        </p:attrNameLst>
                                      </p:cBhvr>
                                    </p:animRot>
                                  </p:childTnLst>
                                </p:cTn>
                              </p:par>
                              <p:par>
                                <p:cTn id="18" presetID="45"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0"/>
                                        <p:tgtEl>
                                          <p:spTgt spid="4"/>
                                        </p:tgtEl>
                                      </p:cBhvr>
                                    </p:animEffect>
                                    <p:anim calcmode="lin" valueType="num">
                                      <p:cBhvr>
                                        <p:cTn id="21" dur="3000" fill="hold"/>
                                        <p:tgtEl>
                                          <p:spTgt spid="4"/>
                                        </p:tgtEl>
                                        <p:attrNameLst>
                                          <p:attrName>ppt_w</p:attrName>
                                        </p:attrNameLst>
                                      </p:cBhvr>
                                      <p:tavLst>
                                        <p:tav tm="0" fmla="#ppt_w*sin(2.5*pi*$)">
                                          <p:val>
                                            <p:fltVal val="0"/>
                                          </p:val>
                                        </p:tav>
                                        <p:tav tm="100000">
                                          <p:val>
                                            <p:fltVal val="1"/>
                                          </p:val>
                                        </p:tav>
                                      </p:tavLst>
                                    </p:anim>
                                    <p:anim calcmode="lin" valueType="num">
                                      <p:cBhvr>
                                        <p:cTn id="22"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1878557038"/>
              </p:ext>
            </p:extLst>
          </p:nvPr>
        </p:nvGraphicFramePr>
        <p:xfrm>
          <a:off x="136367" y="1251691"/>
          <a:ext cx="8256587" cy="5475287"/>
        </p:xfrm>
        <a:graphic>
          <a:graphicData uri="http://schemas.openxmlformats.org/presentationml/2006/ole">
            <mc:AlternateContent xmlns:mc="http://schemas.openxmlformats.org/markup-compatibility/2006">
              <mc:Choice xmlns:v="urn:schemas-microsoft-com:vml" Requires="v">
                <p:oleObj spid="_x0000_s15145" name="Worksheet" r:id="rId4" imgW="11940524" imgH="5425488" progId="Excel.Sheet.8">
                  <p:embed/>
                </p:oleObj>
              </mc:Choice>
              <mc:Fallback>
                <p:oleObj name="Worksheet" r:id="rId4" imgW="11940524" imgH="5425488" progId="Excel.Sheet.8">
                  <p:embed/>
                  <p:pic>
                    <p:nvPicPr>
                      <p:cNvPr id="10" name="Object 9"/>
                      <p:cNvPicPr/>
                      <p:nvPr/>
                    </p:nvPicPr>
                    <p:blipFill>
                      <a:blip r:embed="rId5"/>
                      <a:stretch>
                        <a:fillRect/>
                      </a:stretch>
                    </p:blipFill>
                    <p:spPr>
                      <a:xfrm>
                        <a:off x="136367" y="1251691"/>
                        <a:ext cx="8256587" cy="5475287"/>
                      </a:xfrm>
                      <a:prstGeom prst="rect">
                        <a:avLst/>
                      </a:prstGeom>
                    </p:spPr>
                  </p:pic>
                </p:oleObj>
              </mc:Fallback>
            </mc:AlternateContent>
          </a:graphicData>
        </a:graphic>
      </p:graphicFrame>
      <p:sp>
        <p:nvSpPr>
          <p:cNvPr id="2" name="Title 1"/>
          <p:cNvSpPr>
            <a:spLocks noGrp="1"/>
          </p:cNvSpPr>
          <p:nvPr>
            <p:ph type="title" idx="4294967295"/>
          </p:nvPr>
        </p:nvSpPr>
        <p:spPr>
          <a:xfrm>
            <a:off x="0" y="-68094"/>
            <a:ext cx="8458200" cy="618815"/>
          </a:xfrm>
        </p:spPr>
        <p:txBody>
          <a:bodyPr/>
          <a:lstStyle/>
          <a:p>
            <a:pPr marL="0" indent="0" algn="ctr">
              <a:buNone/>
            </a:pPr>
            <a:r>
              <a:rPr lang="en-US" sz="2400" dirty="0">
                <a:latin typeface="+mn-lt"/>
              </a:rPr>
              <a:t>Review of Schedule</a:t>
            </a:r>
            <a:r>
              <a:rPr lang="en-US" sz="2800" dirty="0">
                <a:latin typeface="+mn-lt"/>
              </a:rPr>
              <a:t> - </a:t>
            </a:r>
            <a:r>
              <a:rPr lang="en-US" sz="2000" dirty="0">
                <a:latin typeface="+mn-lt"/>
              </a:rPr>
              <a:t>Non-Voted Levies</a:t>
            </a:r>
          </a:p>
        </p:txBody>
      </p:sp>
      <p:sp>
        <p:nvSpPr>
          <p:cNvPr id="5" name="TextBox 4"/>
          <p:cNvSpPr txBox="1"/>
          <p:nvPr/>
        </p:nvSpPr>
        <p:spPr>
          <a:xfrm>
            <a:off x="4495800" y="4537029"/>
            <a:ext cx="685800" cy="253916"/>
          </a:xfrm>
          <a:prstGeom prst="rect">
            <a:avLst/>
          </a:prstGeom>
          <a:noFill/>
        </p:spPr>
        <p:txBody>
          <a:bodyPr wrap="square" rtlCol="0">
            <a:spAutoFit/>
          </a:bodyPr>
          <a:lstStyle/>
          <a:p>
            <a:r>
              <a:rPr lang="en-US" sz="1050" b="1" dirty="0"/>
              <a:t>88,350</a:t>
            </a:r>
          </a:p>
        </p:txBody>
      </p:sp>
      <p:sp>
        <p:nvSpPr>
          <p:cNvPr id="13" name="TextBox 12"/>
          <p:cNvSpPr txBox="1"/>
          <p:nvPr/>
        </p:nvSpPr>
        <p:spPr>
          <a:xfrm>
            <a:off x="1671524" y="4543509"/>
            <a:ext cx="685800" cy="253916"/>
          </a:xfrm>
          <a:prstGeom prst="rect">
            <a:avLst/>
          </a:prstGeom>
          <a:noFill/>
        </p:spPr>
        <p:txBody>
          <a:bodyPr wrap="square" rtlCol="0">
            <a:spAutoFit/>
          </a:bodyPr>
          <a:lstStyle/>
          <a:p>
            <a:r>
              <a:rPr lang="en-US" sz="1050" b="1" dirty="0"/>
              <a:t>200,000</a:t>
            </a:r>
          </a:p>
        </p:txBody>
      </p:sp>
      <p:sp>
        <p:nvSpPr>
          <p:cNvPr id="14" name="TextBox 13"/>
          <p:cNvSpPr txBox="1"/>
          <p:nvPr/>
        </p:nvSpPr>
        <p:spPr>
          <a:xfrm>
            <a:off x="2300584" y="4549990"/>
            <a:ext cx="685800" cy="276999"/>
          </a:xfrm>
          <a:prstGeom prst="rect">
            <a:avLst/>
          </a:prstGeom>
          <a:noFill/>
        </p:spPr>
        <p:txBody>
          <a:bodyPr wrap="square" rtlCol="0">
            <a:spAutoFit/>
          </a:bodyPr>
          <a:lstStyle/>
          <a:p>
            <a:r>
              <a:rPr lang="en-US" sz="1200" b="1" dirty="0">
                <a:solidFill>
                  <a:srgbClr val="C00000"/>
                </a:solidFill>
              </a:rPr>
              <a:t>40,000</a:t>
            </a:r>
          </a:p>
        </p:txBody>
      </p:sp>
      <p:sp>
        <p:nvSpPr>
          <p:cNvPr id="15" name="TextBox 14"/>
          <p:cNvSpPr txBox="1"/>
          <p:nvPr/>
        </p:nvSpPr>
        <p:spPr>
          <a:xfrm>
            <a:off x="2902639" y="4546744"/>
            <a:ext cx="751715" cy="276999"/>
          </a:xfrm>
          <a:prstGeom prst="rect">
            <a:avLst/>
          </a:prstGeom>
          <a:noFill/>
        </p:spPr>
        <p:txBody>
          <a:bodyPr wrap="square" rtlCol="0">
            <a:spAutoFit/>
          </a:bodyPr>
          <a:lstStyle/>
          <a:p>
            <a:r>
              <a:rPr lang="en-US" sz="1200" b="1" dirty="0">
                <a:solidFill>
                  <a:srgbClr val="C00000"/>
                </a:solidFill>
              </a:rPr>
              <a:t>240,000</a:t>
            </a:r>
          </a:p>
        </p:txBody>
      </p:sp>
      <p:sp>
        <p:nvSpPr>
          <p:cNvPr id="16" name="TextBox 15"/>
          <p:cNvSpPr txBox="1"/>
          <p:nvPr/>
        </p:nvSpPr>
        <p:spPr>
          <a:xfrm>
            <a:off x="5105400" y="4543500"/>
            <a:ext cx="685800" cy="276999"/>
          </a:xfrm>
          <a:prstGeom prst="rect">
            <a:avLst/>
          </a:prstGeom>
          <a:noFill/>
        </p:spPr>
        <p:txBody>
          <a:bodyPr wrap="square" rtlCol="0">
            <a:spAutoFit/>
          </a:bodyPr>
          <a:lstStyle/>
          <a:p>
            <a:r>
              <a:rPr lang="en-US" sz="1200" b="1" dirty="0">
                <a:solidFill>
                  <a:srgbClr val="C00000"/>
                </a:solidFill>
              </a:rPr>
              <a:t>41,660</a:t>
            </a:r>
          </a:p>
        </p:txBody>
      </p:sp>
      <p:sp>
        <p:nvSpPr>
          <p:cNvPr id="17" name="TextBox 16"/>
          <p:cNvSpPr txBox="1"/>
          <p:nvPr/>
        </p:nvSpPr>
        <p:spPr>
          <a:xfrm>
            <a:off x="5775046" y="4537016"/>
            <a:ext cx="713306" cy="276999"/>
          </a:xfrm>
          <a:prstGeom prst="rect">
            <a:avLst/>
          </a:prstGeom>
          <a:noFill/>
        </p:spPr>
        <p:txBody>
          <a:bodyPr wrap="square" rtlCol="0">
            <a:spAutoFit/>
          </a:bodyPr>
          <a:lstStyle/>
          <a:p>
            <a:r>
              <a:rPr lang="en-US" sz="1200" b="1" dirty="0">
                <a:solidFill>
                  <a:srgbClr val="C00000"/>
                </a:solidFill>
              </a:rPr>
              <a:t>130,010</a:t>
            </a:r>
          </a:p>
        </p:txBody>
      </p:sp>
      <p:sp>
        <p:nvSpPr>
          <p:cNvPr id="18" name="TextBox 17"/>
          <p:cNvSpPr txBox="1"/>
          <p:nvPr/>
        </p:nvSpPr>
        <p:spPr>
          <a:xfrm>
            <a:off x="3750009" y="4540267"/>
            <a:ext cx="685800" cy="253916"/>
          </a:xfrm>
          <a:prstGeom prst="rect">
            <a:avLst/>
          </a:prstGeom>
          <a:noFill/>
        </p:spPr>
        <p:txBody>
          <a:bodyPr wrap="square" rtlCol="0">
            <a:spAutoFit/>
          </a:bodyPr>
          <a:lstStyle/>
          <a:p>
            <a:r>
              <a:rPr lang="en-US" sz="1050" b="1" dirty="0"/>
              <a:t>109,990</a:t>
            </a:r>
          </a:p>
        </p:txBody>
      </p:sp>
      <p:sp>
        <p:nvSpPr>
          <p:cNvPr id="19" name="TextBox 18"/>
          <p:cNvSpPr txBox="1"/>
          <p:nvPr/>
        </p:nvSpPr>
        <p:spPr>
          <a:xfrm>
            <a:off x="7239814" y="4533781"/>
            <a:ext cx="685800" cy="276999"/>
          </a:xfrm>
          <a:prstGeom prst="rect">
            <a:avLst/>
          </a:prstGeom>
          <a:noFill/>
        </p:spPr>
        <p:txBody>
          <a:bodyPr wrap="square" rtlCol="0">
            <a:spAutoFit/>
          </a:bodyPr>
          <a:lstStyle/>
          <a:p>
            <a:r>
              <a:rPr lang="en-US" sz="1200" b="1" dirty="0">
                <a:solidFill>
                  <a:srgbClr val="C00000"/>
                </a:solidFill>
              </a:rPr>
              <a:t>20.83</a:t>
            </a:r>
          </a:p>
        </p:txBody>
      </p:sp>
      <p:sp>
        <p:nvSpPr>
          <p:cNvPr id="20" name="TextBox 19"/>
          <p:cNvSpPr txBox="1"/>
          <p:nvPr/>
        </p:nvSpPr>
        <p:spPr>
          <a:xfrm>
            <a:off x="6509806" y="4537016"/>
            <a:ext cx="721080" cy="276999"/>
          </a:xfrm>
          <a:prstGeom prst="rect">
            <a:avLst/>
          </a:prstGeom>
          <a:noFill/>
        </p:spPr>
        <p:txBody>
          <a:bodyPr wrap="square" rtlCol="0">
            <a:spAutoFit/>
          </a:bodyPr>
          <a:lstStyle/>
          <a:p>
            <a:r>
              <a:rPr lang="en-US" sz="1200" b="1" dirty="0">
                <a:solidFill>
                  <a:srgbClr val="C00000"/>
                </a:solidFill>
              </a:rPr>
              <a:t>240,000</a:t>
            </a:r>
          </a:p>
        </p:txBody>
      </p:sp>
      <p:sp>
        <p:nvSpPr>
          <p:cNvPr id="21" name="TextBox 20"/>
          <p:cNvSpPr txBox="1"/>
          <p:nvPr/>
        </p:nvSpPr>
        <p:spPr>
          <a:xfrm>
            <a:off x="7783751" y="4547863"/>
            <a:ext cx="685800" cy="276999"/>
          </a:xfrm>
          <a:prstGeom prst="rect">
            <a:avLst/>
          </a:prstGeom>
          <a:noFill/>
        </p:spPr>
        <p:txBody>
          <a:bodyPr wrap="square" rtlCol="0">
            <a:spAutoFit/>
          </a:bodyPr>
          <a:lstStyle/>
          <a:p>
            <a:r>
              <a:rPr lang="en-US" sz="1200" b="1" dirty="0">
                <a:solidFill>
                  <a:srgbClr val="C00000"/>
                </a:solidFill>
              </a:rPr>
              <a:t>40,000</a:t>
            </a:r>
          </a:p>
        </p:txBody>
      </p:sp>
      <p:sp>
        <p:nvSpPr>
          <p:cNvPr id="3" name="Rectangle 2"/>
          <p:cNvSpPr/>
          <p:nvPr/>
        </p:nvSpPr>
        <p:spPr>
          <a:xfrm>
            <a:off x="48640" y="1251691"/>
            <a:ext cx="8229600" cy="4967288"/>
          </a:xfrm>
          <a:prstGeom prst="rect">
            <a:avLst/>
          </a:prstGeom>
          <a:no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TextBox 22"/>
          <p:cNvSpPr txBox="1"/>
          <p:nvPr/>
        </p:nvSpPr>
        <p:spPr>
          <a:xfrm>
            <a:off x="1006809" y="2123635"/>
            <a:ext cx="914400" cy="253916"/>
          </a:xfrm>
          <a:prstGeom prst="rect">
            <a:avLst/>
          </a:prstGeom>
          <a:noFill/>
        </p:spPr>
        <p:txBody>
          <a:bodyPr wrap="square" rtlCol="0">
            <a:spAutoFit/>
          </a:bodyPr>
          <a:lstStyle/>
          <a:p>
            <a:r>
              <a:rPr lang="en-US" sz="1050" b="1" dirty="0"/>
              <a:t>45,000,000</a:t>
            </a:r>
          </a:p>
        </p:txBody>
      </p:sp>
      <p:sp>
        <p:nvSpPr>
          <p:cNvPr id="24" name="TextBox 23"/>
          <p:cNvSpPr txBox="1"/>
          <p:nvPr/>
        </p:nvSpPr>
        <p:spPr>
          <a:xfrm>
            <a:off x="760378" y="2324675"/>
            <a:ext cx="914400" cy="253916"/>
          </a:xfrm>
          <a:prstGeom prst="rect">
            <a:avLst/>
          </a:prstGeom>
          <a:noFill/>
        </p:spPr>
        <p:txBody>
          <a:bodyPr wrap="square" rtlCol="0">
            <a:spAutoFit/>
          </a:bodyPr>
          <a:lstStyle/>
          <a:p>
            <a:r>
              <a:rPr lang="en-US" sz="1050" b="1" dirty="0"/>
              <a:t>2,000,000</a:t>
            </a:r>
          </a:p>
        </p:txBody>
      </p:sp>
      <p:sp>
        <p:nvSpPr>
          <p:cNvPr id="25" name="TextBox 24"/>
          <p:cNvSpPr txBox="1"/>
          <p:nvPr/>
        </p:nvSpPr>
        <p:spPr>
          <a:xfrm>
            <a:off x="932234" y="2506259"/>
            <a:ext cx="914400" cy="253916"/>
          </a:xfrm>
          <a:prstGeom prst="rect">
            <a:avLst/>
          </a:prstGeom>
          <a:noFill/>
        </p:spPr>
        <p:txBody>
          <a:bodyPr wrap="square" rtlCol="0">
            <a:spAutoFit/>
          </a:bodyPr>
          <a:lstStyle/>
          <a:p>
            <a:r>
              <a:rPr lang="en-US" sz="1050" b="1" dirty="0"/>
              <a:t>2,000</a:t>
            </a:r>
          </a:p>
        </p:txBody>
      </p:sp>
      <p:sp>
        <p:nvSpPr>
          <p:cNvPr id="6" name="Rectangle 5"/>
          <p:cNvSpPr/>
          <p:nvPr/>
        </p:nvSpPr>
        <p:spPr>
          <a:xfrm>
            <a:off x="152400" y="731646"/>
            <a:ext cx="8305800" cy="523220"/>
          </a:xfrm>
          <a:prstGeom prst="rect">
            <a:avLst/>
          </a:prstGeom>
        </p:spPr>
        <p:txBody>
          <a:bodyPr wrap="square">
            <a:spAutoFit/>
          </a:bodyPr>
          <a:lstStyle/>
          <a:p>
            <a:r>
              <a:rPr lang="en-US" sz="2800" b="1" dirty="0">
                <a:solidFill>
                  <a:schemeClr val="tx2"/>
                </a:solidFill>
              </a:rPr>
              <a:t>3</a:t>
            </a:r>
            <a:r>
              <a:rPr lang="en-US" b="1" dirty="0">
                <a:solidFill>
                  <a:schemeClr val="tx2"/>
                </a:solidFill>
              </a:rPr>
              <a:t>…Is the budgeted cash reserve for the fund too low?</a:t>
            </a:r>
          </a:p>
        </p:txBody>
      </p:sp>
      <p:sp>
        <p:nvSpPr>
          <p:cNvPr id="44" name="TextBox 43"/>
          <p:cNvSpPr txBox="1"/>
          <p:nvPr/>
        </p:nvSpPr>
        <p:spPr>
          <a:xfrm>
            <a:off x="1651358" y="4732503"/>
            <a:ext cx="685800" cy="253916"/>
          </a:xfrm>
          <a:prstGeom prst="rect">
            <a:avLst/>
          </a:prstGeom>
          <a:noFill/>
        </p:spPr>
        <p:txBody>
          <a:bodyPr wrap="square" rtlCol="0">
            <a:spAutoFit/>
          </a:bodyPr>
          <a:lstStyle/>
          <a:p>
            <a:r>
              <a:rPr lang="en-US" sz="1050" b="1" dirty="0"/>
              <a:t>   27,825</a:t>
            </a:r>
          </a:p>
        </p:txBody>
      </p:sp>
      <p:sp>
        <p:nvSpPr>
          <p:cNvPr id="45" name="TextBox 44"/>
          <p:cNvSpPr txBox="1"/>
          <p:nvPr/>
        </p:nvSpPr>
        <p:spPr>
          <a:xfrm>
            <a:off x="3738657" y="4745642"/>
            <a:ext cx="685800" cy="253916"/>
          </a:xfrm>
          <a:prstGeom prst="rect">
            <a:avLst/>
          </a:prstGeom>
          <a:noFill/>
        </p:spPr>
        <p:txBody>
          <a:bodyPr wrap="square" rtlCol="0">
            <a:spAutoFit/>
          </a:bodyPr>
          <a:lstStyle/>
          <a:p>
            <a:r>
              <a:rPr lang="en-US" sz="1050" b="1" dirty="0"/>
              <a:t>     5,250</a:t>
            </a:r>
          </a:p>
        </p:txBody>
      </p:sp>
      <p:sp>
        <p:nvSpPr>
          <p:cNvPr id="46" name="TextBox 45"/>
          <p:cNvSpPr txBox="1"/>
          <p:nvPr/>
        </p:nvSpPr>
        <p:spPr>
          <a:xfrm>
            <a:off x="4485362" y="4739533"/>
            <a:ext cx="685800" cy="253916"/>
          </a:xfrm>
          <a:prstGeom prst="rect">
            <a:avLst/>
          </a:prstGeom>
          <a:noFill/>
        </p:spPr>
        <p:txBody>
          <a:bodyPr wrap="square" rtlCol="0">
            <a:spAutoFit/>
          </a:bodyPr>
          <a:lstStyle/>
          <a:p>
            <a:r>
              <a:rPr lang="en-US" sz="1050" b="1" dirty="0"/>
              <a:t>      250</a:t>
            </a:r>
          </a:p>
        </p:txBody>
      </p:sp>
      <p:sp>
        <p:nvSpPr>
          <p:cNvPr id="47" name="TextBox 46"/>
          <p:cNvSpPr txBox="1"/>
          <p:nvPr/>
        </p:nvSpPr>
        <p:spPr>
          <a:xfrm>
            <a:off x="2286014" y="4730240"/>
            <a:ext cx="685800" cy="253916"/>
          </a:xfrm>
          <a:prstGeom prst="rect">
            <a:avLst/>
          </a:prstGeom>
          <a:noFill/>
        </p:spPr>
        <p:txBody>
          <a:bodyPr wrap="square" rtlCol="0">
            <a:spAutoFit/>
          </a:bodyPr>
          <a:lstStyle/>
          <a:p>
            <a:r>
              <a:rPr lang="en-US" sz="1050" b="1" dirty="0"/>
              <a:t>    5,255</a:t>
            </a:r>
          </a:p>
        </p:txBody>
      </p:sp>
      <p:sp>
        <p:nvSpPr>
          <p:cNvPr id="48" name="TextBox 47"/>
          <p:cNvSpPr txBox="1"/>
          <p:nvPr/>
        </p:nvSpPr>
        <p:spPr>
          <a:xfrm>
            <a:off x="2958116" y="4726994"/>
            <a:ext cx="685800" cy="253916"/>
          </a:xfrm>
          <a:prstGeom prst="rect">
            <a:avLst/>
          </a:prstGeom>
          <a:noFill/>
        </p:spPr>
        <p:txBody>
          <a:bodyPr wrap="square" rtlCol="0">
            <a:spAutoFit/>
          </a:bodyPr>
          <a:lstStyle/>
          <a:p>
            <a:r>
              <a:rPr lang="en-US" sz="1050" b="1" dirty="0"/>
              <a:t>  33,080</a:t>
            </a:r>
          </a:p>
        </p:txBody>
      </p:sp>
      <p:sp>
        <p:nvSpPr>
          <p:cNvPr id="49" name="TextBox 48"/>
          <p:cNvSpPr txBox="1"/>
          <p:nvPr/>
        </p:nvSpPr>
        <p:spPr>
          <a:xfrm>
            <a:off x="5094962" y="4746004"/>
            <a:ext cx="685800" cy="253916"/>
          </a:xfrm>
          <a:prstGeom prst="rect">
            <a:avLst/>
          </a:prstGeom>
          <a:noFill/>
        </p:spPr>
        <p:txBody>
          <a:bodyPr wrap="square" rtlCol="0">
            <a:spAutoFit/>
          </a:bodyPr>
          <a:lstStyle/>
          <a:p>
            <a:r>
              <a:rPr lang="en-US" sz="1050" b="1" dirty="0"/>
              <a:t>  27,580</a:t>
            </a:r>
          </a:p>
        </p:txBody>
      </p:sp>
      <p:sp>
        <p:nvSpPr>
          <p:cNvPr id="50" name="TextBox 49"/>
          <p:cNvSpPr txBox="1"/>
          <p:nvPr/>
        </p:nvSpPr>
        <p:spPr>
          <a:xfrm>
            <a:off x="5817166" y="4739520"/>
            <a:ext cx="685800" cy="253916"/>
          </a:xfrm>
          <a:prstGeom prst="rect">
            <a:avLst/>
          </a:prstGeom>
          <a:noFill/>
        </p:spPr>
        <p:txBody>
          <a:bodyPr wrap="square" rtlCol="0">
            <a:spAutoFit/>
          </a:bodyPr>
          <a:lstStyle/>
          <a:p>
            <a:r>
              <a:rPr lang="en-US" sz="1050" b="1" dirty="0"/>
              <a:t>  27,830</a:t>
            </a:r>
          </a:p>
        </p:txBody>
      </p:sp>
      <p:sp>
        <p:nvSpPr>
          <p:cNvPr id="51" name="TextBox 50"/>
          <p:cNvSpPr txBox="1"/>
          <p:nvPr/>
        </p:nvSpPr>
        <p:spPr>
          <a:xfrm>
            <a:off x="6547174" y="4739520"/>
            <a:ext cx="685800" cy="253916"/>
          </a:xfrm>
          <a:prstGeom prst="rect">
            <a:avLst/>
          </a:prstGeom>
          <a:noFill/>
        </p:spPr>
        <p:txBody>
          <a:bodyPr wrap="square" rtlCol="0">
            <a:spAutoFit/>
          </a:bodyPr>
          <a:lstStyle/>
          <a:p>
            <a:r>
              <a:rPr lang="en-US" sz="1050" b="1" dirty="0"/>
              <a:t>  33,080</a:t>
            </a:r>
          </a:p>
        </p:txBody>
      </p:sp>
      <p:sp>
        <p:nvSpPr>
          <p:cNvPr id="52" name="TextBox 51"/>
          <p:cNvSpPr txBox="1"/>
          <p:nvPr/>
        </p:nvSpPr>
        <p:spPr>
          <a:xfrm>
            <a:off x="7241902" y="4736285"/>
            <a:ext cx="685800" cy="253916"/>
          </a:xfrm>
          <a:prstGeom prst="rect">
            <a:avLst/>
          </a:prstGeom>
          <a:noFill/>
        </p:spPr>
        <p:txBody>
          <a:bodyPr wrap="square" rtlCol="0">
            <a:spAutoFit/>
          </a:bodyPr>
          <a:lstStyle/>
          <a:p>
            <a:r>
              <a:rPr lang="en-US" sz="1050" b="1" dirty="0"/>
              <a:t>13.79</a:t>
            </a:r>
          </a:p>
        </p:txBody>
      </p:sp>
      <p:sp>
        <p:nvSpPr>
          <p:cNvPr id="53" name="TextBox 52"/>
          <p:cNvSpPr txBox="1"/>
          <p:nvPr/>
        </p:nvSpPr>
        <p:spPr>
          <a:xfrm>
            <a:off x="7775872" y="4726994"/>
            <a:ext cx="685800" cy="253916"/>
          </a:xfrm>
          <a:prstGeom prst="rect">
            <a:avLst/>
          </a:prstGeom>
          <a:noFill/>
        </p:spPr>
        <p:txBody>
          <a:bodyPr wrap="square" rtlCol="0">
            <a:spAutoFit/>
          </a:bodyPr>
          <a:lstStyle/>
          <a:p>
            <a:r>
              <a:rPr lang="en-US" sz="1050" b="1" dirty="0"/>
              <a:t>    5,255</a:t>
            </a:r>
          </a:p>
        </p:txBody>
      </p:sp>
      <p:sp>
        <p:nvSpPr>
          <p:cNvPr id="54" name="TextBox 53"/>
          <p:cNvSpPr txBox="1"/>
          <p:nvPr/>
        </p:nvSpPr>
        <p:spPr>
          <a:xfrm>
            <a:off x="1662819" y="4769306"/>
            <a:ext cx="685800" cy="461665"/>
          </a:xfrm>
          <a:prstGeom prst="rect">
            <a:avLst/>
          </a:prstGeom>
          <a:noFill/>
        </p:spPr>
        <p:txBody>
          <a:bodyPr wrap="square" rtlCol="0">
            <a:spAutoFit/>
          </a:bodyPr>
          <a:lstStyle/>
          <a:p>
            <a:r>
              <a:rPr lang="en-US" sz="1200" b="1" dirty="0"/>
              <a:t>   </a:t>
            </a:r>
            <a:r>
              <a:rPr lang="en-US" sz="1200" b="1" dirty="0">
                <a:solidFill>
                  <a:srgbClr val="C00000"/>
                </a:solidFill>
              </a:rPr>
              <a:t>84,926</a:t>
            </a:r>
          </a:p>
        </p:txBody>
      </p:sp>
      <p:sp>
        <p:nvSpPr>
          <p:cNvPr id="55" name="TextBox 54"/>
          <p:cNvSpPr txBox="1"/>
          <p:nvPr/>
        </p:nvSpPr>
        <p:spPr>
          <a:xfrm>
            <a:off x="2275576" y="4932744"/>
            <a:ext cx="685800" cy="253916"/>
          </a:xfrm>
          <a:prstGeom prst="rect">
            <a:avLst/>
          </a:prstGeom>
          <a:noFill/>
        </p:spPr>
        <p:txBody>
          <a:bodyPr wrap="square" rtlCol="0">
            <a:spAutoFit/>
          </a:bodyPr>
          <a:lstStyle/>
          <a:p>
            <a:r>
              <a:rPr lang="en-US" sz="1050" b="1" dirty="0"/>
              <a:t>       -0-</a:t>
            </a:r>
          </a:p>
        </p:txBody>
      </p:sp>
      <p:sp>
        <p:nvSpPr>
          <p:cNvPr id="56" name="TextBox 55"/>
          <p:cNvSpPr txBox="1"/>
          <p:nvPr/>
        </p:nvSpPr>
        <p:spPr>
          <a:xfrm>
            <a:off x="2945712" y="4788377"/>
            <a:ext cx="685800" cy="438582"/>
          </a:xfrm>
          <a:prstGeom prst="rect">
            <a:avLst/>
          </a:prstGeom>
          <a:noFill/>
        </p:spPr>
        <p:txBody>
          <a:bodyPr wrap="square" rtlCol="0">
            <a:spAutoFit/>
          </a:bodyPr>
          <a:lstStyle/>
          <a:p>
            <a:r>
              <a:rPr lang="en-US" sz="1050" b="1" dirty="0"/>
              <a:t>   </a:t>
            </a:r>
            <a:r>
              <a:rPr lang="en-US" sz="1200" b="1" dirty="0">
                <a:solidFill>
                  <a:srgbClr val="C00000"/>
                </a:solidFill>
              </a:rPr>
              <a:t>84,926</a:t>
            </a:r>
          </a:p>
        </p:txBody>
      </p:sp>
      <p:sp>
        <p:nvSpPr>
          <p:cNvPr id="57" name="TextBox 56"/>
          <p:cNvSpPr txBox="1"/>
          <p:nvPr/>
        </p:nvSpPr>
        <p:spPr>
          <a:xfrm>
            <a:off x="3733800" y="4947358"/>
            <a:ext cx="685800" cy="253916"/>
          </a:xfrm>
          <a:prstGeom prst="rect">
            <a:avLst/>
          </a:prstGeom>
          <a:noFill/>
        </p:spPr>
        <p:txBody>
          <a:bodyPr wrap="square" rtlCol="0">
            <a:spAutoFit/>
          </a:bodyPr>
          <a:lstStyle/>
          <a:p>
            <a:r>
              <a:rPr lang="en-US" sz="1050" b="1" dirty="0"/>
              <a:t>       -0-</a:t>
            </a:r>
          </a:p>
        </p:txBody>
      </p:sp>
      <p:sp>
        <p:nvSpPr>
          <p:cNvPr id="58" name="TextBox 57"/>
          <p:cNvSpPr txBox="1"/>
          <p:nvPr/>
        </p:nvSpPr>
        <p:spPr>
          <a:xfrm>
            <a:off x="4374714" y="4936920"/>
            <a:ext cx="685800" cy="253916"/>
          </a:xfrm>
          <a:prstGeom prst="rect">
            <a:avLst/>
          </a:prstGeom>
          <a:noFill/>
        </p:spPr>
        <p:txBody>
          <a:bodyPr wrap="square" rtlCol="0">
            <a:spAutoFit/>
          </a:bodyPr>
          <a:lstStyle/>
          <a:p>
            <a:r>
              <a:rPr lang="en-US" sz="1050" b="1" dirty="0"/>
              <a:t>      3,946</a:t>
            </a:r>
          </a:p>
        </p:txBody>
      </p:sp>
      <p:sp>
        <p:nvSpPr>
          <p:cNvPr id="59" name="TextBox 58"/>
          <p:cNvSpPr txBox="1"/>
          <p:nvPr/>
        </p:nvSpPr>
        <p:spPr>
          <a:xfrm>
            <a:off x="7243990" y="4938789"/>
            <a:ext cx="685800" cy="276999"/>
          </a:xfrm>
          <a:prstGeom prst="rect">
            <a:avLst/>
          </a:prstGeom>
          <a:noFill/>
        </p:spPr>
        <p:txBody>
          <a:bodyPr wrap="square" rtlCol="0">
            <a:spAutoFit/>
          </a:bodyPr>
          <a:lstStyle/>
          <a:p>
            <a:r>
              <a:rPr lang="en-US" sz="1200" b="1" dirty="0">
                <a:solidFill>
                  <a:srgbClr val="C00000"/>
                </a:solidFill>
              </a:rPr>
              <a:t>40.49</a:t>
            </a:r>
          </a:p>
        </p:txBody>
      </p:sp>
      <p:sp>
        <p:nvSpPr>
          <p:cNvPr id="60" name="TextBox 59"/>
          <p:cNvSpPr txBox="1"/>
          <p:nvPr/>
        </p:nvSpPr>
        <p:spPr>
          <a:xfrm>
            <a:off x="5055340" y="4933505"/>
            <a:ext cx="685800" cy="276999"/>
          </a:xfrm>
          <a:prstGeom prst="rect">
            <a:avLst/>
          </a:prstGeom>
          <a:noFill/>
        </p:spPr>
        <p:txBody>
          <a:bodyPr wrap="square" rtlCol="0">
            <a:spAutoFit/>
          </a:bodyPr>
          <a:lstStyle/>
          <a:p>
            <a:r>
              <a:rPr lang="en-US" sz="1200" b="1" dirty="0">
                <a:solidFill>
                  <a:srgbClr val="C00000"/>
                </a:solidFill>
              </a:rPr>
              <a:t>  80,980</a:t>
            </a:r>
          </a:p>
        </p:txBody>
      </p:sp>
      <p:sp>
        <p:nvSpPr>
          <p:cNvPr id="61" name="TextBox 60"/>
          <p:cNvSpPr txBox="1"/>
          <p:nvPr/>
        </p:nvSpPr>
        <p:spPr>
          <a:xfrm>
            <a:off x="5786058" y="4924569"/>
            <a:ext cx="685800" cy="276999"/>
          </a:xfrm>
          <a:prstGeom prst="rect">
            <a:avLst/>
          </a:prstGeom>
          <a:noFill/>
        </p:spPr>
        <p:txBody>
          <a:bodyPr wrap="square" rtlCol="0">
            <a:spAutoFit/>
          </a:bodyPr>
          <a:lstStyle/>
          <a:p>
            <a:r>
              <a:rPr lang="en-US" sz="1200" b="1" dirty="0">
                <a:solidFill>
                  <a:srgbClr val="C00000"/>
                </a:solidFill>
              </a:rPr>
              <a:t>  84,926</a:t>
            </a:r>
          </a:p>
        </p:txBody>
      </p:sp>
      <p:sp>
        <p:nvSpPr>
          <p:cNvPr id="62" name="TextBox 61"/>
          <p:cNvSpPr txBox="1"/>
          <p:nvPr/>
        </p:nvSpPr>
        <p:spPr>
          <a:xfrm>
            <a:off x="6554014" y="4924569"/>
            <a:ext cx="685800" cy="276999"/>
          </a:xfrm>
          <a:prstGeom prst="rect">
            <a:avLst/>
          </a:prstGeom>
          <a:noFill/>
        </p:spPr>
        <p:txBody>
          <a:bodyPr wrap="square" rtlCol="0">
            <a:spAutoFit/>
          </a:bodyPr>
          <a:lstStyle/>
          <a:p>
            <a:r>
              <a:rPr lang="en-US" sz="1050" b="1" dirty="0"/>
              <a:t>  </a:t>
            </a:r>
            <a:r>
              <a:rPr lang="en-US" sz="1200" b="1" dirty="0">
                <a:solidFill>
                  <a:srgbClr val="C00000"/>
                </a:solidFill>
              </a:rPr>
              <a:t>84,926</a:t>
            </a:r>
          </a:p>
        </p:txBody>
      </p:sp>
      <p:sp>
        <p:nvSpPr>
          <p:cNvPr id="63" name="TextBox 62"/>
          <p:cNvSpPr txBox="1"/>
          <p:nvPr/>
        </p:nvSpPr>
        <p:spPr>
          <a:xfrm>
            <a:off x="7755506" y="4936920"/>
            <a:ext cx="685800" cy="253916"/>
          </a:xfrm>
          <a:prstGeom prst="rect">
            <a:avLst/>
          </a:prstGeom>
          <a:noFill/>
        </p:spPr>
        <p:txBody>
          <a:bodyPr wrap="square" rtlCol="0">
            <a:spAutoFit/>
          </a:bodyPr>
          <a:lstStyle/>
          <a:p>
            <a:r>
              <a:rPr lang="en-US" sz="1050" b="1" dirty="0"/>
              <a:t>       -0-</a:t>
            </a:r>
          </a:p>
        </p:txBody>
      </p:sp>
      <p:sp>
        <p:nvSpPr>
          <p:cNvPr id="64" name="TextBox 63"/>
          <p:cNvSpPr txBox="1"/>
          <p:nvPr/>
        </p:nvSpPr>
        <p:spPr>
          <a:xfrm>
            <a:off x="1574938" y="5170870"/>
            <a:ext cx="733036" cy="276999"/>
          </a:xfrm>
          <a:prstGeom prst="rect">
            <a:avLst/>
          </a:prstGeom>
          <a:noFill/>
        </p:spPr>
        <p:txBody>
          <a:bodyPr wrap="square" rtlCol="0">
            <a:spAutoFit/>
          </a:bodyPr>
          <a:lstStyle/>
          <a:p>
            <a:r>
              <a:rPr lang="en-US" sz="1050" b="1" dirty="0"/>
              <a:t> </a:t>
            </a:r>
            <a:r>
              <a:rPr lang="en-US" sz="1200" b="1" dirty="0">
                <a:solidFill>
                  <a:srgbClr val="C00000"/>
                </a:solidFill>
              </a:rPr>
              <a:t>312,751</a:t>
            </a:r>
          </a:p>
        </p:txBody>
      </p:sp>
      <p:sp>
        <p:nvSpPr>
          <p:cNvPr id="65" name="TextBox 64"/>
          <p:cNvSpPr txBox="1"/>
          <p:nvPr/>
        </p:nvSpPr>
        <p:spPr>
          <a:xfrm>
            <a:off x="2299064" y="5167391"/>
            <a:ext cx="685800" cy="276999"/>
          </a:xfrm>
          <a:prstGeom prst="rect">
            <a:avLst/>
          </a:prstGeom>
          <a:noFill/>
        </p:spPr>
        <p:txBody>
          <a:bodyPr wrap="square" rtlCol="0">
            <a:spAutoFit/>
          </a:bodyPr>
          <a:lstStyle/>
          <a:p>
            <a:r>
              <a:rPr lang="en-US" sz="1200" b="1" dirty="0">
                <a:solidFill>
                  <a:srgbClr val="C00000"/>
                </a:solidFill>
              </a:rPr>
              <a:t>45,255</a:t>
            </a:r>
          </a:p>
        </p:txBody>
      </p:sp>
      <p:sp>
        <p:nvSpPr>
          <p:cNvPr id="67" name="TextBox 66"/>
          <p:cNvSpPr txBox="1"/>
          <p:nvPr/>
        </p:nvSpPr>
        <p:spPr>
          <a:xfrm>
            <a:off x="2970462" y="5182308"/>
            <a:ext cx="685800" cy="253916"/>
          </a:xfrm>
          <a:prstGeom prst="rect">
            <a:avLst/>
          </a:prstGeom>
          <a:noFill/>
        </p:spPr>
        <p:txBody>
          <a:bodyPr wrap="square" rtlCol="0">
            <a:spAutoFit/>
          </a:bodyPr>
          <a:lstStyle/>
          <a:p>
            <a:r>
              <a:rPr lang="en-US" sz="1050" b="1" dirty="0"/>
              <a:t>358,006</a:t>
            </a:r>
          </a:p>
        </p:txBody>
      </p:sp>
      <p:sp>
        <p:nvSpPr>
          <p:cNvPr id="68" name="TextBox 67"/>
          <p:cNvSpPr txBox="1"/>
          <p:nvPr/>
        </p:nvSpPr>
        <p:spPr>
          <a:xfrm>
            <a:off x="3752002" y="5166485"/>
            <a:ext cx="685800" cy="253916"/>
          </a:xfrm>
          <a:prstGeom prst="rect">
            <a:avLst/>
          </a:prstGeom>
          <a:noFill/>
        </p:spPr>
        <p:txBody>
          <a:bodyPr wrap="square" rtlCol="0">
            <a:spAutoFit/>
          </a:bodyPr>
          <a:lstStyle/>
          <a:p>
            <a:r>
              <a:rPr lang="en-US" sz="1050" b="1" dirty="0"/>
              <a:t>115,240</a:t>
            </a:r>
          </a:p>
        </p:txBody>
      </p:sp>
      <p:sp>
        <p:nvSpPr>
          <p:cNvPr id="69" name="TextBox 68"/>
          <p:cNvSpPr txBox="1"/>
          <p:nvPr/>
        </p:nvSpPr>
        <p:spPr>
          <a:xfrm>
            <a:off x="4485362" y="5187498"/>
            <a:ext cx="685800" cy="253916"/>
          </a:xfrm>
          <a:prstGeom prst="rect">
            <a:avLst/>
          </a:prstGeom>
          <a:noFill/>
        </p:spPr>
        <p:txBody>
          <a:bodyPr wrap="square" rtlCol="0">
            <a:spAutoFit/>
          </a:bodyPr>
          <a:lstStyle/>
          <a:p>
            <a:r>
              <a:rPr lang="en-US" sz="1050" b="1" dirty="0"/>
              <a:t>92,546</a:t>
            </a:r>
          </a:p>
        </p:txBody>
      </p:sp>
      <p:sp>
        <p:nvSpPr>
          <p:cNvPr id="70" name="TextBox 69"/>
          <p:cNvSpPr txBox="1"/>
          <p:nvPr/>
        </p:nvSpPr>
        <p:spPr>
          <a:xfrm>
            <a:off x="5082436" y="5182950"/>
            <a:ext cx="685800" cy="253916"/>
          </a:xfrm>
          <a:prstGeom prst="rect">
            <a:avLst/>
          </a:prstGeom>
          <a:noFill/>
        </p:spPr>
        <p:txBody>
          <a:bodyPr wrap="square" rtlCol="0">
            <a:spAutoFit/>
          </a:bodyPr>
          <a:lstStyle/>
          <a:p>
            <a:r>
              <a:rPr lang="en-US" sz="1050" b="1" dirty="0"/>
              <a:t>150,220</a:t>
            </a:r>
          </a:p>
        </p:txBody>
      </p:sp>
      <p:sp>
        <p:nvSpPr>
          <p:cNvPr id="71" name="TextBox 70"/>
          <p:cNvSpPr txBox="1"/>
          <p:nvPr/>
        </p:nvSpPr>
        <p:spPr>
          <a:xfrm>
            <a:off x="5829692" y="5185231"/>
            <a:ext cx="685800" cy="253916"/>
          </a:xfrm>
          <a:prstGeom prst="rect">
            <a:avLst/>
          </a:prstGeom>
          <a:noFill/>
        </p:spPr>
        <p:txBody>
          <a:bodyPr wrap="square" rtlCol="0">
            <a:spAutoFit/>
          </a:bodyPr>
          <a:lstStyle/>
          <a:p>
            <a:r>
              <a:rPr lang="en-US" sz="1050" b="1" dirty="0"/>
              <a:t>242,766</a:t>
            </a:r>
          </a:p>
        </p:txBody>
      </p:sp>
      <p:sp>
        <p:nvSpPr>
          <p:cNvPr id="72" name="TextBox 71"/>
          <p:cNvSpPr txBox="1"/>
          <p:nvPr/>
        </p:nvSpPr>
        <p:spPr>
          <a:xfrm>
            <a:off x="6547174" y="5184187"/>
            <a:ext cx="685800" cy="253916"/>
          </a:xfrm>
          <a:prstGeom prst="rect">
            <a:avLst/>
          </a:prstGeom>
          <a:noFill/>
        </p:spPr>
        <p:txBody>
          <a:bodyPr wrap="square" rtlCol="0">
            <a:spAutoFit/>
          </a:bodyPr>
          <a:lstStyle/>
          <a:p>
            <a:r>
              <a:rPr lang="en-US" sz="1050" b="1" dirty="0"/>
              <a:t>358,006</a:t>
            </a:r>
          </a:p>
        </p:txBody>
      </p:sp>
      <p:sp>
        <p:nvSpPr>
          <p:cNvPr id="73" name="TextBox 72"/>
          <p:cNvSpPr txBox="1"/>
          <p:nvPr/>
        </p:nvSpPr>
        <p:spPr>
          <a:xfrm>
            <a:off x="7233552" y="5187135"/>
            <a:ext cx="685800" cy="253916"/>
          </a:xfrm>
          <a:prstGeom prst="rect">
            <a:avLst/>
          </a:prstGeom>
          <a:noFill/>
        </p:spPr>
        <p:txBody>
          <a:bodyPr wrap="square" rtlCol="0">
            <a:spAutoFit/>
          </a:bodyPr>
          <a:lstStyle/>
          <a:p>
            <a:r>
              <a:rPr lang="en-US" sz="1050" b="1" dirty="0"/>
              <a:t> 75.11</a:t>
            </a:r>
          </a:p>
        </p:txBody>
      </p:sp>
      <p:sp>
        <p:nvSpPr>
          <p:cNvPr id="74" name="TextBox 73"/>
          <p:cNvSpPr txBox="1"/>
          <p:nvPr/>
        </p:nvSpPr>
        <p:spPr>
          <a:xfrm>
            <a:off x="7778909" y="5165775"/>
            <a:ext cx="685800" cy="276999"/>
          </a:xfrm>
          <a:prstGeom prst="rect">
            <a:avLst/>
          </a:prstGeom>
          <a:noFill/>
        </p:spPr>
        <p:txBody>
          <a:bodyPr wrap="square" rtlCol="0">
            <a:spAutoFit/>
          </a:bodyPr>
          <a:lstStyle/>
          <a:p>
            <a:r>
              <a:rPr lang="en-US" sz="1200" b="1" dirty="0">
                <a:solidFill>
                  <a:srgbClr val="C00000"/>
                </a:solidFill>
              </a:rPr>
              <a:t>45.255</a:t>
            </a:r>
          </a:p>
        </p:txBody>
      </p:sp>
      <p:sp>
        <p:nvSpPr>
          <p:cNvPr id="7" name="TextBox 6"/>
          <p:cNvSpPr txBox="1"/>
          <p:nvPr/>
        </p:nvSpPr>
        <p:spPr>
          <a:xfrm>
            <a:off x="533400" y="5750666"/>
            <a:ext cx="4065587" cy="569387"/>
          </a:xfrm>
          <a:prstGeom prst="rect">
            <a:avLst/>
          </a:prstGeom>
          <a:noFill/>
        </p:spPr>
        <p:txBody>
          <a:bodyPr wrap="square" rtlCol="0">
            <a:spAutoFit/>
          </a:bodyPr>
          <a:lstStyle/>
          <a:p>
            <a:r>
              <a:rPr lang="en-US" sz="1400" b="1" dirty="0">
                <a:solidFill>
                  <a:schemeClr val="tx2"/>
                </a:solidFill>
                <a:latin typeface="Times New Roman" panose="02020603050405020304" pitchFamily="18" charset="0"/>
              </a:rPr>
              <a:t>                                   </a:t>
            </a:r>
            <a:r>
              <a:rPr lang="en-US" sz="1400" b="1" dirty="0">
                <a:solidFill>
                  <a:schemeClr val="tx2"/>
                </a:solidFill>
              </a:rPr>
              <a:t>Column (2)</a:t>
            </a:r>
            <a:r>
              <a:rPr lang="en-US" sz="1600" b="1" dirty="0">
                <a:solidFill>
                  <a:schemeClr val="tx2"/>
                </a:solidFill>
              </a:rPr>
              <a:t>                                                 </a:t>
            </a:r>
          </a:p>
          <a:p>
            <a:r>
              <a:rPr lang="en-US" sz="1500" b="1" dirty="0">
                <a:solidFill>
                  <a:schemeClr val="tx2"/>
                </a:solidFill>
              </a:rPr>
              <a:t>  </a:t>
            </a:r>
            <a:r>
              <a:rPr lang="en-US" sz="1300" b="1" dirty="0">
                <a:solidFill>
                  <a:schemeClr val="tx2"/>
                </a:solidFill>
              </a:rPr>
              <a:t>General Fund cash reserve = 20% of Appropriations</a:t>
            </a:r>
          </a:p>
        </p:txBody>
      </p:sp>
      <p:sp>
        <p:nvSpPr>
          <p:cNvPr id="8" name="Up Arrow 7"/>
          <p:cNvSpPr/>
          <p:nvPr/>
        </p:nvSpPr>
        <p:spPr>
          <a:xfrm>
            <a:off x="2514600" y="5440887"/>
            <a:ext cx="182880" cy="27432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800599" y="5437762"/>
            <a:ext cx="3552825" cy="1384995"/>
          </a:xfrm>
          <a:prstGeom prst="rect">
            <a:avLst/>
          </a:prstGeom>
          <a:solidFill>
            <a:schemeClr val="accent6">
              <a:lumMod val="40000"/>
              <a:lumOff val="60000"/>
              <a:alpha val="53000"/>
            </a:schemeClr>
          </a:solidFill>
          <a:ln>
            <a:solidFill>
              <a:schemeClr val="accent1"/>
            </a:solidFill>
          </a:ln>
        </p:spPr>
        <p:txBody>
          <a:bodyPr wrap="square" rtlCol="0">
            <a:spAutoFit/>
          </a:bodyPr>
          <a:lstStyle/>
          <a:p>
            <a:pPr marL="45720" indent="0">
              <a:buNone/>
            </a:pPr>
            <a:r>
              <a:rPr lang="en-US" sz="1200" b="1" i="1" u="sng" dirty="0">
                <a:solidFill>
                  <a:srgbClr val="C00000"/>
                </a:solidFill>
              </a:rPr>
              <a:t>CAUTION:</a:t>
            </a:r>
            <a:r>
              <a:rPr lang="en-US" sz="1200" b="1" i="1" dirty="0">
                <a:solidFill>
                  <a:schemeClr val="tx2"/>
                </a:solidFill>
              </a:rPr>
              <a:t> Depending on the purpose of the fund and timing of non-tax revenue &amp; expenditures from the fund…</a:t>
            </a:r>
            <a:r>
              <a:rPr lang="en-US" sz="1200" dirty="0">
                <a:solidFill>
                  <a:schemeClr val="tx2"/>
                </a:solidFill>
              </a:rPr>
              <a:t>If Cash Reserves are less than 25% of Appropriations, cash flow issues may occur in the fund from July through November of the subsequent fiscal year before the fund receives it’s first tax revenue payment in December.</a:t>
            </a:r>
          </a:p>
        </p:txBody>
      </p:sp>
    </p:spTree>
    <p:extLst>
      <p:ext uri="{BB962C8B-B14F-4D97-AF65-F5344CB8AC3E}">
        <p14:creationId xmlns:p14="http://schemas.microsoft.com/office/powerpoint/2010/main" val="10401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100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500"/>
                                        <p:tgtEl>
                                          <p:spTgt spid="5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left)">
                                      <p:cBhvr>
                                        <p:cTn id="64" dur="500"/>
                                        <p:tgtEl>
                                          <p:spTgt spid="6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up)">
                                      <p:cBhvr>
                                        <p:cTn id="72" dur="500"/>
                                        <p:tgtEl>
                                          <p:spTgt spid="7"/>
                                        </p:tgtEl>
                                      </p:cBhvr>
                                    </p:animEffect>
                                  </p:childTnLst>
                                </p:cTn>
                              </p:par>
                            </p:childTnLst>
                          </p:cTn>
                        </p:par>
                        <p:par>
                          <p:cTn id="73" fill="hold">
                            <p:stCondLst>
                              <p:cond delay="500"/>
                            </p:stCondLst>
                            <p:childTnLst>
                              <p:par>
                                <p:cTn id="74" presetID="22" presetClass="entr" presetSubtype="4" fill="hold" grpId="0" nodeType="afterEffect">
                                  <p:stCondLst>
                                    <p:cond delay="100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up)">
                                      <p:cBhvr>
                                        <p:cTn id="8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54" grpId="0"/>
      <p:bldP spid="56" grpId="0"/>
      <p:bldP spid="59" grpId="0"/>
      <p:bldP spid="60" grpId="0"/>
      <p:bldP spid="61" grpId="0"/>
      <p:bldP spid="62" grpId="0"/>
      <p:bldP spid="64" grpId="0"/>
      <p:bldP spid="65" grpId="0"/>
      <p:bldP spid="74" grpId="0"/>
      <p:bldP spid="7" grpId="0"/>
      <p:bldP spid="8"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3946424706"/>
              </p:ext>
            </p:extLst>
          </p:nvPr>
        </p:nvGraphicFramePr>
        <p:xfrm>
          <a:off x="96838" y="1382713"/>
          <a:ext cx="8256587" cy="5475287"/>
        </p:xfrm>
        <a:graphic>
          <a:graphicData uri="http://schemas.openxmlformats.org/presentationml/2006/ole">
            <mc:AlternateContent xmlns:mc="http://schemas.openxmlformats.org/markup-compatibility/2006">
              <mc:Choice xmlns:v="urn:schemas-microsoft-com:vml" Requires="v">
                <p:oleObj spid="_x0000_s13111" name="Worksheet" r:id="rId3" imgW="11940524" imgH="5425488" progId="Excel.Sheet.8">
                  <p:embed/>
                </p:oleObj>
              </mc:Choice>
              <mc:Fallback>
                <p:oleObj name="Worksheet" r:id="rId3" imgW="11940524" imgH="5425488" progId="Excel.Sheet.8">
                  <p:embed/>
                  <p:pic>
                    <p:nvPicPr>
                      <p:cNvPr id="10" name="Object 9"/>
                      <p:cNvPicPr/>
                      <p:nvPr/>
                    </p:nvPicPr>
                    <p:blipFill>
                      <a:blip r:embed="rId4"/>
                      <a:stretch>
                        <a:fillRect/>
                      </a:stretch>
                    </p:blipFill>
                    <p:spPr>
                      <a:xfrm>
                        <a:off x="96838" y="1382713"/>
                        <a:ext cx="8256587" cy="5475287"/>
                      </a:xfrm>
                      <a:prstGeom prst="rect">
                        <a:avLst/>
                      </a:prstGeom>
                    </p:spPr>
                  </p:pic>
                </p:oleObj>
              </mc:Fallback>
            </mc:AlternateContent>
          </a:graphicData>
        </a:graphic>
      </p:graphicFrame>
      <p:sp>
        <p:nvSpPr>
          <p:cNvPr id="2" name="Title 1"/>
          <p:cNvSpPr>
            <a:spLocks noGrp="1"/>
          </p:cNvSpPr>
          <p:nvPr>
            <p:ph type="title" idx="4294967295"/>
          </p:nvPr>
        </p:nvSpPr>
        <p:spPr>
          <a:xfrm>
            <a:off x="0" y="0"/>
            <a:ext cx="8458200" cy="553649"/>
          </a:xfrm>
        </p:spPr>
        <p:txBody>
          <a:bodyPr/>
          <a:lstStyle/>
          <a:p>
            <a:pPr marL="0" indent="0" algn="ctr">
              <a:buNone/>
            </a:pPr>
            <a:r>
              <a:rPr lang="en-US" sz="2400" dirty="0">
                <a:latin typeface="+mn-lt"/>
              </a:rPr>
              <a:t>Review of Schedule</a:t>
            </a:r>
            <a:r>
              <a:rPr lang="en-US" sz="2800" dirty="0">
                <a:latin typeface="+mn-lt"/>
              </a:rPr>
              <a:t> - </a:t>
            </a:r>
            <a:r>
              <a:rPr lang="en-US" sz="2000" dirty="0">
                <a:latin typeface="+mn-lt"/>
              </a:rPr>
              <a:t>Non-Voted Levies</a:t>
            </a:r>
          </a:p>
        </p:txBody>
      </p:sp>
      <p:sp>
        <p:nvSpPr>
          <p:cNvPr id="5" name="TextBox 4"/>
          <p:cNvSpPr txBox="1"/>
          <p:nvPr/>
        </p:nvSpPr>
        <p:spPr>
          <a:xfrm>
            <a:off x="4495800" y="4653763"/>
            <a:ext cx="685800" cy="253916"/>
          </a:xfrm>
          <a:prstGeom prst="rect">
            <a:avLst/>
          </a:prstGeom>
          <a:noFill/>
        </p:spPr>
        <p:txBody>
          <a:bodyPr wrap="square" rtlCol="0">
            <a:spAutoFit/>
          </a:bodyPr>
          <a:lstStyle/>
          <a:p>
            <a:r>
              <a:rPr lang="en-US" sz="1050" b="1" dirty="0"/>
              <a:t>88,350</a:t>
            </a:r>
          </a:p>
        </p:txBody>
      </p:sp>
      <p:sp>
        <p:nvSpPr>
          <p:cNvPr id="13" name="TextBox 12"/>
          <p:cNvSpPr txBox="1"/>
          <p:nvPr/>
        </p:nvSpPr>
        <p:spPr>
          <a:xfrm>
            <a:off x="1661796" y="4660243"/>
            <a:ext cx="685800" cy="253916"/>
          </a:xfrm>
          <a:prstGeom prst="rect">
            <a:avLst/>
          </a:prstGeom>
          <a:noFill/>
        </p:spPr>
        <p:txBody>
          <a:bodyPr wrap="square" rtlCol="0">
            <a:spAutoFit/>
          </a:bodyPr>
          <a:lstStyle/>
          <a:p>
            <a:r>
              <a:rPr lang="en-US" sz="1050" b="1" dirty="0"/>
              <a:t>200,000</a:t>
            </a:r>
          </a:p>
        </p:txBody>
      </p:sp>
      <p:sp>
        <p:nvSpPr>
          <p:cNvPr id="14" name="TextBox 13"/>
          <p:cNvSpPr txBox="1"/>
          <p:nvPr/>
        </p:nvSpPr>
        <p:spPr>
          <a:xfrm>
            <a:off x="2271400" y="4656996"/>
            <a:ext cx="685800" cy="253916"/>
          </a:xfrm>
          <a:prstGeom prst="rect">
            <a:avLst/>
          </a:prstGeom>
          <a:noFill/>
        </p:spPr>
        <p:txBody>
          <a:bodyPr wrap="square" rtlCol="0">
            <a:spAutoFit/>
          </a:bodyPr>
          <a:lstStyle/>
          <a:p>
            <a:r>
              <a:rPr lang="en-US" sz="1050" b="1" dirty="0"/>
              <a:t>100,000</a:t>
            </a:r>
          </a:p>
        </p:txBody>
      </p:sp>
      <p:sp>
        <p:nvSpPr>
          <p:cNvPr id="15" name="TextBox 14"/>
          <p:cNvSpPr txBox="1"/>
          <p:nvPr/>
        </p:nvSpPr>
        <p:spPr>
          <a:xfrm>
            <a:off x="2968554" y="4653750"/>
            <a:ext cx="685800" cy="253916"/>
          </a:xfrm>
          <a:prstGeom prst="rect">
            <a:avLst/>
          </a:prstGeom>
          <a:noFill/>
        </p:spPr>
        <p:txBody>
          <a:bodyPr wrap="square" rtlCol="0">
            <a:spAutoFit/>
          </a:bodyPr>
          <a:lstStyle/>
          <a:p>
            <a:r>
              <a:rPr lang="en-US" sz="1050" b="1" dirty="0"/>
              <a:t>300,000</a:t>
            </a:r>
          </a:p>
        </p:txBody>
      </p:sp>
      <p:sp>
        <p:nvSpPr>
          <p:cNvPr id="16" name="TextBox 15"/>
          <p:cNvSpPr txBox="1"/>
          <p:nvPr/>
        </p:nvSpPr>
        <p:spPr>
          <a:xfrm>
            <a:off x="5105400" y="4660234"/>
            <a:ext cx="685800" cy="253916"/>
          </a:xfrm>
          <a:prstGeom prst="rect">
            <a:avLst/>
          </a:prstGeom>
          <a:noFill/>
        </p:spPr>
        <p:txBody>
          <a:bodyPr wrap="square" rtlCol="0">
            <a:spAutoFit/>
          </a:bodyPr>
          <a:lstStyle/>
          <a:p>
            <a:r>
              <a:rPr lang="en-US" sz="1050" b="1" dirty="0"/>
              <a:t>101,660</a:t>
            </a:r>
          </a:p>
        </p:txBody>
      </p:sp>
      <p:sp>
        <p:nvSpPr>
          <p:cNvPr id="17" name="TextBox 16"/>
          <p:cNvSpPr txBox="1"/>
          <p:nvPr/>
        </p:nvSpPr>
        <p:spPr>
          <a:xfrm>
            <a:off x="5802552" y="4653750"/>
            <a:ext cx="685800" cy="253916"/>
          </a:xfrm>
          <a:prstGeom prst="rect">
            <a:avLst/>
          </a:prstGeom>
          <a:noFill/>
        </p:spPr>
        <p:txBody>
          <a:bodyPr wrap="square" rtlCol="0">
            <a:spAutoFit/>
          </a:bodyPr>
          <a:lstStyle/>
          <a:p>
            <a:r>
              <a:rPr lang="en-US" sz="1050" b="1" dirty="0"/>
              <a:t>190,010</a:t>
            </a:r>
          </a:p>
        </p:txBody>
      </p:sp>
      <p:sp>
        <p:nvSpPr>
          <p:cNvPr id="18" name="TextBox 17"/>
          <p:cNvSpPr txBox="1"/>
          <p:nvPr/>
        </p:nvSpPr>
        <p:spPr>
          <a:xfrm>
            <a:off x="3750009" y="4657001"/>
            <a:ext cx="685800" cy="253916"/>
          </a:xfrm>
          <a:prstGeom prst="rect">
            <a:avLst/>
          </a:prstGeom>
          <a:noFill/>
        </p:spPr>
        <p:txBody>
          <a:bodyPr wrap="square" rtlCol="0">
            <a:spAutoFit/>
          </a:bodyPr>
          <a:lstStyle/>
          <a:p>
            <a:r>
              <a:rPr lang="en-US" sz="1050" b="1" dirty="0"/>
              <a:t>109,990</a:t>
            </a:r>
          </a:p>
        </p:txBody>
      </p:sp>
      <p:sp>
        <p:nvSpPr>
          <p:cNvPr id="19" name="TextBox 18"/>
          <p:cNvSpPr txBox="1"/>
          <p:nvPr/>
        </p:nvSpPr>
        <p:spPr>
          <a:xfrm>
            <a:off x="7239814" y="4650515"/>
            <a:ext cx="685800" cy="253916"/>
          </a:xfrm>
          <a:prstGeom prst="rect">
            <a:avLst/>
          </a:prstGeom>
          <a:noFill/>
        </p:spPr>
        <p:txBody>
          <a:bodyPr wrap="square" rtlCol="0">
            <a:spAutoFit/>
          </a:bodyPr>
          <a:lstStyle/>
          <a:p>
            <a:r>
              <a:rPr lang="en-US" sz="1050" b="1" dirty="0"/>
              <a:t>50.83</a:t>
            </a:r>
          </a:p>
        </p:txBody>
      </p:sp>
      <p:sp>
        <p:nvSpPr>
          <p:cNvPr id="20" name="TextBox 19"/>
          <p:cNvSpPr txBox="1"/>
          <p:nvPr/>
        </p:nvSpPr>
        <p:spPr>
          <a:xfrm>
            <a:off x="6545086" y="4653750"/>
            <a:ext cx="685800" cy="253916"/>
          </a:xfrm>
          <a:prstGeom prst="rect">
            <a:avLst/>
          </a:prstGeom>
          <a:noFill/>
        </p:spPr>
        <p:txBody>
          <a:bodyPr wrap="square" rtlCol="0">
            <a:spAutoFit/>
          </a:bodyPr>
          <a:lstStyle/>
          <a:p>
            <a:r>
              <a:rPr lang="en-US" sz="1050" b="1" dirty="0"/>
              <a:t>300,000</a:t>
            </a:r>
          </a:p>
        </p:txBody>
      </p:sp>
      <p:sp>
        <p:nvSpPr>
          <p:cNvPr id="21" name="TextBox 20"/>
          <p:cNvSpPr txBox="1"/>
          <p:nvPr/>
        </p:nvSpPr>
        <p:spPr>
          <a:xfrm>
            <a:off x="7764295" y="4645141"/>
            <a:ext cx="685800" cy="253916"/>
          </a:xfrm>
          <a:prstGeom prst="rect">
            <a:avLst/>
          </a:prstGeom>
          <a:noFill/>
        </p:spPr>
        <p:txBody>
          <a:bodyPr wrap="square" rtlCol="0">
            <a:spAutoFit/>
          </a:bodyPr>
          <a:lstStyle/>
          <a:p>
            <a:r>
              <a:rPr lang="en-US" sz="1050" b="1" dirty="0"/>
              <a:t>100,000</a:t>
            </a:r>
          </a:p>
        </p:txBody>
      </p:sp>
      <p:sp>
        <p:nvSpPr>
          <p:cNvPr id="3" name="Rectangle 2"/>
          <p:cNvSpPr/>
          <p:nvPr/>
        </p:nvSpPr>
        <p:spPr>
          <a:xfrm>
            <a:off x="48640" y="1368425"/>
            <a:ext cx="8229600" cy="4967288"/>
          </a:xfrm>
          <a:prstGeom prst="rect">
            <a:avLst/>
          </a:prstGeom>
          <a:no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TextBox 22"/>
          <p:cNvSpPr txBox="1"/>
          <p:nvPr/>
        </p:nvSpPr>
        <p:spPr>
          <a:xfrm>
            <a:off x="1006809" y="2240369"/>
            <a:ext cx="914400" cy="253916"/>
          </a:xfrm>
          <a:prstGeom prst="rect">
            <a:avLst/>
          </a:prstGeom>
          <a:noFill/>
        </p:spPr>
        <p:txBody>
          <a:bodyPr wrap="square" rtlCol="0">
            <a:spAutoFit/>
          </a:bodyPr>
          <a:lstStyle/>
          <a:p>
            <a:r>
              <a:rPr lang="en-US" sz="1050" b="1" dirty="0"/>
              <a:t>45,000,000</a:t>
            </a:r>
          </a:p>
        </p:txBody>
      </p:sp>
      <p:sp>
        <p:nvSpPr>
          <p:cNvPr id="24" name="TextBox 23"/>
          <p:cNvSpPr txBox="1"/>
          <p:nvPr/>
        </p:nvSpPr>
        <p:spPr>
          <a:xfrm>
            <a:off x="760378" y="2441409"/>
            <a:ext cx="914400" cy="253916"/>
          </a:xfrm>
          <a:prstGeom prst="rect">
            <a:avLst/>
          </a:prstGeom>
          <a:noFill/>
        </p:spPr>
        <p:txBody>
          <a:bodyPr wrap="square" rtlCol="0">
            <a:spAutoFit/>
          </a:bodyPr>
          <a:lstStyle/>
          <a:p>
            <a:r>
              <a:rPr lang="en-US" sz="1050" b="1" dirty="0"/>
              <a:t>2,000,000</a:t>
            </a:r>
          </a:p>
        </p:txBody>
      </p:sp>
      <p:sp>
        <p:nvSpPr>
          <p:cNvPr id="25" name="TextBox 24"/>
          <p:cNvSpPr txBox="1"/>
          <p:nvPr/>
        </p:nvSpPr>
        <p:spPr>
          <a:xfrm>
            <a:off x="932234" y="2622993"/>
            <a:ext cx="914400" cy="253916"/>
          </a:xfrm>
          <a:prstGeom prst="rect">
            <a:avLst/>
          </a:prstGeom>
          <a:noFill/>
        </p:spPr>
        <p:txBody>
          <a:bodyPr wrap="square" rtlCol="0">
            <a:spAutoFit/>
          </a:bodyPr>
          <a:lstStyle/>
          <a:p>
            <a:r>
              <a:rPr lang="en-US" sz="1050" b="1" dirty="0"/>
              <a:t>2,000</a:t>
            </a:r>
          </a:p>
        </p:txBody>
      </p:sp>
      <p:sp>
        <p:nvSpPr>
          <p:cNvPr id="6" name="Rectangle 5"/>
          <p:cNvSpPr/>
          <p:nvPr/>
        </p:nvSpPr>
        <p:spPr>
          <a:xfrm>
            <a:off x="96838" y="848380"/>
            <a:ext cx="8361362" cy="523220"/>
          </a:xfrm>
          <a:prstGeom prst="rect">
            <a:avLst/>
          </a:prstGeom>
        </p:spPr>
        <p:txBody>
          <a:bodyPr wrap="square">
            <a:spAutoFit/>
          </a:bodyPr>
          <a:lstStyle/>
          <a:p>
            <a:r>
              <a:rPr lang="en-US" sz="2800" b="1" dirty="0">
                <a:solidFill>
                  <a:schemeClr val="tx2"/>
                </a:solidFill>
              </a:rPr>
              <a:t>4</a:t>
            </a:r>
            <a:r>
              <a:rPr lang="en-US" b="1" dirty="0">
                <a:solidFill>
                  <a:schemeClr val="tx2"/>
                </a:solidFill>
              </a:rPr>
              <a:t>…Is the budgeted cash reserve for </a:t>
            </a:r>
            <a:r>
              <a:rPr lang="en-US" sz="2000" b="1" u="sng" dirty="0">
                <a:solidFill>
                  <a:schemeClr val="tx2"/>
                </a:solidFill>
              </a:rPr>
              <a:t>each fund</a:t>
            </a:r>
            <a:r>
              <a:rPr lang="en-US" sz="2000" b="1" dirty="0">
                <a:solidFill>
                  <a:schemeClr val="tx2"/>
                </a:solidFill>
              </a:rPr>
              <a:t> </a:t>
            </a:r>
            <a:r>
              <a:rPr lang="en-US" b="1" dirty="0">
                <a:solidFill>
                  <a:schemeClr val="tx2"/>
                </a:solidFill>
              </a:rPr>
              <a:t>equal to </a:t>
            </a:r>
            <a:r>
              <a:rPr lang="en-US" sz="2000" b="1" dirty="0">
                <a:solidFill>
                  <a:schemeClr val="tx2"/>
                </a:solidFill>
              </a:rPr>
              <a:t>or greater than -0-</a:t>
            </a:r>
            <a:r>
              <a:rPr lang="en-US" b="1" dirty="0">
                <a:solidFill>
                  <a:schemeClr val="tx2"/>
                </a:solidFill>
              </a:rPr>
              <a:t>?</a:t>
            </a:r>
          </a:p>
        </p:txBody>
      </p:sp>
      <p:sp>
        <p:nvSpPr>
          <p:cNvPr id="44" name="TextBox 43"/>
          <p:cNvSpPr txBox="1"/>
          <p:nvPr/>
        </p:nvSpPr>
        <p:spPr>
          <a:xfrm>
            <a:off x="1651358" y="4849237"/>
            <a:ext cx="685800" cy="253916"/>
          </a:xfrm>
          <a:prstGeom prst="rect">
            <a:avLst/>
          </a:prstGeom>
          <a:noFill/>
        </p:spPr>
        <p:txBody>
          <a:bodyPr wrap="square" rtlCol="0">
            <a:spAutoFit/>
          </a:bodyPr>
          <a:lstStyle/>
          <a:p>
            <a:r>
              <a:rPr lang="en-US" sz="1050" b="1" dirty="0"/>
              <a:t>   27,825</a:t>
            </a:r>
          </a:p>
        </p:txBody>
      </p:sp>
      <p:sp>
        <p:nvSpPr>
          <p:cNvPr id="45" name="TextBox 44"/>
          <p:cNvSpPr txBox="1"/>
          <p:nvPr/>
        </p:nvSpPr>
        <p:spPr>
          <a:xfrm>
            <a:off x="3738657" y="4862376"/>
            <a:ext cx="685800" cy="253916"/>
          </a:xfrm>
          <a:prstGeom prst="rect">
            <a:avLst/>
          </a:prstGeom>
          <a:noFill/>
        </p:spPr>
        <p:txBody>
          <a:bodyPr wrap="square" rtlCol="0">
            <a:spAutoFit/>
          </a:bodyPr>
          <a:lstStyle/>
          <a:p>
            <a:r>
              <a:rPr lang="en-US" sz="1050" b="1" dirty="0"/>
              <a:t>     5,250</a:t>
            </a:r>
          </a:p>
        </p:txBody>
      </p:sp>
      <p:sp>
        <p:nvSpPr>
          <p:cNvPr id="46" name="TextBox 45"/>
          <p:cNvSpPr txBox="1"/>
          <p:nvPr/>
        </p:nvSpPr>
        <p:spPr>
          <a:xfrm>
            <a:off x="4485362" y="4856267"/>
            <a:ext cx="685800" cy="253916"/>
          </a:xfrm>
          <a:prstGeom prst="rect">
            <a:avLst/>
          </a:prstGeom>
          <a:noFill/>
        </p:spPr>
        <p:txBody>
          <a:bodyPr wrap="square" rtlCol="0">
            <a:spAutoFit/>
          </a:bodyPr>
          <a:lstStyle/>
          <a:p>
            <a:r>
              <a:rPr lang="en-US" sz="1050" b="1" dirty="0"/>
              <a:t>      250</a:t>
            </a:r>
          </a:p>
        </p:txBody>
      </p:sp>
      <p:sp>
        <p:nvSpPr>
          <p:cNvPr id="47" name="TextBox 46"/>
          <p:cNvSpPr txBox="1"/>
          <p:nvPr/>
        </p:nvSpPr>
        <p:spPr>
          <a:xfrm>
            <a:off x="2286014" y="4846974"/>
            <a:ext cx="685800" cy="253916"/>
          </a:xfrm>
          <a:prstGeom prst="rect">
            <a:avLst/>
          </a:prstGeom>
          <a:noFill/>
        </p:spPr>
        <p:txBody>
          <a:bodyPr wrap="square" rtlCol="0">
            <a:spAutoFit/>
          </a:bodyPr>
          <a:lstStyle/>
          <a:p>
            <a:r>
              <a:rPr lang="en-US" sz="1050" b="1" dirty="0"/>
              <a:t>    5,255</a:t>
            </a:r>
          </a:p>
        </p:txBody>
      </p:sp>
      <p:sp>
        <p:nvSpPr>
          <p:cNvPr id="48" name="TextBox 47"/>
          <p:cNvSpPr txBox="1"/>
          <p:nvPr/>
        </p:nvSpPr>
        <p:spPr>
          <a:xfrm>
            <a:off x="2958116" y="4843728"/>
            <a:ext cx="685800" cy="253916"/>
          </a:xfrm>
          <a:prstGeom prst="rect">
            <a:avLst/>
          </a:prstGeom>
          <a:noFill/>
        </p:spPr>
        <p:txBody>
          <a:bodyPr wrap="square" rtlCol="0">
            <a:spAutoFit/>
          </a:bodyPr>
          <a:lstStyle/>
          <a:p>
            <a:r>
              <a:rPr lang="en-US" sz="1050" b="1" dirty="0"/>
              <a:t>  33,080</a:t>
            </a:r>
          </a:p>
        </p:txBody>
      </p:sp>
      <p:sp>
        <p:nvSpPr>
          <p:cNvPr id="49" name="TextBox 48"/>
          <p:cNvSpPr txBox="1"/>
          <p:nvPr/>
        </p:nvSpPr>
        <p:spPr>
          <a:xfrm>
            <a:off x="5094962" y="4862738"/>
            <a:ext cx="685800" cy="253916"/>
          </a:xfrm>
          <a:prstGeom prst="rect">
            <a:avLst/>
          </a:prstGeom>
          <a:noFill/>
        </p:spPr>
        <p:txBody>
          <a:bodyPr wrap="square" rtlCol="0">
            <a:spAutoFit/>
          </a:bodyPr>
          <a:lstStyle/>
          <a:p>
            <a:r>
              <a:rPr lang="en-US" sz="1050" b="1" dirty="0"/>
              <a:t>  27,580</a:t>
            </a:r>
          </a:p>
        </p:txBody>
      </p:sp>
      <p:sp>
        <p:nvSpPr>
          <p:cNvPr id="50" name="TextBox 49"/>
          <p:cNvSpPr txBox="1"/>
          <p:nvPr/>
        </p:nvSpPr>
        <p:spPr>
          <a:xfrm>
            <a:off x="5817166" y="4856254"/>
            <a:ext cx="685800" cy="253916"/>
          </a:xfrm>
          <a:prstGeom prst="rect">
            <a:avLst/>
          </a:prstGeom>
          <a:noFill/>
        </p:spPr>
        <p:txBody>
          <a:bodyPr wrap="square" rtlCol="0">
            <a:spAutoFit/>
          </a:bodyPr>
          <a:lstStyle/>
          <a:p>
            <a:r>
              <a:rPr lang="en-US" sz="1050" b="1" dirty="0"/>
              <a:t>  27,830</a:t>
            </a:r>
          </a:p>
        </p:txBody>
      </p:sp>
      <p:sp>
        <p:nvSpPr>
          <p:cNvPr id="51" name="TextBox 50"/>
          <p:cNvSpPr txBox="1"/>
          <p:nvPr/>
        </p:nvSpPr>
        <p:spPr>
          <a:xfrm>
            <a:off x="6547174" y="4856254"/>
            <a:ext cx="685800" cy="253916"/>
          </a:xfrm>
          <a:prstGeom prst="rect">
            <a:avLst/>
          </a:prstGeom>
          <a:noFill/>
        </p:spPr>
        <p:txBody>
          <a:bodyPr wrap="square" rtlCol="0">
            <a:spAutoFit/>
          </a:bodyPr>
          <a:lstStyle/>
          <a:p>
            <a:r>
              <a:rPr lang="en-US" sz="1050" b="1" dirty="0"/>
              <a:t>  33,080</a:t>
            </a:r>
          </a:p>
        </p:txBody>
      </p:sp>
      <p:sp>
        <p:nvSpPr>
          <p:cNvPr id="52" name="TextBox 51"/>
          <p:cNvSpPr txBox="1"/>
          <p:nvPr/>
        </p:nvSpPr>
        <p:spPr>
          <a:xfrm>
            <a:off x="7241902" y="4853019"/>
            <a:ext cx="685800" cy="253916"/>
          </a:xfrm>
          <a:prstGeom prst="rect">
            <a:avLst/>
          </a:prstGeom>
          <a:noFill/>
        </p:spPr>
        <p:txBody>
          <a:bodyPr wrap="square" rtlCol="0">
            <a:spAutoFit/>
          </a:bodyPr>
          <a:lstStyle/>
          <a:p>
            <a:r>
              <a:rPr lang="en-US" sz="1050" b="1" dirty="0"/>
              <a:t>13.79</a:t>
            </a:r>
          </a:p>
        </p:txBody>
      </p:sp>
      <p:sp>
        <p:nvSpPr>
          <p:cNvPr id="53" name="TextBox 52"/>
          <p:cNvSpPr txBox="1"/>
          <p:nvPr/>
        </p:nvSpPr>
        <p:spPr>
          <a:xfrm>
            <a:off x="7775872" y="4843728"/>
            <a:ext cx="685800" cy="253916"/>
          </a:xfrm>
          <a:prstGeom prst="rect">
            <a:avLst/>
          </a:prstGeom>
          <a:noFill/>
        </p:spPr>
        <p:txBody>
          <a:bodyPr wrap="square" rtlCol="0">
            <a:spAutoFit/>
          </a:bodyPr>
          <a:lstStyle/>
          <a:p>
            <a:r>
              <a:rPr lang="en-US" sz="1050" b="1" dirty="0"/>
              <a:t>    5,255</a:t>
            </a:r>
          </a:p>
        </p:txBody>
      </p:sp>
      <p:sp>
        <p:nvSpPr>
          <p:cNvPr id="54" name="TextBox 53"/>
          <p:cNvSpPr txBox="1"/>
          <p:nvPr/>
        </p:nvSpPr>
        <p:spPr>
          <a:xfrm>
            <a:off x="1653446" y="5051741"/>
            <a:ext cx="685800" cy="253916"/>
          </a:xfrm>
          <a:prstGeom prst="rect">
            <a:avLst/>
          </a:prstGeom>
          <a:noFill/>
        </p:spPr>
        <p:txBody>
          <a:bodyPr wrap="square" rtlCol="0">
            <a:spAutoFit/>
          </a:bodyPr>
          <a:lstStyle/>
          <a:p>
            <a:r>
              <a:rPr lang="en-US" sz="1050" b="1" dirty="0"/>
              <a:t>   24,926</a:t>
            </a:r>
          </a:p>
        </p:txBody>
      </p:sp>
      <p:sp>
        <p:nvSpPr>
          <p:cNvPr id="55" name="TextBox 54"/>
          <p:cNvSpPr txBox="1"/>
          <p:nvPr/>
        </p:nvSpPr>
        <p:spPr>
          <a:xfrm>
            <a:off x="2275576" y="5049478"/>
            <a:ext cx="685800" cy="253916"/>
          </a:xfrm>
          <a:prstGeom prst="rect">
            <a:avLst/>
          </a:prstGeom>
          <a:noFill/>
        </p:spPr>
        <p:txBody>
          <a:bodyPr wrap="square" rtlCol="0">
            <a:spAutoFit/>
          </a:bodyPr>
          <a:lstStyle/>
          <a:p>
            <a:r>
              <a:rPr lang="en-US" sz="1050" b="1" dirty="0"/>
              <a:t>       -0-</a:t>
            </a:r>
          </a:p>
        </p:txBody>
      </p:sp>
      <p:sp>
        <p:nvSpPr>
          <p:cNvPr id="56" name="TextBox 55"/>
          <p:cNvSpPr txBox="1"/>
          <p:nvPr/>
        </p:nvSpPr>
        <p:spPr>
          <a:xfrm>
            <a:off x="2945712" y="5041303"/>
            <a:ext cx="685800" cy="253916"/>
          </a:xfrm>
          <a:prstGeom prst="rect">
            <a:avLst/>
          </a:prstGeom>
          <a:noFill/>
        </p:spPr>
        <p:txBody>
          <a:bodyPr wrap="square" rtlCol="0">
            <a:spAutoFit/>
          </a:bodyPr>
          <a:lstStyle/>
          <a:p>
            <a:r>
              <a:rPr lang="en-US" sz="1050" b="1" dirty="0"/>
              <a:t>   24,926</a:t>
            </a:r>
          </a:p>
        </p:txBody>
      </p:sp>
      <p:sp>
        <p:nvSpPr>
          <p:cNvPr id="57" name="TextBox 56"/>
          <p:cNvSpPr txBox="1"/>
          <p:nvPr/>
        </p:nvSpPr>
        <p:spPr>
          <a:xfrm>
            <a:off x="3733800" y="5064092"/>
            <a:ext cx="685800" cy="253916"/>
          </a:xfrm>
          <a:prstGeom prst="rect">
            <a:avLst/>
          </a:prstGeom>
          <a:noFill/>
        </p:spPr>
        <p:txBody>
          <a:bodyPr wrap="square" rtlCol="0">
            <a:spAutoFit/>
          </a:bodyPr>
          <a:lstStyle/>
          <a:p>
            <a:r>
              <a:rPr lang="en-US" sz="1050" b="1" dirty="0"/>
              <a:t>       -0-</a:t>
            </a:r>
          </a:p>
        </p:txBody>
      </p:sp>
      <p:sp>
        <p:nvSpPr>
          <p:cNvPr id="58" name="TextBox 57"/>
          <p:cNvSpPr txBox="1"/>
          <p:nvPr/>
        </p:nvSpPr>
        <p:spPr>
          <a:xfrm>
            <a:off x="4374714" y="5053654"/>
            <a:ext cx="685800" cy="253916"/>
          </a:xfrm>
          <a:prstGeom prst="rect">
            <a:avLst/>
          </a:prstGeom>
          <a:noFill/>
        </p:spPr>
        <p:txBody>
          <a:bodyPr wrap="square" rtlCol="0">
            <a:spAutoFit/>
          </a:bodyPr>
          <a:lstStyle/>
          <a:p>
            <a:r>
              <a:rPr lang="en-US" sz="1050" b="1" dirty="0"/>
              <a:t>      3,946</a:t>
            </a:r>
          </a:p>
        </p:txBody>
      </p:sp>
      <p:sp>
        <p:nvSpPr>
          <p:cNvPr id="59" name="TextBox 58"/>
          <p:cNvSpPr txBox="1"/>
          <p:nvPr/>
        </p:nvSpPr>
        <p:spPr>
          <a:xfrm>
            <a:off x="7243990" y="5055523"/>
            <a:ext cx="685800" cy="253916"/>
          </a:xfrm>
          <a:prstGeom prst="rect">
            <a:avLst/>
          </a:prstGeom>
          <a:noFill/>
        </p:spPr>
        <p:txBody>
          <a:bodyPr wrap="square" rtlCol="0">
            <a:spAutoFit/>
          </a:bodyPr>
          <a:lstStyle/>
          <a:p>
            <a:r>
              <a:rPr lang="en-US" sz="1050" b="1" dirty="0"/>
              <a:t>10.49</a:t>
            </a:r>
          </a:p>
        </p:txBody>
      </p:sp>
      <p:sp>
        <p:nvSpPr>
          <p:cNvPr id="60" name="TextBox 59"/>
          <p:cNvSpPr txBox="1"/>
          <p:nvPr/>
        </p:nvSpPr>
        <p:spPr>
          <a:xfrm>
            <a:off x="5084524" y="5050239"/>
            <a:ext cx="685800" cy="253916"/>
          </a:xfrm>
          <a:prstGeom prst="rect">
            <a:avLst/>
          </a:prstGeom>
          <a:noFill/>
        </p:spPr>
        <p:txBody>
          <a:bodyPr wrap="square" rtlCol="0">
            <a:spAutoFit/>
          </a:bodyPr>
          <a:lstStyle/>
          <a:p>
            <a:r>
              <a:rPr lang="en-US" sz="1050" b="1" dirty="0"/>
              <a:t>  20,980</a:t>
            </a:r>
          </a:p>
        </p:txBody>
      </p:sp>
      <p:sp>
        <p:nvSpPr>
          <p:cNvPr id="61" name="TextBox 60"/>
          <p:cNvSpPr txBox="1"/>
          <p:nvPr/>
        </p:nvSpPr>
        <p:spPr>
          <a:xfrm>
            <a:off x="5824970" y="5041303"/>
            <a:ext cx="685800" cy="253916"/>
          </a:xfrm>
          <a:prstGeom prst="rect">
            <a:avLst/>
          </a:prstGeom>
          <a:noFill/>
        </p:spPr>
        <p:txBody>
          <a:bodyPr wrap="square" rtlCol="0">
            <a:spAutoFit/>
          </a:bodyPr>
          <a:lstStyle/>
          <a:p>
            <a:r>
              <a:rPr lang="en-US" sz="1050" b="1" dirty="0"/>
              <a:t>  24,926</a:t>
            </a:r>
          </a:p>
        </p:txBody>
      </p:sp>
      <p:sp>
        <p:nvSpPr>
          <p:cNvPr id="62" name="TextBox 61"/>
          <p:cNvSpPr txBox="1"/>
          <p:nvPr/>
        </p:nvSpPr>
        <p:spPr>
          <a:xfrm>
            <a:off x="6554014" y="5041303"/>
            <a:ext cx="685800" cy="253916"/>
          </a:xfrm>
          <a:prstGeom prst="rect">
            <a:avLst/>
          </a:prstGeom>
          <a:noFill/>
        </p:spPr>
        <p:txBody>
          <a:bodyPr wrap="square" rtlCol="0">
            <a:spAutoFit/>
          </a:bodyPr>
          <a:lstStyle/>
          <a:p>
            <a:r>
              <a:rPr lang="en-US" sz="1050" b="1" dirty="0"/>
              <a:t>  24,926</a:t>
            </a:r>
          </a:p>
        </p:txBody>
      </p:sp>
      <p:sp>
        <p:nvSpPr>
          <p:cNvPr id="63" name="TextBox 62"/>
          <p:cNvSpPr txBox="1"/>
          <p:nvPr/>
        </p:nvSpPr>
        <p:spPr>
          <a:xfrm>
            <a:off x="7755506" y="5053654"/>
            <a:ext cx="685800" cy="253916"/>
          </a:xfrm>
          <a:prstGeom prst="rect">
            <a:avLst/>
          </a:prstGeom>
          <a:noFill/>
        </p:spPr>
        <p:txBody>
          <a:bodyPr wrap="square" rtlCol="0">
            <a:spAutoFit/>
          </a:bodyPr>
          <a:lstStyle/>
          <a:p>
            <a:r>
              <a:rPr lang="en-US" sz="1050" b="1" dirty="0"/>
              <a:t>       -0-</a:t>
            </a:r>
          </a:p>
        </p:txBody>
      </p:sp>
      <p:sp>
        <p:nvSpPr>
          <p:cNvPr id="64" name="TextBox 63"/>
          <p:cNvSpPr txBox="1"/>
          <p:nvPr/>
        </p:nvSpPr>
        <p:spPr>
          <a:xfrm>
            <a:off x="1651358" y="5236209"/>
            <a:ext cx="685800" cy="253916"/>
          </a:xfrm>
          <a:prstGeom prst="rect">
            <a:avLst/>
          </a:prstGeom>
          <a:noFill/>
        </p:spPr>
        <p:txBody>
          <a:bodyPr wrap="square" rtlCol="0">
            <a:spAutoFit/>
          </a:bodyPr>
          <a:lstStyle/>
          <a:p>
            <a:r>
              <a:rPr lang="en-US" sz="1050" b="1" dirty="0"/>
              <a:t> 252,751</a:t>
            </a:r>
          </a:p>
        </p:txBody>
      </p:sp>
      <p:sp>
        <p:nvSpPr>
          <p:cNvPr id="65" name="TextBox 64"/>
          <p:cNvSpPr txBox="1"/>
          <p:nvPr/>
        </p:nvSpPr>
        <p:spPr>
          <a:xfrm>
            <a:off x="2299064" y="5235485"/>
            <a:ext cx="685800" cy="253916"/>
          </a:xfrm>
          <a:prstGeom prst="rect">
            <a:avLst/>
          </a:prstGeom>
          <a:noFill/>
        </p:spPr>
        <p:txBody>
          <a:bodyPr wrap="square" rtlCol="0">
            <a:spAutoFit/>
          </a:bodyPr>
          <a:lstStyle/>
          <a:p>
            <a:r>
              <a:rPr lang="en-US" sz="1050" b="1" dirty="0"/>
              <a:t>105,255</a:t>
            </a:r>
          </a:p>
        </p:txBody>
      </p:sp>
      <p:sp>
        <p:nvSpPr>
          <p:cNvPr id="67" name="TextBox 66"/>
          <p:cNvSpPr txBox="1"/>
          <p:nvPr/>
        </p:nvSpPr>
        <p:spPr>
          <a:xfrm>
            <a:off x="2970462" y="5230946"/>
            <a:ext cx="685800" cy="253916"/>
          </a:xfrm>
          <a:prstGeom prst="rect">
            <a:avLst/>
          </a:prstGeom>
          <a:noFill/>
        </p:spPr>
        <p:txBody>
          <a:bodyPr wrap="square" rtlCol="0">
            <a:spAutoFit/>
          </a:bodyPr>
          <a:lstStyle/>
          <a:p>
            <a:r>
              <a:rPr lang="en-US" sz="1050" b="1" dirty="0"/>
              <a:t>358,006</a:t>
            </a:r>
          </a:p>
        </p:txBody>
      </p:sp>
      <p:sp>
        <p:nvSpPr>
          <p:cNvPr id="68" name="TextBox 67"/>
          <p:cNvSpPr txBox="1"/>
          <p:nvPr/>
        </p:nvSpPr>
        <p:spPr>
          <a:xfrm>
            <a:off x="3752002" y="5224851"/>
            <a:ext cx="685800" cy="253916"/>
          </a:xfrm>
          <a:prstGeom prst="rect">
            <a:avLst/>
          </a:prstGeom>
          <a:noFill/>
        </p:spPr>
        <p:txBody>
          <a:bodyPr wrap="square" rtlCol="0">
            <a:spAutoFit/>
          </a:bodyPr>
          <a:lstStyle/>
          <a:p>
            <a:r>
              <a:rPr lang="en-US" sz="1050" b="1" dirty="0"/>
              <a:t>115,240</a:t>
            </a:r>
          </a:p>
        </p:txBody>
      </p:sp>
      <p:sp>
        <p:nvSpPr>
          <p:cNvPr id="69" name="TextBox 68"/>
          <p:cNvSpPr txBox="1"/>
          <p:nvPr/>
        </p:nvSpPr>
        <p:spPr>
          <a:xfrm>
            <a:off x="4485362" y="5245864"/>
            <a:ext cx="685800" cy="253916"/>
          </a:xfrm>
          <a:prstGeom prst="rect">
            <a:avLst/>
          </a:prstGeom>
          <a:noFill/>
        </p:spPr>
        <p:txBody>
          <a:bodyPr wrap="square" rtlCol="0">
            <a:spAutoFit/>
          </a:bodyPr>
          <a:lstStyle/>
          <a:p>
            <a:r>
              <a:rPr lang="en-US" sz="1050" b="1" dirty="0"/>
              <a:t>92,546</a:t>
            </a:r>
          </a:p>
        </p:txBody>
      </p:sp>
      <p:sp>
        <p:nvSpPr>
          <p:cNvPr id="70" name="TextBox 69"/>
          <p:cNvSpPr txBox="1"/>
          <p:nvPr/>
        </p:nvSpPr>
        <p:spPr>
          <a:xfrm>
            <a:off x="5082436" y="5251044"/>
            <a:ext cx="685800" cy="253916"/>
          </a:xfrm>
          <a:prstGeom prst="rect">
            <a:avLst/>
          </a:prstGeom>
          <a:noFill/>
        </p:spPr>
        <p:txBody>
          <a:bodyPr wrap="square" rtlCol="0">
            <a:spAutoFit/>
          </a:bodyPr>
          <a:lstStyle/>
          <a:p>
            <a:r>
              <a:rPr lang="en-US" sz="1050" b="1" dirty="0"/>
              <a:t>150,220</a:t>
            </a:r>
          </a:p>
        </p:txBody>
      </p:sp>
      <p:sp>
        <p:nvSpPr>
          <p:cNvPr id="71" name="TextBox 70"/>
          <p:cNvSpPr txBox="1"/>
          <p:nvPr/>
        </p:nvSpPr>
        <p:spPr>
          <a:xfrm>
            <a:off x="5829692" y="5243597"/>
            <a:ext cx="685800" cy="253916"/>
          </a:xfrm>
          <a:prstGeom prst="rect">
            <a:avLst/>
          </a:prstGeom>
          <a:noFill/>
        </p:spPr>
        <p:txBody>
          <a:bodyPr wrap="square" rtlCol="0">
            <a:spAutoFit/>
          </a:bodyPr>
          <a:lstStyle/>
          <a:p>
            <a:r>
              <a:rPr lang="en-US" sz="1050" b="1" dirty="0"/>
              <a:t>242,766</a:t>
            </a:r>
          </a:p>
        </p:txBody>
      </p:sp>
      <p:sp>
        <p:nvSpPr>
          <p:cNvPr id="72" name="TextBox 71"/>
          <p:cNvSpPr txBox="1"/>
          <p:nvPr/>
        </p:nvSpPr>
        <p:spPr>
          <a:xfrm>
            <a:off x="6547174" y="5242553"/>
            <a:ext cx="685800" cy="253916"/>
          </a:xfrm>
          <a:prstGeom prst="rect">
            <a:avLst/>
          </a:prstGeom>
          <a:noFill/>
        </p:spPr>
        <p:txBody>
          <a:bodyPr wrap="square" rtlCol="0">
            <a:spAutoFit/>
          </a:bodyPr>
          <a:lstStyle/>
          <a:p>
            <a:r>
              <a:rPr lang="en-US" sz="1050" b="1" dirty="0"/>
              <a:t>358,006</a:t>
            </a:r>
          </a:p>
        </p:txBody>
      </p:sp>
      <p:sp>
        <p:nvSpPr>
          <p:cNvPr id="73" name="TextBox 72"/>
          <p:cNvSpPr txBox="1"/>
          <p:nvPr/>
        </p:nvSpPr>
        <p:spPr>
          <a:xfrm>
            <a:off x="7233552" y="5245501"/>
            <a:ext cx="685800" cy="253916"/>
          </a:xfrm>
          <a:prstGeom prst="rect">
            <a:avLst/>
          </a:prstGeom>
          <a:noFill/>
        </p:spPr>
        <p:txBody>
          <a:bodyPr wrap="square" rtlCol="0">
            <a:spAutoFit/>
          </a:bodyPr>
          <a:lstStyle/>
          <a:p>
            <a:r>
              <a:rPr lang="en-US" sz="1050" b="1" dirty="0"/>
              <a:t> 75.11</a:t>
            </a:r>
          </a:p>
        </p:txBody>
      </p:sp>
      <p:sp>
        <p:nvSpPr>
          <p:cNvPr id="74" name="TextBox 73"/>
          <p:cNvSpPr txBox="1"/>
          <p:nvPr/>
        </p:nvSpPr>
        <p:spPr>
          <a:xfrm>
            <a:off x="7778909" y="5243597"/>
            <a:ext cx="685800" cy="253916"/>
          </a:xfrm>
          <a:prstGeom prst="rect">
            <a:avLst/>
          </a:prstGeom>
          <a:noFill/>
        </p:spPr>
        <p:txBody>
          <a:bodyPr wrap="square" rtlCol="0">
            <a:spAutoFit/>
          </a:bodyPr>
          <a:lstStyle/>
          <a:p>
            <a:r>
              <a:rPr lang="en-US" sz="1050" b="1" dirty="0"/>
              <a:t>105,255</a:t>
            </a:r>
          </a:p>
        </p:txBody>
      </p:sp>
      <p:sp>
        <p:nvSpPr>
          <p:cNvPr id="7" name="TextBox 6"/>
          <p:cNvSpPr txBox="1"/>
          <p:nvPr/>
        </p:nvSpPr>
        <p:spPr>
          <a:xfrm>
            <a:off x="1524000" y="5715000"/>
            <a:ext cx="7848600" cy="1138773"/>
          </a:xfrm>
          <a:prstGeom prst="rect">
            <a:avLst/>
          </a:prstGeom>
          <a:noFill/>
        </p:spPr>
        <p:txBody>
          <a:bodyPr wrap="square" rtlCol="0">
            <a:spAutoFit/>
          </a:bodyPr>
          <a:lstStyle/>
          <a:p>
            <a:r>
              <a:rPr lang="en-US" sz="1400" b="1" dirty="0">
                <a:solidFill>
                  <a:schemeClr val="tx2"/>
                </a:solidFill>
                <a:latin typeface="Times New Roman" panose="02020603050405020304" pitchFamily="18" charset="0"/>
              </a:rPr>
              <a:t>                                </a:t>
            </a:r>
            <a:endParaRPr lang="en-US" sz="1600" b="1" dirty="0">
              <a:solidFill>
                <a:schemeClr val="tx2"/>
              </a:solidFill>
              <a:latin typeface="Times New Roman" panose="02020603050405020304" pitchFamily="18" charset="0"/>
            </a:endParaRPr>
          </a:p>
          <a:p>
            <a:endParaRPr lang="en-US" sz="600" b="1" dirty="0">
              <a:solidFill>
                <a:schemeClr val="tx2"/>
              </a:solidFill>
              <a:latin typeface="Times New Roman" panose="02020603050405020304" pitchFamily="18" charset="0"/>
            </a:endParaRPr>
          </a:p>
          <a:p>
            <a:r>
              <a:rPr lang="en-US" sz="1600" b="1" dirty="0">
                <a:solidFill>
                  <a:schemeClr val="tx2"/>
                </a:solidFill>
              </a:rPr>
              <a:t>A </a:t>
            </a:r>
            <a:r>
              <a:rPr lang="en-US" sz="1600" b="1" i="1" dirty="0">
                <a:solidFill>
                  <a:srgbClr val="C00000"/>
                </a:solidFill>
              </a:rPr>
              <a:t>negative</a:t>
            </a:r>
            <a:r>
              <a:rPr lang="en-US" sz="1600" b="1" dirty="0">
                <a:solidFill>
                  <a:schemeClr val="tx2"/>
                </a:solidFill>
              </a:rPr>
              <a:t> budgeted cash reserve or estimated ending cash balance indicates…</a:t>
            </a:r>
          </a:p>
          <a:p>
            <a:pPr marL="457200">
              <a:buFont typeface="Wingdings" panose="05000000000000000000" pitchFamily="2" charset="2"/>
              <a:buChar char="Ø"/>
            </a:pPr>
            <a:r>
              <a:rPr lang="en-US" sz="1600" b="1" dirty="0">
                <a:solidFill>
                  <a:schemeClr val="tx2"/>
                </a:solidFill>
              </a:rPr>
              <a:t>  </a:t>
            </a:r>
            <a:r>
              <a:rPr lang="en-US" sz="1500" b="1" dirty="0">
                <a:solidFill>
                  <a:schemeClr val="tx2"/>
                </a:solidFill>
              </a:rPr>
              <a:t>cash flow issues; and </a:t>
            </a:r>
          </a:p>
          <a:p>
            <a:pPr marL="457200">
              <a:buFont typeface="Wingdings" panose="05000000000000000000" pitchFamily="2" charset="2"/>
              <a:buChar char="Ø"/>
            </a:pPr>
            <a:r>
              <a:rPr lang="en-US" sz="1600" b="1" dirty="0">
                <a:solidFill>
                  <a:schemeClr val="tx2"/>
                </a:solidFill>
              </a:rPr>
              <a:t>  </a:t>
            </a:r>
            <a:r>
              <a:rPr lang="en-US" sz="1500" b="1" dirty="0">
                <a:solidFill>
                  <a:schemeClr val="tx2"/>
                </a:solidFill>
              </a:rPr>
              <a:t>the fund is borrowing from another fund to pay its bills</a:t>
            </a:r>
            <a:endParaRPr lang="en-US" sz="1500" dirty="0">
              <a:solidFill>
                <a:schemeClr val="tx2"/>
              </a:solidFill>
            </a:endParaRPr>
          </a:p>
        </p:txBody>
      </p:sp>
      <p:sp>
        <p:nvSpPr>
          <p:cNvPr id="8" name="Up Arrow 7"/>
          <p:cNvSpPr/>
          <p:nvPr/>
        </p:nvSpPr>
        <p:spPr>
          <a:xfrm>
            <a:off x="2514600" y="5557621"/>
            <a:ext cx="182880" cy="27432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Up Arrow 65"/>
          <p:cNvSpPr/>
          <p:nvPr/>
        </p:nvSpPr>
        <p:spPr>
          <a:xfrm>
            <a:off x="8046720" y="5560976"/>
            <a:ext cx="182880" cy="27432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271652" y="5792244"/>
            <a:ext cx="1295400" cy="553998"/>
          </a:xfrm>
          <a:prstGeom prst="rect">
            <a:avLst/>
          </a:prstGeom>
          <a:noFill/>
        </p:spPr>
        <p:txBody>
          <a:bodyPr wrap="square" rtlCol="0">
            <a:spAutoFit/>
          </a:bodyPr>
          <a:lstStyle/>
          <a:p>
            <a:r>
              <a:rPr lang="en-US" sz="1400" b="1" dirty="0">
                <a:solidFill>
                  <a:schemeClr val="tx2"/>
                </a:solidFill>
              </a:rPr>
              <a:t>Column (11)</a:t>
            </a:r>
          </a:p>
          <a:p>
            <a:endParaRPr lang="en-US" sz="1600" b="1" dirty="0">
              <a:solidFill>
                <a:schemeClr val="tx2"/>
              </a:solidFill>
            </a:endParaRPr>
          </a:p>
        </p:txBody>
      </p:sp>
      <p:sp>
        <p:nvSpPr>
          <p:cNvPr id="75" name="TextBox 74"/>
          <p:cNvSpPr txBox="1"/>
          <p:nvPr/>
        </p:nvSpPr>
        <p:spPr>
          <a:xfrm>
            <a:off x="1971675" y="5753100"/>
            <a:ext cx="1295400" cy="553998"/>
          </a:xfrm>
          <a:prstGeom prst="rect">
            <a:avLst/>
          </a:prstGeom>
          <a:noFill/>
        </p:spPr>
        <p:txBody>
          <a:bodyPr wrap="square" rtlCol="0">
            <a:spAutoFit/>
          </a:bodyPr>
          <a:lstStyle/>
          <a:p>
            <a:r>
              <a:rPr lang="en-US" sz="1400" b="1" dirty="0">
                <a:solidFill>
                  <a:schemeClr val="tx2"/>
                </a:solidFill>
              </a:rPr>
              <a:t>Column (2)</a:t>
            </a:r>
          </a:p>
          <a:p>
            <a:endParaRPr lang="en-US" sz="1600" dirty="0"/>
          </a:p>
        </p:txBody>
      </p:sp>
      <p:sp>
        <p:nvSpPr>
          <p:cNvPr id="4" name="Rectangle: Rounded Corners 3">
            <a:extLst>
              <a:ext uri="{FF2B5EF4-FFF2-40B4-BE49-F238E27FC236}">
                <a16:creationId xmlns:a16="http://schemas.microsoft.com/office/drawing/2014/main" id="{4E94F1F6-7EC5-4E3A-ABBF-4733F3BD41C7}"/>
              </a:ext>
            </a:extLst>
          </p:cNvPr>
          <p:cNvSpPr/>
          <p:nvPr/>
        </p:nvSpPr>
        <p:spPr>
          <a:xfrm>
            <a:off x="2256786" y="3886200"/>
            <a:ext cx="688926" cy="167142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62E1AF2-081F-404F-9431-73B1A7AF9945}"/>
              </a:ext>
            </a:extLst>
          </p:cNvPr>
          <p:cNvSpPr/>
          <p:nvPr/>
        </p:nvSpPr>
        <p:spPr>
          <a:xfrm>
            <a:off x="7775872" y="3886200"/>
            <a:ext cx="577553" cy="16187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6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anim calcmode="lin" valueType="num">
                                      <p:cBhvr>
                                        <p:cTn id="16" dur="500" fill="hold"/>
                                        <p:tgtEl>
                                          <p:spTgt spid="75"/>
                                        </p:tgtEl>
                                        <p:attrNameLst>
                                          <p:attrName>ppt_x</p:attrName>
                                        </p:attrNameLst>
                                      </p:cBhvr>
                                      <p:tavLst>
                                        <p:tav tm="0">
                                          <p:val>
                                            <p:strVal val="#ppt_x"/>
                                          </p:val>
                                        </p:tav>
                                        <p:tav tm="100000">
                                          <p:val>
                                            <p:strVal val="#ppt_x"/>
                                          </p:val>
                                        </p:tav>
                                      </p:tavLst>
                                    </p:anim>
                                    <p:anim calcmode="lin" valueType="num">
                                      <p:cBhvr>
                                        <p:cTn id="17" dur="500" fill="hold"/>
                                        <p:tgtEl>
                                          <p:spTgt spid="7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2000"/>
                            </p:stCondLst>
                            <p:childTnLst>
                              <p:par>
                                <p:cTn id="23" presetID="22" presetClass="entr" presetSubtype="4" fill="hold" grpId="0" nodeType="afterEffect">
                                  <p:stCondLst>
                                    <p:cond delay="100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up)">
                                      <p:cBhvr>
                                        <p:cTn id="44" dur="500"/>
                                        <p:tgtEl>
                                          <p:spTgt spid="7">
                                            <p:txEl>
                                              <p:pRg st="3" end="3"/>
                                            </p:txEl>
                                          </p:spTgt>
                                        </p:tgtEl>
                                      </p:cBhvr>
                                    </p:animEffect>
                                  </p:childTnLst>
                                </p:cTn>
                              </p:par>
                            </p:childTnLst>
                          </p:cTn>
                        </p:par>
                        <p:par>
                          <p:cTn id="45" fill="hold">
                            <p:stCondLst>
                              <p:cond delay="1000"/>
                            </p:stCondLst>
                            <p:childTnLst>
                              <p:par>
                                <p:cTn id="46" presetID="22" presetClass="entr" presetSubtype="1" fill="hold" nodeType="afterEffect">
                                  <p:stCondLst>
                                    <p:cond delay="100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up)">
                                      <p:cBhvr>
                                        <p:cTn id="4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6" grpId="0" animBg="1"/>
      <p:bldP spid="9" grpId="0"/>
      <p:bldP spid="75" grpId="0"/>
      <p:bldP spid="4"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3024288893"/>
              </p:ext>
            </p:extLst>
          </p:nvPr>
        </p:nvGraphicFramePr>
        <p:xfrm>
          <a:off x="96838" y="1368425"/>
          <a:ext cx="8256587" cy="5692775"/>
        </p:xfrm>
        <a:graphic>
          <a:graphicData uri="http://schemas.openxmlformats.org/presentationml/2006/ole">
            <mc:AlternateContent xmlns:mc="http://schemas.openxmlformats.org/markup-compatibility/2006">
              <mc:Choice xmlns:v="urn:schemas-microsoft-com:vml" Requires="v">
                <p:oleObj spid="_x0000_s14131" name="Worksheet" r:id="rId3" imgW="11940524" imgH="5638896" progId="Excel.Sheet.8">
                  <p:embed/>
                </p:oleObj>
              </mc:Choice>
              <mc:Fallback>
                <p:oleObj name="Worksheet" r:id="rId3" imgW="11940524" imgH="5638896" progId="Excel.Sheet.8">
                  <p:embed/>
                  <p:pic>
                    <p:nvPicPr>
                      <p:cNvPr id="10" name="Object 9"/>
                      <p:cNvPicPr/>
                      <p:nvPr/>
                    </p:nvPicPr>
                    <p:blipFill>
                      <a:blip r:embed="rId4"/>
                      <a:stretch>
                        <a:fillRect/>
                      </a:stretch>
                    </p:blipFill>
                    <p:spPr>
                      <a:xfrm>
                        <a:off x="96838" y="1368425"/>
                        <a:ext cx="8256587" cy="5692775"/>
                      </a:xfrm>
                      <a:prstGeom prst="rect">
                        <a:avLst/>
                      </a:prstGeom>
                      <a:noFill/>
                    </p:spPr>
                  </p:pic>
                </p:oleObj>
              </mc:Fallback>
            </mc:AlternateContent>
          </a:graphicData>
        </a:graphic>
      </p:graphicFrame>
      <p:sp>
        <p:nvSpPr>
          <p:cNvPr id="2" name="Title 1"/>
          <p:cNvSpPr>
            <a:spLocks noGrp="1"/>
          </p:cNvSpPr>
          <p:nvPr>
            <p:ph type="title" idx="4294967295"/>
          </p:nvPr>
        </p:nvSpPr>
        <p:spPr>
          <a:xfrm>
            <a:off x="0" y="0"/>
            <a:ext cx="8458200" cy="592429"/>
          </a:xfrm>
        </p:spPr>
        <p:txBody>
          <a:bodyPr/>
          <a:lstStyle/>
          <a:p>
            <a:pPr marL="0" indent="0" algn="ctr">
              <a:buNone/>
            </a:pPr>
            <a:r>
              <a:rPr lang="en-US" sz="2400" dirty="0"/>
              <a:t>Review of Schedule</a:t>
            </a:r>
            <a:r>
              <a:rPr lang="en-US" sz="2800" dirty="0"/>
              <a:t> - </a:t>
            </a:r>
            <a:r>
              <a:rPr lang="en-US" sz="2000" dirty="0"/>
              <a:t>Non-Voted Levies</a:t>
            </a:r>
          </a:p>
        </p:txBody>
      </p:sp>
      <p:sp>
        <p:nvSpPr>
          <p:cNvPr id="5" name="TextBox 4"/>
          <p:cNvSpPr txBox="1"/>
          <p:nvPr/>
        </p:nvSpPr>
        <p:spPr>
          <a:xfrm>
            <a:off x="4495800" y="4673219"/>
            <a:ext cx="685800" cy="253916"/>
          </a:xfrm>
          <a:prstGeom prst="rect">
            <a:avLst/>
          </a:prstGeom>
          <a:noFill/>
        </p:spPr>
        <p:txBody>
          <a:bodyPr wrap="square" rtlCol="0">
            <a:spAutoFit/>
          </a:bodyPr>
          <a:lstStyle/>
          <a:p>
            <a:r>
              <a:rPr lang="en-US" sz="1050" b="1" dirty="0"/>
              <a:t>88,350</a:t>
            </a:r>
          </a:p>
        </p:txBody>
      </p:sp>
      <p:sp>
        <p:nvSpPr>
          <p:cNvPr id="13" name="TextBox 12"/>
          <p:cNvSpPr txBox="1"/>
          <p:nvPr/>
        </p:nvSpPr>
        <p:spPr>
          <a:xfrm>
            <a:off x="1661796" y="4660243"/>
            <a:ext cx="685800" cy="253916"/>
          </a:xfrm>
          <a:prstGeom prst="rect">
            <a:avLst/>
          </a:prstGeom>
          <a:noFill/>
        </p:spPr>
        <p:txBody>
          <a:bodyPr wrap="square" rtlCol="0">
            <a:spAutoFit/>
          </a:bodyPr>
          <a:lstStyle/>
          <a:p>
            <a:r>
              <a:rPr lang="en-US" sz="1050" b="1" dirty="0"/>
              <a:t>200,000</a:t>
            </a:r>
          </a:p>
        </p:txBody>
      </p:sp>
      <p:sp>
        <p:nvSpPr>
          <p:cNvPr id="14" name="TextBox 13"/>
          <p:cNvSpPr txBox="1"/>
          <p:nvPr/>
        </p:nvSpPr>
        <p:spPr>
          <a:xfrm>
            <a:off x="2271400" y="4676452"/>
            <a:ext cx="685800" cy="253916"/>
          </a:xfrm>
          <a:prstGeom prst="rect">
            <a:avLst/>
          </a:prstGeom>
          <a:noFill/>
        </p:spPr>
        <p:txBody>
          <a:bodyPr wrap="square" rtlCol="0">
            <a:spAutoFit/>
          </a:bodyPr>
          <a:lstStyle/>
          <a:p>
            <a:r>
              <a:rPr lang="en-US" sz="1050" b="1" dirty="0"/>
              <a:t>100,000</a:t>
            </a:r>
          </a:p>
        </p:txBody>
      </p:sp>
      <p:sp>
        <p:nvSpPr>
          <p:cNvPr id="15" name="TextBox 14"/>
          <p:cNvSpPr txBox="1"/>
          <p:nvPr/>
        </p:nvSpPr>
        <p:spPr>
          <a:xfrm>
            <a:off x="2968554" y="4673206"/>
            <a:ext cx="685800" cy="253916"/>
          </a:xfrm>
          <a:prstGeom prst="rect">
            <a:avLst/>
          </a:prstGeom>
          <a:noFill/>
        </p:spPr>
        <p:txBody>
          <a:bodyPr wrap="square" rtlCol="0">
            <a:spAutoFit/>
          </a:bodyPr>
          <a:lstStyle/>
          <a:p>
            <a:r>
              <a:rPr lang="en-US" sz="1050" b="1" dirty="0"/>
              <a:t>300,000</a:t>
            </a:r>
          </a:p>
        </p:txBody>
      </p:sp>
      <p:sp>
        <p:nvSpPr>
          <p:cNvPr id="16" name="TextBox 15"/>
          <p:cNvSpPr txBox="1"/>
          <p:nvPr/>
        </p:nvSpPr>
        <p:spPr>
          <a:xfrm>
            <a:off x="5105400" y="4679690"/>
            <a:ext cx="685800" cy="253916"/>
          </a:xfrm>
          <a:prstGeom prst="rect">
            <a:avLst/>
          </a:prstGeom>
          <a:noFill/>
        </p:spPr>
        <p:txBody>
          <a:bodyPr wrap="square" rtlCol="0">
            <a:spAutoFit/>
          </a:bodyPr>
          <a:lstStyle/>
          <a:p>
            <a:r>
              <a:rPr lang="en-US" sz="1050" b="1" dirty="0"/>
              <a:t>101,660</a:t>
            </a:r>
          </a:p>
        </p:txBody>
      </p:sp>
      <p:sp>
        <p:nvSpPr>
          <p:cNvPr id="17" name="TextBox 16"/>
          <p:cNvSpPr txBox="1"/>
          <p:nvPr/>
        </p:nvSpPr>
        <p:spPr>
          <a:xfrm>
            <a:off x="5802552" y="4673206"/>
            <a:ext cx="685800" cy="253916"/>
          </a:xfrm>
          <a:prstGeom prst="rect">
            <a:avLst/>
          </a:prstGeom>
          <a:noFill/>
        </p:spPr>
        <p:txBody>
          <a:bodyPr wrap="square" rtlCol="0">
            <a:spAutoFit/>
          </a:bodyPr>
          <a:lstStyle/>
          <a:p>
            <a:r>
              <a:rPr lang="en-US" sz="1050" b="1" dirty="0"/>
              <a:t>190,010</a:t>
            </a:r>
          </a:p>
        </p:txBody>
      </p:sp>
      <p:sp>
        <p:nvSpPr>
          <p:cNvPr id="18" name="TextBox 17"/>
          <p:cNvSpPr txBox="1"/>
          <p:nvPr/>
        </p:nvSpPr>
        <p:spPr>
          <a:xfrm>
            <a:off x="3750009" y="4676457"/>
            <a:ext cx="685800" cy="253916"/>
          </a:xfrm>
          <a:prstGeom prst="rect">
            <a:avLst/>
          </a:prstGeom>
          <a:noFill/>
        </p:spPr>
        <p:txBody>
          <a:bodyPr wrap="square" rtlCol="0">
            <a:spAutoFit/>
          </a:bodyPr>
          <a:lstStyle/>
          <a:p>
            <a:r>
              <a:rPr lang="en-US" sz="1050" b="1" dirty="0"/>
              <a:t>109,990</a:t>
            </a:r>
          </a:p>
        </p:txBody>
      </p:sp>
      <p:sp>
        <p:nvSpPr>
          <p:cNvPr id="19" name="TextBox 18"/>
          <p:cNvSpPr txBox="1"/>
          <p:nvPr/>
        </p:nvSpPr>
        <p:spPr>
          <a:xfrm>
            <a:off x="7239814" y="4669971"/>
            <a:ext cx="685800" cy="253916"/>
          </a:xfrm>
          <a:prstGeom prst="rect">
            <a:avLst/>
          </a:prstGeom>
          <a:noFill/>
        </p:spPr>
        <p:txBody>
          <a:bodyPr wrap="square" rtlCol="0">
            <a:spAutoFit/>
          </a:bodyPr>
          <a:lstStyle/>
          <a:p>
            <a:r>
              <a:rPr lang="en-US" sz="1050" b="1" dirty="0"/>
              <a:t>50.83</a:t>
            </a:r>
          </a:p>
        </p:txBody>
      </p:sp>
      <p:sp>
        <p:nvSpPr>
          <p:cNvPr id="20" name="TextBox 19"/>
          <p:cNvSpPr txBox="1"/>
          <p:nvPr/>
        </p:nvSpPr>
        <p:spPr>
          <a:xfrm>
            <a:off x="6545086" y="4673206"/>
            <a:ext cx="685800" cy="253916"/>
          </a:xfrm>
          <a:prstGeom prst="rect">
            <a:avLst/>
          </a:prstGeom>
          <a:noFill/>
        </p:spPr>
        <p:txBody>
          <a:bodyPr wrap="square" rtlCol="0">
            <a:spAutoFit/>
          </a:bodyPr>
          <a:lstStyle/>
          <a:p>
            <a:r>
              <a:rPr lang="en-US" sz="1050" b="1" dirty="0"/>
              <a:t>300,000</a:t>
            </a:r>
          </a:p>
        </p:txBody>
      </p:sp>
      <p:sp>
        <p:nvSpPr>
          <p:cNvPr id="21" name="TextBox 20"/>
          <p:cNvSpPr txBox="1"/>
          <p:nvPr/>
        </p:nvSpPr>
        <p:spPr>
          <a:xfrm>
            <a:off x="7764295" y="4664597"/>
            <a:ext cx="685800" cy="253916"/>
          </a:xfrm>
          <a:prstGeom prst="rect">
            <a:avLst/>
          </a:prstGeom>
          <a:noFill/>
        </p:spPr>
        <p:txBody>
          <a:bodyPr wrap="square" rtlCol="0">
            <a:spAutoFit/>
          </a:bodyPr>
          <a:lstStyle/>
          <a:p>
            <a:r>
              <a:rPr lang="en-US" sz="1050" b="1" dirty="0"/>
              <a:t>100,000</a:t>
            </a:r>
          </a:p>
        </p:txBody>
      </p:sp>
      <p:sp>
        <p:nvSpPr>
          <p:cNvPr id="3" name="Rectangle 2"/>
          <p:cNvSpPr/>
          <p:nvPr/>
        </p:nvSpPr>
        <p:spPr>
          <a:xfrm>
            <a:off x="48640" y="1368425"/>
            <a:ext cx="8229600" cy="4967288"/>
          </a:xfrm>
          <a:prstGeom prst="rect">
            <a:avLst/>
          </a:prstGeom>
          <a:no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3" name="TextBox 22"/>
          <p:cNvSpPr txBox="1"/>
          <p:nvPr/>
        </p:nvSpPr>
        <p:spPr>
          <a:xfrm>
            <a:off x="1006809" y="2240369"/>
            <a:ext cx="914400" cy="253916"/>
          </a:xfrm>
          <a:prstGeom prst="rect">
            <a:avLst/>
          </a:prstGeom>
          <a:noFill/>
        </p:spPr>
        <p:txBody>
          <a:bodyPr wrap="square" rtlCol="0">
            <a:spAutoFit/>
          </a:bodyPr>
          <a:lstStyle/>
          <a:p>
            <a:r>
              <a:rPr lang="en-US" sz="1050" b="1" dirty="0"/>
              <a:t>45,000,000</a:t>
            </a:r>
          </a:p>
        </p:txBody>
      </p:sp>
      <p:sp>
        <p:nvSpPr>
          <p:cNvPr id="24" name="TextBox 23"/>
          <p:cNvSpPr txBox="1"/>
          <p:nvPr/>
        </p:nvSpPr>
        <p:spPr>
          <a:xfrm>
            <a:off x="760378" y="2441409"/>
            <a:ext cx="914400" cy="253916"/>
          </a:xfrm>
          <a:prstGeom prst="rect">
            <a:avLst/>
          </a:prstGeom>
          <a:noFill/>
        </p:spPr>
        <p:txBody>
          <a:bodyPr wrap="square" rtlCol="0">
            <a:spAutoFit/>
          </a:bodyPr>
          <a:lstStyle/>
          <a:p>
            <a:r>
              <a:rPr lang="en-US" sz="1050" b="1" dirty="0"/>
              <a:t>2,000,000</a:t>
            </a:r>
          </a:p>
        </p:txBody>
      </p:sp>
      <p:sp>
        <p:nvSpPr>
          <p:cNvPr id="25" name="TextBox 24"/>
          <p:cNvSpPr txBox="1"/>
          <p:nvPr/>
        </p:nvSpPr>
        <p:spPr>
          <a:xfrm>
            <a:off x="932234" y="2622993"/>
            <a:ext cx="914400" cy="253916"/>
          </a:xfrm>
          <a:prstGeom prst="rect">
            <a:avLst/>
          </a:prstGeom>
          <a:noFill/>
        </p:spPr>
        <p:txBody>
          <a:bodyPr wrap="square" rtlCol="0">
            <a:spAutoFit/>
          </a:bodyPr>
          <a:lstStyle/>
          <a:p>
            <a:r>
              <a:rPr lang="en-US" sz="1050" b="1" dirty="0"/>
              <a:t>2,000</a:t>
            </a:r>
          </a:p>
        </p:txBody>
      </p:sp>
      <p:sp>
        <p:nvSpPr>
          <p:cNvPr id="6" name="Rectangle 5"/>
          <p:cNvSpPr/>
          <p:nvPr/>
        </p:nvSpPr>
        <p:spPr>
          <a:xfrm>
            <a:off x="96838" y="848380"/>
            <a:ext cx="8361362" cy="523220"/>
          </a:xfrm>
          <a:prstGeom prst="rect">
            <a:avLst/>
          </a:prstGeom>
        </p:spPr>
        <p:txBody>
          <a:bodyPr wrap="square">
            <a:spAutoFit/>
          </a:bodyPr>
          <a:lstStyle/>
          <a:p>
            <a:r>
              <a:rPr lang="en-US" sz="2800" b="1" dirty="0">
                <a:solidFill>
                  <a:schemeClr val="tx2"/>
                </a:solidFill>
              </a:rPr>
              <a:t>4</a:t>
            </a:r>
            <a:r>
              <a:rPr lang="en-US" b="1" dirty="0">
                <a:solidFill>
                  <a:schemeClr val="tx2"/>
                </a:solidFill>
              </a:rPr>
              <a:t>…Is budgeted cash reserve for </a:t>
            </a:r>
            <a:r>
              <a:rPr lang="en-US" sz="2000" b="1" u="sng" dirty="0">
                <a:solidFill>
                  <a:schemeClr val="tx2"/>
                </a:solidFill>
              </a:rPr>
              <a:t>each fund</a:t>
            </a:r>
            <a:r>
              <a:rPr lang="en-US" sz="2000" b="1" dirty="0">
                <a:solidFill>
                  <a:schemeClr val="tx2"/>
                </a:solidFill>
              </a:rPr>
              <a:t> </a:t>
            </a:r>
            <a:r>
              <a:rPr lang="en-US" b="1" dirty="0">
                <a:solidFill>
                  <a:schemeClr val="tx2"/>
                </a:solidFill>
              </a:rPr>
              <a:t>stable?</a:t>
            </a:r>
          </a:p>
        </p:txBody>
      </p:sp>
      <p:sp>
        <p:nvSpPr>
          <p:cNvPr id="44" name="TextBox 43"/>
          <p:cNvSpPr txBox="1"/>
          <p:nvPr/>
        </p:nvSpPr>
        <p:spPr>
          <a:xfrm>
            <a:off x="1651358" y="4849237"/>
            <a:ext cx="685800" cy="253916"/>
          </a:xfrm>
          <a:prstGeom prst="rect">
            <a:avLst/>
          </a:prstGeom>
          <a:noFill/>
        </p:spPr>
        <p:txBody>
          <a:bodyPr wrap="square" rtlCol="0">
            <a:spAutoFit/>
          </a:bodyPr>
          <a:lstStyle/>
          <a:p>
            <a:r>
              <a:rPr lang="en-US" sz="1050" b="1" dirty="0"/>
              <a:t>   27,825</a:t>
            </a:r>
          </a:p>
        </p:txBody>
      </p:sp>
      <p:sp>
        <p:nvSpPr>
          <p:cNvPr id="45" name="TextBox 44"/>
          <p:cNvSpPr txBox="1"/>
          <p:nvPr/>
        </p:nvSpPr>
        <p:spPr>
          <a:xfrm>
            <a:off x="3738657" y="4862376"/>
            <a:ext cx="685800" cy="253916"/>
          </a:xfrm>
          <a:prstGeom prst="rect">
            <a:avLst/>
          </a:prstGeom>
          <a:noFill/>
        </p:spPr>
        <p:txBody>
          <a:bodyPr wrap="square" rtlCol="0">
            <a:spAutoFit/>
          </a:bodyPr>
          <a:lstStyle/>
          <a:p>
            <a:r>
              <a:rPr lang="en-US" sz="1050" b="1" dirty="0"/>
              <a:t>     5,250</a:t>
            </a:r>
          </a:p>
        </p:txBody>
      </p:sp>
      <p:sp>
        <p:nvSpPr>
          <p:cNvPr id="46" name="TextBox 45"/>
          <p:cNvSpPr txBox="1"/>
          <p:nvPr/>
        </p:nvSpPr>
        <p:spPr>
          <a:xfrm>
            <a:off x="4485362" y="4856267"/>
            <a:ext cx="685800" cy="253916"/>
          </a:xfrm>
          <a:prstGeom prst="rect">
            <a:avLst/>
          </a:prstGeom>
          <a:noFill/>
        </p:spPr>
        <p:txBody>
          <a:bodyPr wrap="square" rtlCol="0">
            <a:spAutoFit/>
          </a:bodyPr>
          <a:lstStyle/>
          <a:p>
            <a:r>
              <a:rPr lang="en-US" sz="1050" b="1" dirty="0"/>
              <a:t>      250</a:t>
            </a:r>
          </a:p>
        </p:txBody>
      </p:sp>
      <p:sp>
        <p:nvSpPr>
          <p:cNvPr id="47" name="TextBox 46"/>
          <p:cNvSpPr txBox="1"/>
          <p:nvPr/>
        </p:nvSpPr>
        <p:spPr>
          <a:xfrm>
            <a:off x="2286014" y="4846974"/>
            <a:ext cx="685800" cy="253916"/>
          </a:xfrm>
          <a:prstGeom prst="rect">
            <a:avLst/>
          </a:prstGeom>
          <a:noFill/>
        </p:spPr>
        <p:txBody>
          <a:bodyPr wrap="square" rtlCol="0">
            <a:spAutoFit/>
          </a:bodyPr>
          <a:lstStyle/>
          <a:p>
            <a:r>
              <a:rPr lang="en-US" sz="1050" b="1" dirty="0"/>
              <a:t>    5,255</a:t>
            </a:r>
          </a:p>
        </p:txBody>
      </p:sp>
      <p:sp>
        <p:nvSpPr>
          <p:cNvPr id="48" name="TextBox 47"/>
          <p:cNvSpPr txBox="1"/>
          <p:nvPr/>
        </p:nvSpPr>
        <p:spPr>
          <a:xfrm>
            <a:off x="2958116" y="4843728"/>
            <a:ext cx="685800" cy="253916"/>
          </a:xfrm>
          <a:prstGeom prst="rect">
            <a:avLst/>
          </a:prstGeom>
          <a:noFill/>
        </p:spPr>
        <p:txBody>
          <a:bodyPr wrap="square" rtlCol="0">
            <a:spAutoFit/>
          </a:bodyPr>
          <a:lstStyle/>
          <a:p>
            <a:r>
              <a:rPr lang="en-US" sz="1050" b="1" dirty="0"/>
              <a:t>  33,080</a:t>
            </a:r>
          </a:p>
        </p:txBody>
      </p:sp>
      <p:sp>
        <p:nvSpPr>
          <p:cNvPr id="49" name="TextBox 48"/>
          <p:cNvSpPr txBox="1"/>
          <p:nvPr/>
        </p:nvSpPr>
        <p:spPr>
          <a:xfrm>
            <a:off x="5094962" y="4862738"/>
            <a:ext cx="685800" cy="253916"/>
          </a:xfrm>
          <a:prstGeom prst="rect">
            <a:avLst/>
          </a:prstGeom>
          <a:noFill/>
        </p:spPr>
        <p:txBody>
          <a:bodyPr wrap="square" rtlCol="0">
            <a:spAutoFit/>
          </a:bodyPr>
          <a:lstStyle/>
          <a:p>
            <a:r>
              <a:rPr lang="en-US" sz="1050" b="1" dirty="0"/>
              <a:t>  27,580</a:t>
            </a:r>
          </a:p>
        </p:txBody>
      </p:sp>
      <p:sp>
        <p:nvSpPr>
          <p:cNvPr id="50" name="TextBox 49"/>
          <p:cNvSpPr txBox="1"/>
          <p:nvPr/>
        </p:nvSpPr>
        <p:spPr>
          <a:xfrm>
            <a:off x="5817166" y="4856254"/>
            <a:ext cx="685800" cy="253916"/>
          </a:xfrm>
          <a:prstGeom prst="rect">
            <a:avLst/>
          </a:prstGeom>
          <a:noFill/>
        </p:spPr>
        <p:txBody>
          <a:bodyPr wrap="square" rtlCol="0">
            <a:spAutoFit/>
          </a:bodyPr>
          <a:lstStyle/>
          <a:p>
            <a:r>
              <a:rPr lang="en-US" sz="1050" b="1" dirty="0"/>
              <a:t>  27,830</a:t>
            </a:r>
          </a:p>
        </p:txBody>
      </p:sp>
      <p:sp>
        <p:nvSpPr>
          <p:cNvPr id="51" name="TextBox 50"/>
          <p:cNvSpPr txBox="1"/>
          <p:nvPr/>
        </p:nvSpPr>
        <p:spPr>
          <a:xfrm>
            <a:off x="6547174" y="4856254"/>
            <a:ext cx="685800" cy="253916"/>
          </a:xfrm>
          <a:prstGeom prst="rect">
            <a:avLst/>
          </a:prstGeom>
          <a:noFill/>
        </p:spPr>
        <p:txBody>
          <a:bodyPr wrap="square" rtlCol="0">
            <a:spAutoFit/>
          </a:bodyPr>
          <a:lstStyle/>
          <a:p>
            <a:r>
              <a:rPr lang="en-US" sz="1050" b="1" dirty="0"/>
              <a:t>  33,080</a:t>
            </a:r>
          </a:p>
        </p:txBody>
      </p:sp>
      <p:sp>
        <p:nvSpPr>
          <p:cNvPr id="52" name="TextBox 51"/>
          <p:cNvSpPr txBox="1"/>
          <p:nvPr/>
        </p:nvSpPr>
        <p:spPr>
          <a:xfrm>
            <a:off x="7241902" y="4853019"/>
            <a:ext cx="685800" cy="253916"/>
          </a:xfrm>
          <a:prstGeom prst="rect">
            <a:avLst/>
          </a:prstGeom>
          <a:noFill/>
        </p:spPr>
        <p:txBody>
          <a:bodyPr wrap="square" rtlCol="0">
            <a:spAutoFit/>
          </a:bodyPr>
          <a:lstStyle/>
          <a:p>
            <a:r>
              <a:rPr lang="en-US" sz="1050" b="1" dirty="0"/>
              <a:t>13.79</a:t>
            </a:r>
          </a:p>
        </p:txBody>
      </p:sp>
      <p:sp>
        <p:nvSpPr>
          <p:cNvPr id="53" name="TextBox 52"/>
          <p:cNvSpPr txBox="1"/>
          <p:nvPr/>
        </p:nvSpPr>
        <p:spPr>
          <a:xfrm>
            <a:off x="7775872" y="4843728"/>
            <a:ext cx="685800" cy="253916"/>
          </a:xfrm>
          <a:prstGeom prst="rect">
            <a:avLst/>
          </a:prstGeom>
          <a:noFill/>
        </p:spPr>
        <p:txBody>
          <a:bodyPr wrap="square" rtlCol="0">
            <a:spAutoFit/>
          </a:bodyPr>
          <a:lstStyle/>
          <a:p>
            <a:r>
              <a:rPr lang="en-US" sz="1050" b="1" dirty="0"/>
              <a:t>    5,255</a:t>
            </a:r>
          </a:p>
        </p:txBody>
      </p:sp>
      <p:sp>
        <p:nvSpPr>
          <p:cNvPr id="54" name="TextBox 53"/>
          <p:cNvSpPr txBox="1"/>
          <p:nvPr/>
        </p:nvSpPr>
        <p:spPr>
          <a:xfrm>
            <a:off x="1653446" y="5051741"/>
            <a:ext cx="685800" cy="253916"/>
          </a:xfrm>
          <a:prstGeom prst="rect">
            <a:avLst/>
          </a:prstGeom>
          <a:noFill/>
        </p:spPr>
        <p:txBody>
          <a:bodyPr wrap="square" rtlCol="0">
            <a:spAutoFit/>
          </a:bodyPr>
          <a:lstStyle/>
          <a:p>
            <a:r>
              <a:rPr lang="en-US" sz="1050" b="1" dirty="0"/>
              <a:t>   24,926</a:t>
            </a:r>
          </a:p>
        </p:txBody>
      </p:sp>
      <p:sp>
        <p:nvSpPr>
          <p:cNvPr id="55" name="TextBox 54"/>
          <p:cNvSpPr txBox="1"/>
          <p:nvPr/>
        </p:nvSpPr>
        <p:spPr>
          <a:xfrm>
            <a:off x="2275576" y="5049478"/>
            <a:ext cx="685800" cy="253916"/>
          </a:xfrm>
          <a:prstGeom prst="rect">
            <a:avLst/>
          </a:prstGeom>
          <a:noFill/>
        </p:spPr>
        <p:txBody>
          <a:bodyPr wrap="square" rtlCol="0">
            <a:spAutoFit/>
          </a:bodyPr>
          <a:lstStyle/>
          <a:p>
            <a:r>
              <a:rPr lang="en-US" sz="1050" b="1" dirty="0"/>
              <a:t>       -0-</a:t>
            </a:r>
          </a:p>
        </p:txBody>
      </p:sp>
      <p:sp>
        <p:nvSpPr>
          <p:cNvPr id="56" name="TextBox 55"/>
          <p:cNvSpPr txBox="1"/>
          <p:nvPr/>
        </p:nvSpPr>
        <p:spPr>
          <a:xfrm>
            <a:off x="2945712" y="5041303"/>
            <a:ext cx="685800" cy="253916"/>
          </a:xfrm>
          <a:prstGeom prst="rect">
            <a:avLst/>
          </a:prstGeom>
          <a:noFill/>
        </p:spPr>
        <p:txBody>
          <a:bodyPr wrap="square" rtlCol="0">
            <a:spAutoFit/>
          </a:bodyPr>
          <a:lstStyle/>
          <a:p>
            <a:r>
              <a:rPr lang="en-US" sz="1050" b="1" dirty="0"/>
              <a:t>   24,926</a:t>
            </a:r>
          </a:p>
        </p:txBody>
      </p:sp>
      <p:sp>
        <p:nvSpPr>
          <p:cNvPr id="57" name="TextBox 56"/>
          <p:cNvSpPr txBox="1"/>
          <p:nvPr/>
        </p:nvSpPr>
        <p:spPr>
          <a:xfrm>
            <a:off x="3733800" y="5064092"/>
            <a:ext cx="685800" cy="253916"/>
          </a:xfrm>
          <a:prstGeom prst="rect">
            <a:avLst/>
          </a:prstGeom>
          <a:noFill/>
        </p:spPr>
        <p:txBody>
          <a:bodyPr wrap="square" rtlCol="0">
            <a:spAutoFit/>
          </a:bodyPr>
          <a:lstStyle/>
          <a:p>
            <a:r>
              <a:rPr lang="en-US" sz="1050" b="1" dirty="0"/>
              <a:t>       -0-</a:t>
            </a:r>
          </a:p>
        </p:txBody>
      </p:sp>
      <p:sp>
        <p:nvSpPr>
          <p:cNvPr id="58" name="TextBox 57"/>
          <p:cNvSpPr txBox="1"/>
          <p:nvPr/>
        </p:nvSpPr>
        <p:spPr>
          <a:xfrm>
            <a:off x="4374714" y="5053654"/>
            <a:ext cx="685800" cy="253916"/>
          </a:xfrm>
          <a:prstGeom prst="rect">
            <a:avLst/>
          </a:prstGeom>
          <a:noFill/>
        </p:spPr>
        <p:txBody>
          <a:bodyPr wrap="square" rtlCol="0">
            <a:spAutoFit/>
          </a:bodyPr>
          <a:lstStyle/>
          <a:p>
            <a:r>
              <a:rPr lang="en-US" sz="1050" b="1" dirty="0"/>
              <a:t>      3,946</a:t>
            </a:r>
          </a:p>
        </p:txBody>
      </p:sp>
      <p:sp>
        <p:nvSpPr>
          <p:cNvPr id="59" name="TextBox 58"/>
          <p:cNvSpPr txBox="1"/>
          <p:nvPr/>
        </p:nvSpPr>
        <p:spPr>
          <a:xfrm>
            <a:off x="7243990" y="5055523"/>
            <a:ext cx="685800" cy="253916"/>
          </a:xfrm>
          <a:prstGeom prst="rect">
            <a:avLst/>
          </a:prstGeom>
          <a:noFill/>
        </p:spPr>
        <p:txBody>
          <a:bodyPr wrap="square" rtlCol="0">
            <a:spAutoFit/>
          </a:bodyPr>
          <a:lstStyle/>
          <a:p>
            <a:r>
              <a:rPr lang="en-US" sz="1050" b="1" dirty="0"/>
              <a:t>10.49</a:t>
            </a:r>
          </a:p>
        </p:txBody>
      </p:sp>
      <p:sp>
        <p:nvSpPr>
          <p:cNvPr id="60" name="TextBox 59"/>
          <p:cNvSpPr txBox="1"/>
          <p:nvPr/>
        </p:nvSpPr>
        <p:spPr>
          <a:xfrm>
            <a:off x="5084524" y="5050239"/>
            <a:ext cx="685800" cy="253916"/>
          </a:xfrm>
          <a:prstGeom prst="rect">
            <a:avLst/>
          </a:prstGeom>
          <a:noFill/>
        </p:spPr>
        <p:txBody>
          <a:bodyPr wrap="square" rtlCol="0">
            <a:spAutoFit/>
          </a:bodyPr>
          <a:lstStyle/>
          <a:p>
            <a:r>
              <a:rPr lang="en-US" sz="1050" b="1" dirty="0"/>
              <a:t>  20,980</a:t>
            </a:r>
          </a:p>
        </p:txBody>
      </p:sp>
      <p:sp>
        <p:nvSpPr>
          <p:cNvPr id="61" name="TextBox 60"/>
          <p:cNvSpPr txBox="1"/>
          <p:nvPr/>
        </p:nvSpPr>
        <p:spPr>
          <a:xfrm>
            <a:off x="5824970" y="5041303"/>
            <a:ext cx="685800" cy="253916"/>
          </a:xfrm>
          <a:prstGeom prst="rect">
            <a:avLst/>
          </a:prstGeom>
          <a:noFill/>
        </p:spPr>
        <p:txBody>
          <a:bodyPr wrap="square" rtlCol="0">
            <a:spAutoFit/>
          </a:bodyPr>
          <a:lstStyle/>
          <a:p>
            <a:r>
              <a:rPr lang="en-US" sz="1050" b="1" dirty="0"/>
              <a:t>  24,926</a:t>
            </a:r>
          </a:p>
        </p:txBody>
      </p:sp>
      <p:sp>
        <p:nvSpPr>
          <p:cNvPr id="62" name="TextBox 61"/>
          <p:cNvSpPr txBox="1"/>
          <p:nvPr/>
        </p:nvSpPr>
        <p:spPr>
          <a:xfrm>
            <a:off x="6554014" y="5041303"/>
            <a:ext cx="685800" cy="253916"/>
          </a:xfrm>
          <a:prstGeom prst="rect">
            <a:avLst/>
          </a:prstGeom>
          <a:noFill/>
        </p:spPr>
        <p:txBody>
          <a:bodyPr wrap="square" rtlCol="0">
            <a:spAutoFit/>
          </a:bodyPr>
          <a:lstStyle/>
          <a:p>
            <a:r>
              <a:rPr lang="en-US" sz="1050" b="1" dirty="0"/>
              <a:t>  24,926</a:t>
            </a:r>
          </a:p>
        </p:txBody>
      </p:sp>
      <p:sp>
        <p:nvSpPr>
          <p:cNvPr id="63" name="TextBox 62"/>
          <p:cNvSpPr txBox="1"/>
          <p:nvPr/>
        </p:nvSpPr>
        <p:spPr>
          <a:xfrm>
            <a:off x="7755506" y="5053654"/>
            <a:ext cx="685800" cy="253916"/>
          </a:xfrm>
          <a:prstGeom prst="rect">
            <a:avLst/>
          </a:prstGeom>
          <a:noFill/>
        </p:spPr>
        <p:txBody>
          <a:bodyPr wrap="square" rtlCol="0">
            <a:spAutoFit/>
          </a:bodyPr>
          <a:lstStyle/>
          <a:p>
            <a:r>
              <a:rPr lang="en-US" sz="1050" b="1" dirty="0"/>
              <a:t>       -0-</a:t>
            </a:r>
          </a:p>
        </p:txBody>
      </p:sp>
      <p:sp>
        <p:nvSpPr>
          <p:cNvPr id="64" name="TextBox 63"/>
          <p:cNvSpPr txBox="1"/>
          <p:nvPr/>
        </p:nvSpPr>
        <p:spPr>
          <a:xfrm>
            <a:off x="1651358" y="5255665"/>
            <a:ext cx="685800" cy="253916"/>
          </a:xfrm>
          <a:prstGeom prst="rect">
            <a:avLst/>
          </a:prstGeom>
          <a:noFill/>
        </p:spPr>
        <p:txBody>
          <a:bodyPr wrap="square" rtlCol="0">
            <a:spAutoFit/>
          </a:bodyPr>
          <a:lstStyle/>
          <a:p>
            <a:r>
              <a:rPr lang="en-US" sz="1050" b="1" dirty="0"/>
              <a:t> 252,751</a:t>
            </a:r>
          </a:p>
        </p:txBody>
      </p:sp>
      <p:sp>
        <p:nvSpPr>
          <p:cNvPr id="65" name="TextBox 64"/>
          <p:cNvSpPr txBox="1"/>
          <p:nvPr/>
        </p:nvSpPr>
        <p:spPr>
          <a:xfrm>
            <a:off x="2299064" y="5254941"/>
            <a:ext cx="685800" cy="253916"/>
          </a:xfrm>
          <a:prstGeom prst="rect">
            <a:avLst/>
          </a:prstGeom>
          <a:noFill/>
        </p:spPr>
        <p:txBody>
          <a:bodyPr wrap="square" rtlCol="0">
            <a:spAutoFit/>
          </a:bodyPr>
          <a:lstStyle/>
          <a:p>
            <a:r>
              <a:rPr lang="en-US" sz="1050" b="1" dirty="0"/>
              <a:t>105,255</a:t>
            </a:r>
          </a:p>
        </p:txBody>
      </p:sp>
      <p:sp>
        <p:nvSpPr>
          <p:cNvPr id="67" name="TextBox 66"/>
          <p:cNvSpPr txBox="1"/>
          <p:nvPr/>
        </p:nvSpPr>
        <p:spPr>
          <a:xfrm>
            <a:off x="2970462" y="5250402"/>
            <a:ext cx="685800" cy="253916"/>
          </a:xfrm>
          <a:prstGeom prst="rect">
            <a:avLst/>
          </a:prstGeom>
          <a:noFill/>
        </p:spPr>
        <p:txBody>
          <a:bodyPr wrap="square" rtlCol="0">
            <a:spAutoFit/>
          </a:bodyPr>
          <a:lstStyle/>
          <a:p>
            <a:r>
              <a:rPr lang="en-US" sz="1050" b="1" dirty="0"/>
              <a:t>358,006</a:t>
            </a:r>
          </a:p>
        </p:txBody>
      </p:sp>
      <p:sp>
        <p:nvSpPr>
          <p:cNvPr id="68" name="TextBox 67"/>
          <p:cNvSpPr txBox="1"/>
          <p:nvPr/>
        </p:nvSpPr>
        <p:spPr>
          <a:xfrm>
            <a:off x="3752002" y="5244307"/>
            <a:ext cx="685800" cy="253916"/>
          </a:xfrm>
          <a:prstGeom prst="rect">
            <a:avLst/>
          </a:prstGeom>
          <a:noFill/>
        </p:spPr>
        <p:txBody>
          <a:bodyPr wrap="square" rtlCol="0">
            <a:spAutoFit/>
          </a:bodyPr>
          <a:lstStyle/>
          <a:p>
            <a:r>
              <a:rPr lang="en-US" sz="1050" b="1" dirty="0"/>
              <a:t>115,240</a:t>
            </a:r>
          </a:p>
        </p:txBody>
      </p:sp>
      <p:sp>
        <p:nvSpPr>
          <p:cNvPr id="69" name="TextBox 68"/>
          <p:cNvSpPr txBox="1"/>
          <p:nvPr/>
        </p:nvSpPr>
        <p:spPr>
          <a:xfrm>
            <a:off x="4485362" y="5265320"/>
            <a:ext cx="685800" cy="253916"/>
          </a:xfrm>
          <a:prstGeom prst="rect">
            <a:avLst/>
          </a:prstGeom>
          <a:noFill/>
        </p:spPr>
        <p:txBody>
          <a:bodyPr wrap="square" rtlCol="0">
            <a:spAutoFit/>
          </a:bodyPr>
          <a:lstStyle/>
          <a:p>
            <a:r>
              <a:rPr lang="en-US" sz="1050" b="1" dirty="0"/>
              <a:t>92,546</a:t>
            </a:r>
          </a:p>
        </p:txBody>
      </p:sp>
      <p:sp>
        <p:nvSpPr>
          <p:cNvPr id="70" name="TextBox 69"/>
          <p:cNvSpPr txBox="1"/>
          <p:nvPr/>
        </p:nvSpPr>
        <p:spPr>
          <a:xfrm>
            <a:off x="5082436" y="5270500"/>
            <a:ext cx="685800" cy="253916"/>
          </a:xfrm>
          <a:prstGeom prst="rect">
            <a:avLst/>
          </a:prstGeom>
          <a:noFill/>
        </p:spPr>
        <p:txBody>
          <a:bodyPr wrap="square" rtlCol="0">
            <a:spAutoFit/>
          </a:bodyPr>
          <a:lstStyle/>
          <a:p>
            <a:r>
              <a:rPr lang="en-US" sz="1050" b="1" dirty="0"/>
              <a:t>150,220</a:t>
            </a:r>
          </a:p>
        </p:txBody>
      </p:sp>
      <p:sp>
        <p:nvSpPr>
          <p:cNvPr id="71" name="TextBox 70"/>
          <p:cNvSpPr txBox="1"/>
          <p:nvPr/>
        </p:nvSpPr>
        <p:spPr>
          <a:xfrm>
            <a:off x="5829692" y="5263053"/>
            <a:ext cx="685800" cy="253916"/>
          </a:xfrm>
          <a:prstGeom prst="rect">
            <a:avLst/>
          </a:prstGeom>
          <a:noFill/>
        </p:spPr>
        <p:txBody>
          <a:bodyPr wrap="square" rtlCol="0">
            <a:spAutoFit/>
          </a:bodyPr>
          <a:lstStyle/>
          <a:p>
            <a:r>
              <a:rPr lang="en-US" sz="1050" b="1" dirty="0"/>
              <a:t>242,766</a:t>
            </a:r>
          </a:p>
        </p:txBody>
      </p:sp>
      <p:sp>
        <p:nvSpPr>
          <p:cNvPr id="72" name="TextBox 71"/>
          <p:cNvSpPr txBox="1"/>
          <p:nvPr/>
        </p:nvSpPr>
        <p:spPr>
          <a:xfrm>
            <a:off x="6547174" y="5262009"/>
            <a:ext cx="685800" cy="253916"/>
          </a:xfrm>
          <a:prstGeom prst="rect">
            <a:avLst/>
          </a:prstGeom>
          <a:noFill/>
        </p:spPr>
        <p:txBody>
          <a:bodyPr wrap="square" rtlCol="0">
            <a:spAutoFit/>
          </a:bodyPr>
          <a:lstStyle/>
          <a:p>
            <a:r>
              <a:rPr lang="en-US" sz="1050" b="1" dirty="0"/>
              <a:t>358,006</a:t>
            </a:r>
          </a:p>
        </p:txBody>
      </p:sp>
      <p:sp>
        <p:nvSpPr>
          <p:cNvPr id="73" name="TextBox 72"/>
          <p:cNvSpPr txBox="1"/>
          <p:nvPr/>
        </p:nvSpPr>
        <p:spPr>
          <a:xfrm>
            <a:off x="7233552" y="5264957"/>
            <a:ext cx="685800" cy="253916"/>
          </a:xfrm>
          <a:prstGeom prst="rect">
            <a:avLst/>
          </a:prstGeom>
          <a:noFill/>
        </p:spPr>
        <p:txBody>
          <a:bodyPr wrap="square" rtlCol="0">
            <a:spAutoFit/>
          </a:bodyPr>
          <a:lstStyle/>
          <a:p>
            <a:r>
              <a:rPr lang="en-US" sz="1050" b="1" dirty="0"/>
              <a:t> 75.11</a:t>
            </a:r>
          </a:p>
        </p:txBody>
      </p:sp>
      <p:sp>
        <p:nvSpPr>
          <p:cNvPr id="74" name="TextBox 73"/>
          <p:cNvSpPr txBox="1"/>
          <p:nvPr/>
        </p:nvSpPr>
        <p:spPr>
          <a:xfrm>
            <a:off x="7778909" y="5263053"/>
            <a:ext cx="685800" cy="253916"/>
          </a:xfrm>
          <a:prstGeom prst="rect">
            <a:avLst/>
          </a:prstGeom>
          <a:noFill/>
        </p:spPr>
        <p:txBody>
          <a:bodyPr wrap="square" rtlCol="0">
            <a:spAutoFit/>
          </a:bodyPr>
          <a:lstStyle/>
          <a:p>
            <a:r>
              <a:rPr lang="en-US" sz="1050" b="1" dirty="0"/>
              <a:t>105,255</a:t>
            </a:r>
          </a:p>
        </p:txBody>
      </p:sp>
      <p:sp>
        <p:nvSpPr>
          <p:cNvPr id="75" name="TextBox 74"/>
          <p:cNvSpPr txBox="1"/>
          <p:nvPr/>
        </p:nvSpPr>
        <p:spPr>
          <a:xfrm>
            <a:off x="5082436" y="5532022"/>
            <a:ext cx="705419" cy="307777"/>
          </a:xfrm>
          <a:prstGeom prst="rect">
            <a:avLst/>
          </a:prstGeom>
          <a:noFill/>
        </p:spPr>
        <p:txBody>
          <a:bodyPr wrap="square" rtlCol="0">
            <a:spAutoFit/>
          </a:bodyPr>
          <a:lstStyle/>
          <a:p>
            <a:r>
              <a:rPr lang="en-US" sz="1400" b="1" dirty="0">
                <a:solidFill>
                  <a:srgbClr val="C00000"/>
                </a:solidFill>
              </a:rPr>
              <a:t>(9,990)</a:t>
            </a:r>
          </a:p>
        </p:txBody>
      </p:sp>
      <p:sp>
        <p:nvSpPr>
          <p:cNvPr id="76" name="TextBox 75"/>
          <p:cNvSpPr txBox="1"/>
          <p:nvPr/>
        </p:nvSpPr>
        <p:spPr>
          <a:xfrm>
            <a:off x="5108539" y="5771985"/>
            <a:ext cx="685800" cy="307777"/>
          </a:xfrm>
          <a:prstGeom prst="rect">
            <a:avLst/>
          </a:prstGeom>
          <a:noFill/>
        </p:spPr>
        <p:txBody>
          <a:bodyPr wrap="square" rtlCol="0">
            <a:spAutoFit/>
          </a:bodyPr>
          <a:lstStyle/>
          <a:p>
            <a:r>
              <a:rPr lang="en-US" sz="1400" b="1" dirty="0">
                <a:solidFill>
                  <a:schemeClr val="accent3">
                    <a:lumMod val="75000"/>
                  </a:schemeClr>
                </a:solidFill>
              </a:rPr>
              <a:t>         5</a:t>
            </a:r>
          </a:p>
        </p:txBody>
      </p:sp>
      <p:sp>
        <p:nvSpPr>
          <p:cNvPr id="4" name="TextBox 3"/>
          <p:cNvSpPr txBox="1"/>
          <p:nvPr/>
        </p:nvSpPr>
        <p:spPr>
          <a:xfrm>
            <a:off x="6166246" y="5636832"/>
            <a:ext cx="2298463" cy="1200329"/>
          </a:xfrm>
          <a:prstGeom prst="rect">
            <a:avLst/>
          </a:prstGeom>
          <a:solidFill>
            <a:schemeClr val="accent6">
              <a:lumMod val="40000"/>
              <a:lumOff val="60000"/>
              <a:alpha val="53000"/>
            </a:schemeClr>
          </a:solidFill>
          <a:ln>
            <a:solidFill>
              <a:schemeClr val="accent1"/>
            </a:solidFill>
          </a:ln>
        </p:spPr>
        <p:txBody>
          <a:bodyPr wrap="square" rtlCol="0">
            <a:spAutoFit/>
          </a:bodyPr>
          <a:lstStyle/>
          <a:p>
            <a:r>
              <a:rPr lang="en-US" sz="1200" b="1" i="1" u="sng" dirty="0">
                <a:solidFill>
                  <a:srgbClr val="C00000"/>
                </a:solidFill>
              </a:rPr>
              <a:t>CAUTION:</a:t>
            </a:r>
            <a:r>
              <a:rPr lang="en-US" sz="1200" dirty="0">
                <a:solidFill>
                  <a:schemeClr val="tx2"/>
                </a:solidFill>
              </a:rPr>
              <a:t> if this trend continues as opposed to decreasing budgeted appropriations… your cash reserves in the fund will keep decreasing and may cause a cash flow issue in future years.</a:t>
            </a:r>
          </a:p>
        </p:txBody>
      </p:sp>
      <p:sp>
        <p:nvSpPr>
          <p:cNvPr id="77" name="Up Arrow 76"/>
          <p:cNvSpPr/>
          <p:nvPr/>
        </p:nvSpPr>
        <p:spPr>
          <a:xfrm rot="17580000">
            <a:off x="5923705" y="5535348"/>
            <a:ext cx="182880" cy="36576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p:cNvSpPr/>
          <p:nvPr/>
        </p:nvSpPr>
        <p:spPr>
          <a:xfrm>
            <a:off x="1534552" y="4158795"/>
            <a:ext cx="736848" cy="70358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5768236" y="4130767"/>
            <a:ext cx="720116" cy="755557"/>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5065700" y="5498223"/>
            <a:ext cx="702535" cy="32597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04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right)">
                                      <p:cBhvr>
                                        <p:cTn id="23" dur="500"/>
                                        <p:tgtEl>
                                          <p:spTgt spid="7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77"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19400" y="1462055"/>
            <a:ext cx="3048000" cy="2800767"/>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 name="connsiteX0" fmla="*/ 77149 w 2996238"/>
              <a:gd name="connsiteY0" fmla="*/ 17820 h 1979421"/>
              <a:gd name="connsiteX1" fmla="*/ 2898971 w 2996238"/>
              <a:gd name="connsiteY1" fmla="*/ 0 h 1979421"/>
              <a:gd name="connsiteX2" fmla="*/ 2996238 w 2996238"/>
              <a:gd name="connsiteY2" fmla="*/ 1947270 h 1979421"/>
              <a:gd name="connsiteX3" fmla="*/ 0 w 2996238"/>
              <a:gd name="connsiteY3" fmla="*/ 1979421 h 1979421"/>
              <a:gd name="connsiteX4" fmla="*/ 77149 w 2996238"/>
              <a:gd name="connsiteY4" fmla="*/ 17820 h 1979421"/>
              <a:gd name="connsiteX0" fmla="*/ 57963 w 2996238"/>
              <a:gd name="connsiteY0" fmla="*/ 17820 h 1979421"/>
              <a:gd name="connsiteX1" fmla="*/ 2898971 w 2996238"/>
              <a:gd name="connsiteY1" fmla="*/ 0 h 1979421"/>
              <a:gd name="connsiteX2" fmla="*/ 2996238 w 2996238"/>
              <a:gd name="connsiteY2" fmla="*/ 1947270 h 1979421"/>
              <a:gd name="connsiteX3" fmla="*/ 0 w 2996238"/>
              <a:gd name="connsiteY3" fmla="*/ 1979421 h 1979421"/>
              <a:gd name="connsiteX4" fmla="*/ 57963 w 2996238"/>
              <a:gd name="connsiteY4" fmla="*/ 17820 h 1979421"/>
              <a:gd name="connsiteX0" fmla="*/ 57963 w 3005831"/>
              <a:gd name="connsiteY0" fmla="*/ 17820 h 1979421"/>
              <a:gd name="connsiteX1" fmla="*/ 2898971 w 3005831"/>
              <a:gd name="connsiteY1" fmla="*/ 0 h 1979421"/>
              <a:gd name="connsiteX2" fmla="*/ 3005831 w 3005831"/>
              <a:gd name="connsiteY2" fmla="*/ 1947270 h 1979421"/>
              <a:gd name="connsiteX3" fmla="*/ 0 w 3005831"/>
              <a:gd name="connsiteY3" fmla="*/ 1979421 h 1979421"/>
              <a:gd name="connsiteX4" fmla="*/ 57963 w 3005831"/>
              <a:gd name="connsiteY4" fmla="*/ 17820 h 1979421"/>
              <a:gd name="connsiteX0" fmla="*/ 57963 w 3005831"/>
              <a:gd name="connsiteY0" fmla="*/ 0 h 1961601"/>
              <a:gd name="connsiteX1" fmla="*/ 2898971 w 3005831"/>
              <a:gd name="connsiteY1" fmla="*/ 9719 h 1961601"/>
              <a:gd name="connsiteX2" fmla="*/ 3005831 w 3005831"/>
              <a:gd name="connsiteY2" fmla="*/ 1929450 h 1961601"/>
              <a:gd name="connsiteX3" fmla="*/ 0 w 3005831"/>
              <a:gd name="connsiteY3" fmla="*/ 1961601 h 1961601"/>
              <a:gd name="connsiteX4" fmla="*/ 57963 w 3005831"/>
              <a:gd name="connsiteY4" fmla="*/ 0 h 1961601"/>
              <a:gd name="connsiteX0" fmla="*/ 57963 w 3005831"/>
              <a:gd name="connsiteY0" fmla="*/ 0 h 1961601"/>
              <a:gd name="connsiteX1" fmla="*/ 2898971 w 3005831"/>
              <a:gd name="connsiteY1" fmla="*/ 2835 h 1961601"/>
              <a:gd name="connsiteX2" fmla="*/ 3005831 w 3005831"/>
              <a:gd name="connsiteY2" fmla="*/ 1929450 h 1961601"/>
              <a:gd name="connsiteX3" fmla="*/ 0 w 3005831"/>
              <a:gd name="connsiteY3" fmla="*/ 1961601 h 1961601"/>
              <a:gd name="connsiteX4" fmla="*/ 57963 w 3005831"/>
              <a:gd name="connsiteY4" fmla="*/ 0 h 1961601"/>
              <a:gd name="connsiteX0" fmla="*/ 57963 w 3005831"/>
              <a:gd name="connsiteY0" fmla="*/ 0 h 1940947"/>
              <a:gd name="connsiteX1" fmla="*/ 2898971 w 3005831"/>
              <a:gd name="connsiteY1" fmla="*/ 2835 h 1940947"/>
              <a:gd name="connsiteX2" fmla="*/ 3005831 w 3005831"/>
              <a:gd name="connsiteY2" fmla="*/ 1929450 h 1940947"/>
              <a:gd name="connsiteX3" fmla="*/ 0 w 3005831"/>
              <a:gd name="connsiteY3" fmla="*/ 1940947 h 1940947"/>
              <a:gd name="connsiteX4" fmla="*/ 57963 w 3005831"/>
              <a:gd name="connsiteY4" fmla="*/ 0 h 194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831" h="1940947">
                <a:moveTo>
                  <a:pt x="57963" y="0"/>
                </a:moveTo>
                <a:lnTo>
                  <a:pt x="2898971" y="2835"/>
                </a:lnTo>
                <a:lnTo>
                  <a:pt x="3005831" y="1929450"/>
                </a:lnTo>
                <a:lnTo>
                  <a:pt x="0" y="1940947"/>
                </a:lnTo>
                <a:cubicBezTo>
                  <a:pt x="3243" y="1164011"/>
                  <a:pt x="54720" y="776936"/>
                  <a:pt x="57963" y="0"/>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r>
              <a:rPr lang="en-US" sz="3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2…</a:t>
            </a:r>
            <a:r>
              <a:rPr lang="en-US"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Tax Levy Requirement Schedule</a:t>
            </a:r>
          </a:p>
          <a:p>
            <a:pPr algn="ctr"/>
            <a:r>
              <a:rPr lang="en-US" b="1" u="sng"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Voted/Permissive Levies</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a:t>
            </a:r>
          </a:p>
          <a:p>
            <a:pPr marL="285750" indent="-285750" algn="ctr">
              <a:buFont typeface="Wingdings" panose="05000000000000000000" pitchFamily="2" charset="2"/>
              <a:buChar char="ü"/>
            </a:pP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Funds that receive</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tax revenue from</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voted/permissive </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Levies</a:t>
            </a:r>
            <a:endParaRPr lang="en-US" sz="3600" dirty="0">
              <a:solidFill>
                <a:schemeClr val="bg1"/>
              </a:solidFill>
              <a:latin typeface="Maiandra GD" panose="020E0502030308020204" pitchFamily="34" charset="0"/>
            </a:endParaRPr>
          </a:p>
          <a:p>
            <a:pPr algn="ctr"/>
            <a:endParaRPr lang="en-US" sz="12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p:txBody>
      </p:sp>
    </p:spTree>
    <p:extLst>
      <p:ext uri="{BB962C8B-B14F-4D97-AF65-F5344CB8AC3E}">
        <p14:creationId xmlns:p14="http://schemas.microsoft.com/office/powerpoint/2010/main" val="601638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1180918628"/>
              </p:ext>
            </p:extLst>
          </p:nvPr>
        </p:nvGraphicFramePr>
        <p:xfrm>
          <a:off x="76200" y="938128"/>
          <a:ext cx="8229600" cy="8202612"/>
        </p:xfrm>
        <a:graphic>
          <a:graphicData uri="http://schemas.openxmlformats.org/presentationml/2006/ole">
            <mc:AlternateContent xmlns:mc="http://schemas.openxmlformats.org/markup-compatibility/2006">
              <mc:Choice xmlns:v="urn:schemas-microsoft-com:vml" Requires="v">
                <p:oleObj spid="_x0000_s10138" name="Worksheet" r:id="rId3" imgW="11902490" imgH="8138232" progId="Excel.Sheet.8">
                  <p:embed/>
                </p:oleObj>
              </mc:Choice>
              <mc:Fallback>
                <p:oleObj name="Worksheet" r:id="rId3" imgW="11902490" imgH="8138232" progId="Excel.Sheet.8">
                  <p:embed/>
                  <p:pic>
                    <p:nvPicPr>
                      <p:cNvPr id="10" name="Object 9"/>
                      <p:cNvPicPr/>
                      <p:nvPr/>
                    </p:nvPicPr>
                    <p:blipFill>
                      <a:blip r:embed="rId4"/>
                      <a:stretch>
                        <a:fillRect/>
                      </a:stretch>
                    </p:blipFill>
                    <p:spPr>
                      <a:xfrm>
                        <a:off x="76200" y="938128"/>
                        <a:ext cx="8229600" cy="8202612"/>
                      </a:xfrm>
                      <a:prstGeom prst="rect">
                        <a:avLst/>
                      </a:prstGeom>
                    </p:spPr>
                  </p:pic>
                </p:oleObj>
              </mc:Fallback>
            </mc:AlternateContent>
          </a:graphicData>
        </a:graphic>
      </p:graphicFrame>
      <p:sp>
        <p:nvSpPr>
          <p:cNvPr id="2" name="Title 1"/>
          <p:cNvSpPr>
            <a:spLocks noGrp="1"/>
          </p:cNvSpPr>
          <p:nvPr>
            <p:ph type="title" idx="4294967295"/>
          </p:nvPr>
        </p:nvSpPr>
        <p:spPr>
          <a:xfrm>
            <a:off x="0" y="-72940"/>
            <a:ext cx="8458200" cy="834940"/>
          </a:xfrm>
        </p:spPr>
        <p:txBody>
          <a:bodyPr/>
          <a:lstStyle/>
          <a:p>
            <a:pPr marL="0" indent="0" algn="ctr">
              <a:buNone/>
            </a:pPr>
            <a:r>
              <a:rPr lang="en-US" sz="2400" dirty="0">
                <a:latin typeface="+mn-lt"/>
              </a:rPr>
              <a:t>Tax Levy Requirements Schedule</a:t>
            </a:r>
            <a:br>
              <a:rPr lang="en-US" sz="2800" dirty="0">
                <a:latin typeface="+mn-lt"/>
              </a:rPr>
            </a:br>
            <a:r>
              <a:rPr lang="en-US" sz="2000" dirty="0">
                <a:latin typeface="+mn-lt"/>
              </a:rPr>
              <a:t>Voted / Permissive Levies</a:t>
            </a:r>
          </a:p>
        </p:txBody>
      </p:sp>
      <p:sp>
        <p:nvSpPr>
          <p:cNvPr id="5" name="TextBox 4"/>
          <p:cNvSpPr txBox="1"/>
          <p:nvPr/>
        </p:nvSpPr>
        <p:spPr>
          <a:xfrm>
            <a:off x="4495800" y="4203998"/>
            <a:ext cx="685800" cy="253916"/>
          </a:xfrm>
          <a:prstGeom prst="rect">
            <a:avLst/>
          </a:prstGeom>
          <a:noFill/>
        </p:spPr>
        <p:txBody>
          <a:bodyPr wrap="square" rtlCol="0">
            <a:spAutoFit/>
          </a:bodyPr>
          <a:lstStyle/>
          <a:p>
            <a:r>
              <a:rPr lang="en-US" sz="1050" b="1" dirty="0"/>
              <a:t>-0-</a:t>
            </a:r>
          </a:p>
        </p:txBody>
      </p:sp>
      <p:sp>
        <p:nvSpPr>
          <p:cNvPr id="13" name="TextBox 12"/>
          <p:cNvSpPr txBox="1"/>
          <p:nvPr/>
        </p:nvSpPr>
        <p:spPr>
          <a:xfrm>
            <a:off x="1661796" y="4210478"/>
            <a:ext cx="685800" cy="253916"/>
          </a:xfrm>
          <a:prstGeom prst="rect">
            <a:avLst/>
          </a:prstGeom>
          <a:noFill/>
        </p:spPr>
        <p:txBody>
          <a:bodyPr wrap="square" rtlCol="0">
            <a:spAutoFit/>
          </a:bodyPr>
          <a:lstStyle/>
          <a:p>
            <a:r>
              <a:rPr lang="en-US" sz="1050" b="1" dirty="0"/>
              <a:t>5,806</a:t>
            </a:r>
          </a:p>
        </p:txBody>
      </p:sp>
      <p:sp>
        <p:nvSpPr>
          <p:cNvPr id="14" name="TextBox 13"/>
          <p:cNvSpPr txBox="1"/>
          <p:nvPr/>
        </p:nvSpPr>
        <p:spPr>
          <a:xfrm>
            <a:off x="2323288" y="4207231"/>
            <a:ext cx="685800" cy="253916"/>
          </a:xfrm>
          <a:prstGeom prst="rect">
            <a:avLst/>
          </a:prstGeom>
          <a:noFill/>
        </p:spPr>
        <p:txBody>
          <a:bodyPr wrap="square" rtlCol="0">
            <a:spAutoFit/>
          </a:bodyPr>
          <a:lstStyle/>
          <a:p>
            <a:r>
              <a:rPr lang="en-US" sz="1050" b="1" dirty="0"/>
              <a:t>2,000</a:t>
            </a:r>
          </a:p>
        </p:txBody>
      </p:sp>
      <p:sp>
        <p:nvSpPr>
          <p:cNvPr id="15" name="TextBox 14"/>
          <p:cNvSpPr txBox="1"/>
          <p:nvPr/>
        </p:nvSpPr>
        <p:spPr>
          <a:xfrm>
            <a:off x="2968554" y="4203985"/>
            <a:ext cx="685800" cy="253916"/>
          </a:xfrm>
          <a:prstGeom prst="rect">
            <a:avLst/>
          </a:prstGeom>
          <a:noFill/>
        </p:spPr>
        <p:txBody>
          <a:bodyPr wrap="square" rtlCol="0">
            <a:spAutoFit/>
          </a:bodyPr>
          <a:lstStyle/>
          <a:p>
            <a:r>
              <a:rPr lang="en-US" sz="1050" b="1" dirty="0"/>
              <a:t>7,806</a:t>
            </a:r>
          </a:p>
        </p:txBody>
      </p:sp>
      <p:sp>
        <p:nvSpPr>
          <p:cNvPr id="16" name="TextBox 15"/>
          <p:cNvSpPr txBox="1"/>
          <p:nvPr/>
        </p:nvSpPr>
        <p:spPr>
          <a:xfrm>
            <a:off x="5105400" y="4210469"/>
            <a:ext cx="685800" cy="253916"/>
          </a:xfrm>
          <a:prstGeom prst="rect">
            <a:avLst/>
          </a:prstGeom>
          <a:noFill/>
        </p:spPr>
        <p:txBody>
          <a:bodyPr wrap="square" rtlCol="0">
            <a:spAutoFit/>
          </a:bodyPr>
          <a:lstStyle/>
          <a:p>
            <a:r>
              <a:rPr lang="en-US" sz="1050" b="1" dirty="0"/>
              <a:t>5,280</a:t>
            </a:r>
          </a:p>
        </p:txBody>
      </p:sp>
      <p:sp>
        <p:nvSpPr>
          <p:cNvPr id="17" name="TextBox 16"/>
          <p:cNvSpPr txBox="1"/>
          <p:nvPr/>
        </p:nvSpPr>
        <p:spPr>
          <a:xfrm>
            <a:off x="5860920" y="4203985"/>
            <a:ext cx="685800" cy="253916"/>
          </a:xfrm>
          <a:prstGeom prst="rect">
            <a:avLst/>
          </a:prstGeom>
          <a:noFill/>
        </p:spPr>
        <p:txBody>
          <a:bodyPr wrap="square" rtlCol="0">
            <a:spAutoFit/>
          </a:bodyPr>
          <a:lstStyle/>
          <a:p>
            <a:r>
              <a:rPr lang="en-US" sz="1050" b="1" dirty="0"/>
              <a:t>5,280</a:t>
            </a:r>
          </a:p>
        </p:txBody>
      </p:sp>
      <p:sp>
        <p:nvSpPr>
          <p:cNvPr id="18" name="TextBox 17"/>
          <p:cNvSpPr txBox="1"/>
          <p:nvPr/>
        </p:nvSpPr>
        <p:spPr>
          <a:xfrm>
            <a:off x="3750009" y="4207236"/>
            <a:ext cx="685800" cy="253916"/>
          </a:xfrm>
          <a:prstGeom prst="rect">
            <a:avLst/>
          </a:prstGeom>
          <a:noFill/>
        </p:spPr>
        <p:txBody>
          <a:bodyPr wrap="square" rtlCol="0">
            <a:spAutoFit/>
          </a:bodyPr>
          <a:lstStyle/>
          <a:p>
            <a:r>
              <a:rPr lang="en-US" sz="1050" b="1" dirty="0"/>
              <a:t>2,526</a:t>
            </a:r>
          </a:p>
        </p:txBody>
      </p:sp>
      <p:sp>
        <p:nvSpPr>
          <p:cNvPr id="19" name="TextBox 18"/>
          <p:cNvSpPr txBox="1"/>
          <p:nvPr/>
        </p:nvSpPr>
        <p:spPr>
          <a:xfrm>
            <a:off x="7259270" y="4200750"/>
            <a:ext cx="685800" cy="253916"/>
          </a:xfrm>
          <a:prstGeom prst="rect">
            <a:avLst/>
          </a:prstGeom>
          <a:noFill/>
        </p:spPr>
        <p:txBody>
          <a:bodyPr wrap="square" rtlCol="0">
            <a:spAutoFit/>
          </a:bodyPr>
          <a:lstStyle/>
          <a:p>
            <a:r>
              <a:rPr lang="en-US" sz="1050" b="1" dirty="0"/>
              <a:t>2.64</a:t>
            </a:r>
          </a:p>
        </p:txBody>
      </p:sp>
      <p:sp>
        <p:nvSpPr>
          <p:cNvPr id="20" name="TextBox 19"/>
          <p:cNvSpPr txBox="1"/>
          <p:nvPr/>
        </p:nvSpPr>
        <p:spPr>
          <a:xfrm>
            <a:off x="6603454" y="4203985"/>
            <a:ext cx="685800" cy="253916"/>
          </a:xfrm>
          <a:prstGeom prst="rect">
            <a:avLst/>
          </a:prstGeom>
          <a:noFill/>
        </p:spPr>
        <p:txBody>
          <a:bodyPr wrap="square" rtlCol="0">
            <a:spAutoFit/>
          </a:bodyPr>
          <a:lstStyle/>
          <a:p>
            <a:r>
              <a:rPr lang="en-US" sz="1050" b="1" dirty="0"/>
              <a:t>7,806</a:t>
            </a:r>
          </a:p>
        </p:txBody>
      </p:sp>
      <p:sp>
        <p:nvSpPr>
          <p:cNvPr id="21" name="TextBox 20"/>
          <p:cNvSpPr txBox="1"/>
          <p:nvPr/>
        </p:nvSpPr>
        <p:spPr>
          <a:xfrm>
            <a:off x="7793479" y="4195376"/>
            <a:ext cx="685800" cy="253916"/>
          </a:xfrm>
          <a:prstGeom prst="rect">
            <a:avLst/>
          </a:prstGeom>
          <a:noFill/>
        </p:spPr>
        <p:txBody>
          <a:bodyPr wrap="square" rtlCol="0">
            <a:spAutoFit/>
          </a:bodyPr>
          <a:lstStyle/>
          <a:p>
            <a:r>
              <a:rPr lang="en-US" sz="1050" b="1" dirty="0"/>
              <a:t>2,000</a:t>
            </a:r>
          </a:p>
        </p:txBody>
      </p:sp>
      <p:sp>
        <p:nvSpPr>
          <p:cNvPr id="23" name="TextBox 22"/>
          <p:cNvSpPr txBox="1"/>
          <p:nvPr/>
        </p:nvSpPr>
        <p:spPr>
          <a:xfrm>
            <a:off x="7197656" y="4479614"/>
            <a:ext cx="685800" cy="253916"/>
          </a:xfrm>
          <a:prstGeom prst="rect">
            <a:avLst/>
          </a:prstGeom>
          <a:noFill/>
        </p:spPr>
        <p:txBody>
          <a:bodyPr wrap="square" rtlCol="0">
            <a:spAutoFit/>
          </a:bodyPr>
          <a:lstStyle/>
          <a:p>
            <a:r>
              <a:rPr lang="en-US" sz="1050" b="1" dirty="0"/>
              <a:t>10.00</a:t>
            </a:r>
          </a:p>
        </p:txBody>
      </p:sp>
      <p:sp>
        <p:nvSpPr>
          <p:cNvPr id="24" name="TextBox 23"/>
          <p:cNvSpPr txBox="1"/>
          <p:nvPr/>
        </p:nvSpPr>
        <p:spPr>
          <a:xfrm>
            <a:off x="7194411" y="4670926"/>
            <a:ext cx="685800" cy="253916"/>
          </a:xfrm>
          <a:prstGeom prst="rect">
            <a:avLst/>
          </a:prstGeom>
          <a:noFill/>
        </p:spPr>
        <p:txBody>
          <a:bodyPr wrap="square" rtlCol="0">
            <a:spAutoFit/>
          </a:bodyPr>
          <a:lstStyle/>
          <a:p>
            <a:r>
              <a:rPr lang="en-US" sz="1050" b="1" dirty="0"/>
              <a:t>12.64</a:t>
            </a:r>
          </a:p>
        </p:txBody>
      </p:sp>
      <p:sp>
        <p:nvSpPr>
          <p:cNvPr id="25" name="TextBox 24"/>
          <p:cNvSpPr txBox="1"/>
          <p:nvPr/>
        </p:nvSpPr>
        <p:spPr>
          <a:xfrm>
            <a:off x="5043786" y="4470369"/>
            <a:ext cx="685800" cy="253916"/>
          </a:xfrm>
          <a:prstGeom prst="rect">
            <a:avLst/>
          </a:prstGeom>
          <a:noFill/>
        </p:spPr>
        <p:txBody>
          <a:bodyPr wrap="square" rtlCol="0">
            <a:spAutoFit/>
          </a:bodyPr>
          <a:lstStyle/>
          <a:p>
            <a:r>
              <a:rPr lang="en-US" sz="1050" b="1" dirty="0"/>
              <a:t>20,000</a:t>
            </a:r>
          </a:p>
        </p:txBody>
      </p:sp>
      <p:sp>
        <p:nvSpPr>
          <p:cNvPr id="26" name="TextBox 25"/>
          <p:cNvSpPr txBox="1"/>
          <p:nvPr/>
        </p:nvSpPr>
        <p:spPr>
          <a:xfrm>
            <a:off x="1609911" y="4479315"/>
            <a:ext cx="685800" cy="253916"/>
          </a:xfrm>
          <a:prstGeom prst="rect">
            <a:avLst/>
          </a:prstGeom>
          <a:noFill/>
        </p:spPr>
        <p:txBody>
          <a:bodyPr wrap="square" rtlCol="0">
            <a:spAutoFit/>
          </a:bodyPr>
          <a:lstStyle/>
          <a:p>
            <a:r>
              <a:rPr lang="en-US" sz="1050" b="1" dirty="0"/>
              <a:t>35,000</a:t>
            </a:r>
          </a:p>
        </p:txBody>
      </p:sp>
      <p:sp>
        <p:nvSpPr>
          <p:cNvPr id="27" name="TextBox 26"/>
          <p:cNvSpPr txBox="1"/>
          <p:nvPr/>
        </p:nvSpPr>
        <p:spPr>
          <a:xfrm>
            <a:off x="3688398" y="4486100"/>
            <a:ext cx="685800" cy="253916"/>
          </a:xfrm>
          <a:prstGeom prst="rect">
            <a:avLst/>
          </a:prstGeom>
          <a:noFill/>
        </p:spPr>
        <p:txBody>
          <a:bodyPr wrap="square" rtlCol="0">
            <a:spAutoFit/>
          </a:bodyPr>
          <a:lstStyle/>
          <a:p>
            <a:r>
              <a:rPr lang="en-US" sz="1050" b="1" dirty="0"/>
              <a:t>27.556</a:t>
            </a:r>
          </a:p>
        </p:txBody>
      </p:sp>
      <p:sp>
        <p:nvSpPr>
          <p:cNvPr id="28" name="TextBox 27"/>
          <p:cNvSpPr txBox="1"/>
          <p:nvPr/>
        </p:nvSpPr>
        <p:spPr>
          <a:xfrm>
            <a:off x="4492558" y="4482862"/>
            <a:ext cx="685800" cy="253916"/>
          </a:xfrm>
          <a:prstGeom prst="rect">
            <a:avLst/>
          </a:prstGeom>
          <a:noFill/>
        </p:spPr>
        <p:txBody>
          <a:bodyPr wrap="square" rtlCol="0">
            <a:spAutoFit/>
          </a:bodyPr>
          <a:lstStyle/>
          <a:p>
            <a:r>
              <a:rPr lang="en-US" sz="1050" b="1" dirty="0"/>
              <a:t>250</a:t>
            </a:r>
          </a:p>
        </p:txBody>
      </p:sp>
      <p:sp>
        <p:nvSpPr>
          <p:cNvPr id="29" name="TextBox 28"/>
          <p:cNvSpPr txBox="1"/>
          <p:nvPr/>
        </p:nvSpPr>
        <p:spPr>
          <a:xfrm>
            <a:off x="5799306" y="4473119"/>
            <a:ext cx="685800" cy="253916"/>
          </a:xfrm>
          <a:prstGeom prst="rect">
            <a:avLst/>
          </a:prstGeom>
          <a:noFill/>
        </p:spPr>
        <p:txBody>
          <a:bodyPr wrap="square" rtlCol="0">
            <a:spAutoFit/>
          </a:bodyPr>
          <a:lstStyle/>
          <a:p>
            <a:r>
              <a:rPr lang="en-US" sz="1050" b="1" dirty="0"/>
              <a:t>20,250</a:t>
            </a:r>
          </a:p>
        </p:txBody>
      </p:sp>
      <p:sp>
        <p:nvSpPr>
          <p:cNvPr id="30" name="TextBox 29"/>
          <p:cNvSpPr txBox="1"/>
          <p:nvPr/>
        </p:nvSpPr>
        <p:spPr>
          <a:xfrm>
            <a:off x="6541838" y="4473120"/>
            <a:ext cx="685800" cy="253916"/>
          </a:xfrm>
          <a:prstGeom prst="rect">
            <a:avLst/>
          </a:prstGeom>
          <a:noFill/>
        </p:spPr>
        <p:txBody>
          <a:bodyPr wrap="square" rtlCol="0">
            <a:spAutoFit/>
          </a:bodyPr>
          <a:lstStyle/>
          <a:p>
            <a:r>
              <a:rPr lang="en-US" sz="1050" b="1" dirty="0"/>
              <a:t>47,806</a:t>
            </a:r>
          </a:p>
        </p:txBody>
      </p:sp>
      <p:sp>
        <p:nvSpPr>
          <p:cNvPr id="31" name="TextBox 30"/>
          <p:cNvSpPr txBox="1"/>
          <p:nvPr/>
        </p:nvSpPr>
        <p:spPr>
          <a:xfrm>
            <a:off x="2261678" y="4476367"/>
            <a:ext cx="685800" cy="253916"/>
          </a:xfrm>
          <a:prstGeom prst="rect">
            <a:avLst/>
          </a:prstGeom>
          <a:noFill/>
        </p:spPr>
        <p:txBody>
          <a:bodyPr wrap="square" rtlCol="0">
            <a:spAutoFit/>
          </a:bodyPr>
          <a:lstStyle/>
          <a:p>
            <a:r>
              <a:rPr lang="en-US" sz="1050" b="1" dirty="0"/>
              <a:t>12,806</a:t>
            </a:r>
          </a:p>
        </p:txBody>
      </p:sp>
      <p:sp>
        <p:nvSpPr>
          <p:cNvPr id="32" name="TextBox 31"/>
          <p:cNvSpPr txBox="1"/>
          <p:nvPr/>
        </p:nvSpPr>
        <p:spPr>
          <a:xfrm>
            <a:off x="2902488" y="4482862"/>
            <a:ext cx="685800" cy="253916"/>
          </a:xfrm>
          <a:prstGeom prst="rect">
            <a:avLst/>
          </a:prstGeom>
          <a:noFill/>
        </p:spPr>
        <p:txBody>
          <a:bodyPr wrap="square" rtlCol="0">
            <a:spAutoFit/>
          </a:bodyPr>
          <a:lstStyle/>
          <a:p>
            <a:r>
              <a:rPr lang="en-US" sz="1050" b="1" dirty="0"/>
              <a:t>47,806</a:t>
            </a:r>
          </a:p>
        </p:txBody>
      </p:sp>
      <p:sp>
        <p:nvSpPr>
          <p:cNvPr id="33" name="TextBox 32"/>
          <p:cNvSpPr txBox="1"/>
          <p:nvPr/>
        </p:nvSpPr>
        <p:spPr>
          <a:xfrm>
            <a:off x="7721728" y="4479897"/>
            <a:ext cx="685800" cy="253916"/>
          </a:xfrm>
          <a:prstGeom prst="rect">
            <a:avLst/>
          </a:prstGeom>
          <a:noFill/>
        </p:spPr>
        <p:txBody>
          <a:bodyPr wrap="square" rtlCol="0">
            <a:spAutoFit/>
          </a:bodyPr>
          <a:lstStyle/>
          <a:p>
            <a:r>
              <a:rPr lang="en-US" sz="1050" b="1" dirty="0"/>
              <a:t>12,806</a:t>
            </a:r>
          </a:p>
        </p:txBody>
      </p:sp>
      <p:sp>
        <p:nvSpPr>
          <p:cNvPr id="34" name="TextBox 33"/>
          <p:cNvSpPr txBox="1"/>
          <p:nvPr/>
        </p:nvSpPr>
        <p:spPr>
          <a:xfrm>
            <a:off x="1606668" y="4680355"/>
            <a:ext cx="685800" cy="253916"/>
          </a:xfrm>
          <a:prstGeom prst="rect">
            <a:avLst/>
          </a:prstGeom>
          <a:noFill/>
        </p:spPr>
        <p:txBody>
          <a:bodyPr wrap="square" rtlCol="0">
            <a:spAutoFit/>
          </a:bodyPr>
          <a:lstStyle/>
          <a:p>
            <a:r>
              <a:rPr lang="en-US" sz="1050" b="1" dirty="0"/>
              <a:t>40,806</a:t>
            </a:r>
          </a:p>
        </p:txBody>
      </p:sp>
      <p:sp>
        <p:nvSpPr>
          <p:cNvPr id="35" name="TextBox 34"/>
          <p:cNvSpPr txBox="1"/>
          <p:nvPr/>
        </p:nvSpPr>
        <p:spPr>
          <a:xfrm>
            <a:off x="2248705" y="4687135"/>
            <a:ext cx="685800" cy="253916"/>
          </a:xfrm>
          <a:prstGeom prst="rect">
            <a:avLst/>
          </a:prstGeom>
          <a:noFill/>
        </p:spPr>
        <p:txBody>
          <a:bodyPr wrap="square" rtlCol="0">
            <a:spAutoFit/>
          </a:bodyPr>
          <a:lstStyle/>
          <a:p>
            <a:r>
              <a:rPr lang="en-US" sz="1050" b="1" dirty="0"/>
              <a:t>14,806</a:t>
            </a:r>
          </a:p>
        </p:txBody>
      </p:sp>
      <p:sp>
        <p:nvSpPr>
          <p:cNvPr id="36" name="TextBox 35"/>
          <p:cNvSpPr txBox="1"/>
          <p:nvPr/>
        </p:nvSpPr>
        <p:spPr>
          <a:xfrm>
            <a:off x="2899245" y="4693630"/>
            <a:ext cx="685800" cy="253916"/>
          </a:xfrm>
          <a:prstGeom prst="rect">
            <a:avLst/>
          </a:prstGeom>
          <a:noFill/>
        </p:spPr>
        <p:txBody>
          <a:bodyPr wrap="square" rtlCol="0">
            <a:spAutoFit/>
          </a:bodyPr>
          <a:lstStyle/>
          <a:p>
            <a:r>
              <a:rPr lang="en-US" sz="1050" b="1" dirty="0"/>
              <a:t>55,612</a:t>
            </a:r>
          </a:p>
        </p:txBody>
      </p:sp>
      <p:sp>
        <p:nvSpPr>
          <p:cNvPr id="37" name="TextBox 36"/>
          <p:cNvSpPr txBox="1"/>
          <p:nvPr/>
        </p:nvSpPr>
        <p:spPr>
          <a:xfrm>
            <a:off x="3693282" y="4693630"/>
            <a:ext cx="685800" cy="253916"/>
          </a:xfrm>
          <a:prstGeom prst="rect">
            <a:avLst/>
          </a:prstGeom>
          <a:noFill/>
        </p:spPr>
        <p:txBody>
          <a:bodyPr wrap="square" rtlCol="0">
            <a:spAutoFit/>
          </a:bodyPr>
          <a:lstStyle/>
          <a:p>
            <a:r>
              <a:rPr lang="en-US" sz="1050" b="1" dirty="0"/>
              <a:t>30,082</a:t>
            </a:r>
          </a:p>
        </p:txBody>
      </p:sp>
      <p:sp>
        <p:nvSpPr>
          <p:cNvPr id="38" name="TextBox 37"/>
          <p:cNvSpPr txBox="1"/>
          <p:nvPr/>
        </p:nvSpPr>
        <p:spPr>
          <a:xfrm>
            <a:off x="4489313" y="4703358"/>
            <a:ext cx="685800" cy="253916"/>
          </a:xfrm>
          <a:prstGeom prst="rect">
            <a:avLst/>
          </a:prstGeom>
          <a:noFill/>
        </p:spPr>
        <p:txBody>
          <a:bodyPr wrap="square" rtlCol="0">
            <a:spAutoFit/>
          </a:bodyPr>
          <a:lstStyle/>
          <a:p>
            <a:r>
              <a:rPr lang="en-US" sz="1050" b="1" dirty="0"/>
              <a:t>250</a:t>
            </a:r>
          </a:p>
        </p:txBody>
      </p:sp>
      <p:sp>
        <p:nvSpPr>
          <p:cNvPr id="39" name="TextBox 38"/>
          <p:cNvSpPr txBox="1"/>
          <p:nvPr/>
        </p:nvSpPr>
        <p:spPr>
          <a:xfrm>
            <a:off x="5050268" y="4690865"/>
            <a:ext cx="685800" cy="253916"/>
          </a:xfrm>
          <a:prstGeom prst="rect">
            <a:avLst/>
          </a:prstGeom>
          <a:noFill/>
        </p:spPr>
        <p:txBody>
          <a:bodyPr wrap="square" rtlCol="0">
            <a:spAutoFit/>
          </a:bodyPr>
          <a:lstStyle/>
          <a:p>
            <a:r>
              <a:rPr lang="en-US" sz="1050" b="1" dirty="0"/>
              <a:t>25,280</a:t>
            </a:r>
          </a:p>
        </p:txBody>
      </p:sp>
      <p:sp>
        <p:nvSpPr>
          <p:cNvPr id="40" name="TextBox 39"/>
          <p:cNvSpPr txBox="1"/>
          <p:nvPr/>
        </p:nvSpPr>
        <p:spPr>
          <a:xfrm>
            <a:off x="5796060" y="4674159"/>
            <a:ext cx="685800" cy="253916"/>
          </a:xfrm>
          <a:prstGeom prst="rect">
            <a:avLst/>
          </a:prstGeom>
          <a:noFill/>
        </p:spPr>
        <p:txBody>
          <a:bodyPr wrap="square" rtlCol="0">
            <a:spAutoFit/>
          </a:bodyPr>
          <a:lstStyle/>
          <a:p>
            <a:r>
              <a:rPr lang="en-US" sz="1050" b="1" dirty="0"/>
              <a:t>25,530</a:t>
            </a:r>
          </a:p>
        </p:txBody>
      </p:sp>
      <p:sp>
        <p:nvSpPr>
          <p:cNvPr id="41" name="TextBox 40"/>
          <p:cNvSpPr txBox="1"/>
          <p:nvPr/>
        </p:nvSpPr>
        <p:spPr>
          <a:xfrm>
            <a:off x="6545081" y="4661983"/>
            <a:ext cx="685800" cy="253916"/>
          </a:xfrm>
          <a:prstGeom prst="rect">
            <a:avLst/>
          </a:prstGeom>
          <a:noFill/>
        </p:spPr>
        <p:txBody>
          <a:bodyPr wrap="square" rtlCol="0">
            <a:spAutoFit/>
          </a:bodyPr>
          <a:lstStyle/>
          <a:p>
            <a:r>
              <a:rPr lang="en-US" sz="1050" b="1" dirty="0"/>
              <a:t>55,612</a:t>
            </a:r>
          </a:p>
        </p:txBody>
      </p:sp>
      <p:sp>
        <p:nvSpPr>
          <p:cNvPr id="42" name="TextBox 41"/>
          <p:cNvSpPr txBox="1"/>
          <p:nvPr/>
        </p:nvSpPr>
        <p:spPr>
          <a:xfrm>
            <a:off x="7722140" y="4685682"/>
            <a:ext cx="685800" cy="253916"/>
          </a:xfrm>
          <a:prstGeom prst="rect">
            <a:avLst/>
          </a:prstGeom>
          <a:noFill/>
        </p:spPr>
        <p:txBody>
          <a:bodyPr wrap="square" rtlCol="0">
            <a:spAutoFit/>
          </a:bodyPr>
          <a:lstStyle/>
          <a:p>
            <a:r>
              <a:rPr lang="en-US" sz="1050" b="1" dirty="0"/>
              <a:t>14,806</a:t>
            </a:r>
          </a:p>
        </p:txBody>
      </p:sp>
      <p:sp>
        <p:nvSpPr>
          <p:cNvPr id="4" name="TextBox 3"/>
          <p:cNvSpPr txBox="1"/>
          <p:nvPr/>
        </p:nvSpPr>
        <p:spPr>
          <a:xfrm>
            <a:off x="672419" y="4919380"/>
            <a:ext cx="7526779" cy="1123384"/>
          </a:xfrm>
          <a:prstGeom prst="rect">
            <a:avLst/>
          </a:prstGeom>
          <a:noFill/>
        </p:spPr>
        <p:txBody>
          <a:bodyPr wrap="square" rtlCol="0">
            <a:spAutoFit/>
          </a:bodyPr>
          <a:lstStyle/>
          <a:p>
            <a:r>
              <a:rPr lang="en-US" sz="1600" b="1" dirty="0">
                <a:solidFill>
                  <a:schemeClr val="tx2"/>
                </a:solidFill>
              </a:rPr>
              <a:t>NOTE: </a:t>
            </a:r>
          </a:p>
          <a:p>
            <a:pPr marL="285750" indent="-285750">
              <a:buFont typeface="Wingdings" panose="05000000000000000000" pitchFamily="2" charset="2"/>
              <a:buChar char="Ø"/>
            </a:pPr>
            <a:r>
              <a:rPr lang="en-US" sz="1500" dirty="0">
                <a:solidFill>
                  <a:schemeClr val="tx2"/>
                </a:solidFill>
              </a:rPr>
              <a:t>Same procedures apply as with Tax Levy Requirements Schedule-Non-Voted Levies</a:t>
            </a:r>
          </a:p>
          <a:p>
            <a:endParaRPr lang="en-US" sz="600" dirty="0">
              <a:solidFill>
                <a:schemeClr val="tx2"/>
              </a:solidFill>
            </a:endParaRPr>
          </a:p>
          <a:p>
            <a:r>
              <a:rPr lang="en-US" sz="1500" dirty="0">
                <a:solidFill>
                  <a:srgbClr val="FF0000"/>
                </a:solidFill>
              </a:rPr>
              <a:t>       </a:t>
            </a:r>
            <a:r>
              <a:rPr lang="en-US" sz="1500" b="1" i="1" u="sng" dirty="0">
                <a:solidFill>
                  <a:srgbClr val="FF0000"/>
                </a:solidFill>
              </a:rPr>
              <a:t>EXCEPT</a:t>
            </a:r>
            <a:r>
              <a:rPr lang="en-US" sz="1500" dirty="0">
                <a:solidFill>
                  <a:schemeClr val="tx2"/>
                </a:solidFill>
              </a:rPr>
              <a:t>…No limitation on budgeted cash reserve…unless otherwise specified by statute.</a:t>
            </a:r>
          </a:p>
          <a:p>
            <a:pPr marL="457200"/>
            <a:endParaRPr lang="en-US" sz="1500" dirty="0">
              <a:solidFill>
                <a:schemeClr val="tx2"/>
              </a:solidFill>
            </a:endParaRPr>
          </a:p>
        </p:txBody>
      </p:sp>
    </p:spTree>
    <p:extLst>
      <p:ext uri="{BB962C8B-B14F-4D97-AF65-F5344CB8AC3E}">
        <p14:creationId xmlns:p14="http://schemas.microsoft.com/office/powerpoint/2010/main" val="604514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19400" y="1207519"/>
            <a:ext cx="3048000" cy="3139321"/>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 name="connsiteX0" fmla="*/ 77149 w 2996238"/>
              <a:gd name="connsiteY0" fmla="*/ 17820 h 1979421"/>
              <a:gd name="connsiteX1" fmla="*/ 2898971 w 2996238"/>
              <a:gd name="connsiteY1" fmla="*/ 0 h 1979421"/>
              <a:gd name="connsiteX2" fmla="*/ 2996238 w 2996238"/>
              <a:gd name="connsiteY2" fmla="*/ 1947270 h 1979421"/>
              <a:gd name="connsiteX3" fmla="*/ 0 w 2996238"/>
              <a:gd name="connsiteY3" fmla="*/ 1979421 h 1979421"/>
              <a:gd name="connsiteX4" fmla="*/ 77149 w 2996238"/>
              <a:gd name="connsiteY4" fmla="*/ 17820 h 1979421"/>
              <a:gd name="connsiteX0" fmla="*/ 57963 w 2996238"/>
              <a:gd name="connsiteY0" fmla="*/ 17820 h 1979421"/>
              <a:gd name="connsiteX1" fmla="*/ 2898971 w 2996238"/>
              <a:gd name="connsiteY1" fmla="*/ 0 h 1979421"/>
              <a:gd name="connsiteX2" fmla="*/ 2996238 w 2996238"/>
              <a:gd name="connsiteY2" fmla="*/ 1947270 h 1979421"/>
              <a:gd name="connsiteX3" fmla="*/ 0 w 2996238"/>
              <a:gd name="connsiteY3" fmla="*/ 1979421 h 1979421"/>
              <a:gd name="connsiteX4" fmla="*/ 57963 w 2996238"/>
              <a:gd name="connsiteY4" fmla="*/ 17820 h 1979421"/>
              <a:gd name="connsiteX0" fmla="*/ 57963 w 3005831"/>
              <a:gd name="connsiteY0" fmla="*/ 17820 h 1979421"/>
              <a:gd name="connsiteX1" fmla="*/ 2898971 w 3005831"/>
              <a:gd name="connsiteY1" fmla="*/ 0 h 1979421"/>
              <a:gd name="connsiteX2" fmla="*/ 3005831 w 3005831"/>
              <a:gd name="connsiteY2" fmla="*/ 1947270 h 1979421"/>
              <a:gd name="connsiteX3" fmla="*/ 0 w 3005831"/>
              <a:gd name="connsiteY3" fmla="*/ 1979421 h 1979421"/>
              <a:gd name="connsiteX4" fmla="*/ 57963 w 3005831"/>
              <a:gd name="connsiteY4" fmla="*/ 17820 h 1979421"/>
              <a:gd name="connsiteX0" fmla="*/ 57963 w 3005831"/>
              <a:gd name="connsiteY0" fmla="*/ 0 h 1961601"/>
              <a:gd name="connsiteX1" fmla="*/ 2898971 w 3005831"/>
              <a:gd name="connsiteY1" fmla="*/ 9719 h 1961601"/>
              <a:gd name="connsiteX2" fmla="*/ 3005831 w 3005831"/>
              <a:gd name="connsiteY2" fmla="*/ 1929450 h 1961601"/>
              <a:gd name="connsiteX3" fmla="*/ 0 w 3005831"/>
              <a:gd name="connsiteY3" fmla="*/ 1961601 h 1961601"/>
              <a:gd name="connsiteX4" fmla="*/ 57963 w 3005831"/>
              <a:gd name="connsiteY4" fmla="*/ 0 h 1961601"/>
              <a:gd name="connsiteX0" fmla="*/ 57963 w 3005831"/>
              <a:gd name="connsiteY0" fmla="*/ 0 h 1961601"/>
              <a:gd name="connsiteX1" fmla="*/ 2898971 w 3005831"/>
              <a:gd name="connsiteY1" fmla="*/ 2835 h 1961601"/>
              <a:gd name="connsiteX2" fmla="*/ 3005831 w 3005831"/>
              <a:gd name="connsiteY2" fmla="*/ 1929450 h 1961601"/>
              <a:gd name="connsiteX3" fmla="*/ 0 w 3005831"/>
              <a:gd name="connsiteY3" fmla="*/ 1961601 h 1961601"/>
              <a:gd name="connsiteX4" fmla="*/ 57963 w 3005831"/>
              <a:gd name="connsiteY4" fmla="*/ 0 h 1961601"/>
              <a:gd name="connsiteX0" fmla="*/ 57963 w 3005831"/>
              <a:gd name="connsiteY0" fmla="*/ 0 h 1940947"/>
              <a:gd name="connsiteX1" fmla="*/ 2898971 w 3005831"/>
              <a:gd name="connsiteY1" fmla="*/ 2835 h 1940947"/>
              <a:gd name="connsiteX2" fmla="*/ 3005831 w 3005831"/>
              <a:gd name="connsiteY2" fmla="*/ 1929450 h 1940947"/>
              <a:gd name="connsiteX3" fmla="*/ 0 w 3005831"/>
              <a:gd name="connsiteY3" fmla="*/ 1940947 h 1940947"/>
              <a:gd name="connsiteX4" fmla="*/ 57963 w 3005831"/>
              <a:gd name="connsiteY4" fmla="*/ 0 h 1940947"/>
              <a:gd name="connsiteX0" fmla="*/ 48369 w 3005831"/>
              <a:gd name="connsiteY0" fmla="*/ 0 h 1940947"/>
              <a:gd name="connsiteX1" fmla="*/ 2898971 w 3005831"/>
              <a:gd name="connsiteY1" fmla="*/ 2835 h 1940947"/>
              <a:gd name="connsiteX2" fmla="*/ 3005831 w 3005831"/>
              <a:gd name="connsiteY2" fmla="*/ 1929450 h 1940947"/>
              <a:gd name="connsiteX3" fmla="*/ 0 w 3005831"/>
              <a:gd name="connsiteY3" fmla="*/ 1940947 h 1940947"/>
              <a:gd name="connsiteX4" fmla="*/ 48369 w 3005831"/>
              <a:gd name="connsiteY4" fmla="*/ 0 h 1940947"/>
              <a:gd name="connsiteX0" fmla="*/ 57963 w 3005831"/>
              <a:gd name="connsiteY0" fmla="*/ 0 h 1940947"/>
              <a:gd name="connsiteX1" fmla="*/ 2898971 w 3005831"/>
              <a:gd name="connsiteY1" fmla="*/ 2835 h 1940947"/>
              <a:gd name="connsiteX2" fmla="*/ 3005831 w 3005831"/>
              <a:gd name="connsiteY2" fmla="*/ 1929450 h 1940947"/>
              <a:gd name="connsiteX3" fmla="*/ 0 w 3005831"/>
              <a:gd name="connsiteY3" fmla="*/ 1940947 h 1940947"/>
              <a:gd name="connsiteX4" fmla="*/ 57963 w 3005831"/>
              <a:gd name="connsiteY4" fmla="*/ 0 h 194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831" h="1940947">
                <a:moveTo>
                  <a:pt x="57963" y="0"/>
                </a:moveTo>
                <a:lnTo>
                  <a:pt x="2898971" y="2835"/>
                </a:lnTo>
                <a:lnTo>
                  <a:pt x="3005831" y="1929450"/>
                </a:lnTo>
                <a:lnTo>
                  <a:pt x="0" y="1940947"/>
                </a:lnTo>
                <a:cubicBezTo>
                  <a:pt x="3243" y="1164011"/>
                  <a:pt x="54720" y="776936"/>
                  <a:pt x="57963" y="0"/>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r>
              <a:rPr lang="en-US" sz="3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3…</a:t>
            </a:r>
            <a:r>
              <a:rPr lang="en-US"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Non-Levied Funds Summary Schedule</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a:t>
            </a:r>
          </a:p>
          <a:p>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Funds that:</a:t>
            </a:r>
          </a:p>
          <a:p>
            <a:pPr marL="282575">
              <a:buFont typeface="Wingdings" panose="05000000000000000000" pitchFamily="2" charset="2"/>
              <a:buChar char="ü"/>
            </a:pP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Do not receive</a:t>
            </a:r>
          </a:p>
          <a:p>
            <a:pPr marL="282575"/>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tax revenue</a:t>
            </a:r>
          </a:p>
          <a:p>
            <a:pPr marL="282575"/>
            <a:endParaRPr lang="en-US" sz="4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a:p>
            <a:pPr marL="282575">
              <a:buFont typeface="Wingdings" panose="05000000000000000000" pitchFamily="2" charset="2"/>
              <a:buChar char="ü"/>
            </a:pP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Receive revenues or</a:t>
            </a:r>
          </a:p>
          <a:p>
            <a:pPr marL="282575"/>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inflows from other</a:t>
            </a:r>
          </a:p>
          <a:p>
            <a:pPr marL="282575"/>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sources</a:t>
            </a:r>
          </a:p>
          <a:p>
            <a:pPr algn="ctr"/>
            <a:r>
              <a:rPr lang="en-US" sz="1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a:t>
            </a:r>
            <a:endParaRPr lang="en-US" sz="12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endParaRPr>
          </a:p>
        </p:txBody>
      </p:sp>
    </p:spTree>
    <p:extLst>
      <p:ext uri="{BB962C8B-B14F-4D97-AF65-F5344CB8AC3E}">
        <p14:creationId xmlns:p14="http://schemas.microsoft.com/office/powerpoint/2010/main" val="2986072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07612856"/>
              </p:ext>
            </p:extLst>
          </p:nvPr>
        </p:nvGraphicFramePr>
        <p:xfrm>
          <a:off x="0" y="1143000"/>
          <a:ext cx="8355012" cy="4964113"/>
        </p:xfrm>
        <a:graphic>
          <a:graphicData uri="http://schemas.openxmlformats.org/presentationml/2006/ole">
            <mc:AlternateContent xmlns:mc="http://schemas.openxmlformats.org/markup-compatibility/2006">
              <mc:Choice xmlns:v="urn:schemas-microsoft-com:vml" Requires="v">
                <p:oleObj spid="_x0000_s9121" name="Worksheet" r:id="rId3" imgW="11430081" imgH="4381560" progId="Excel.Sheet.8">
                  <p:embed/>
                </p:oleObj>
              </mc:Choice>
              <mc:Fallback>
                <p:oleObj name="Worksheet" r:id="rId3" imgW="11430081" imgH="4381560" progId="Excel.Sheet.8">
                  <p:embed/>
                  <p:pic>
                    <p:nvPicPr>
                      <p:cNvPr id="4" name="Object 3"/>
                      <p:cNvPicPr/>
                      <p:nvPr/>
                    </p:nvPicPr>
                    <p:blipFill>
                      <a:blip r:embed="rId4"/>
                      <a:stretch>
                        <a:fillRect/>
                      </a:stretch>
                    </p:blipFill>
                    <p:spPr>
                      <a:xfrm>
                        <a:off x="0" y="1143000"/>
                        <a:ext cx="8355012" cy="4964113"/>
                      </a:xfrm>
                      <a:prstGeom prst="rect">
                        <a:avLst/>
                      </a:prstGeom>
                      <a:ln w="38100">
                        <a:solidFill>
                          <a:schemeClr val="tx1"/>
                        </a:solidFill>
                      </a:ln>
                    </p:spPr>
                  </p:pic>
                </p:oleObj>
              </mc:Fallback>
            </mc:AlternateContent>
          </a:graphicData>
        </a:graphic>
      </p:graphicFrame>
      <p:sp>
        <p:nvSpPr>
          <p:cNvPr id="3" name="TextBox 2"/>
          <p:cNvSpPr txBox="1"/>
          <p:nvPr/>
        </p:nvSpPr>
        <p:spPr>
          <a:xfrm>
            <a:off x="2133600" y="4181842"/>
            <a:ext cx="685800" cy="253916"/>
          </a:xfrm>
          <a:prstGeom prst="rect">
            <a:avLst/>
          </a:prstGeom>
          <a:noFill/>
        </p:spPr>
        <p:txBody>
          <a:bodyPr wrap="square" rtlCol="0">
            <a:spAutoFit/>
          </a:bodyPr>
          <a:lstStyle/>
          <a:p>
            <a:r>
              <a:rPr lang="en-US" sz="1050" b="1" dirty="0"/>
              <a:t> 10,000</a:t>
            </a:r>
          </a:p>
        </p:txBody>
      </p:sp>
      <p:sp>
        <p:nvSpPr>
          <p:cNvPr id="4" name="TextBox 3"/>
          <p:cNvSpPr txBox="1"/>
          <p:nvPr/>
        </p:nvSpPr>
        <p:spPr>
          <a:xfrm>
            <a:off x="3048000" y="4181842"/>
            <a:ext cx="685800" cy="253916"/>
          </a:xfrm>
          <a:prstGeom prst="rect">
            <a:avLst/>
          </a:prstGeom>
          <a:noFill/>
        </p:spPr>
        <p:txBody>
          <a:bodyPr wrap="square" rtlCol="0">
            <a:spAutoFit/>
          </a:bodyPr>
          <a:lstStyle/>
          <a:p>
            <a:r>
              <a:rPr lang="en-US" sz="1050" b="1" dirty="0"/>
              <a:t>35,500</a:t>
            </a:r>
          </a:p>
        </p:txBody>
      </p:sp>
      <p:sp>
        <p:nvSpPr>
          <p:cNvPr id="5" name="TextBox 4"/>
          <p:cNvSpPr txBox="1"/>
          <p:nvPr/>
        </p:nvSpPr>
        <p:spPr>
          <a:xfrm>
            <a:off x="4067206" y="4181842"/>
            <a:ext cx="685800" cy="253916"/>
          </a:xfrm>
          <a:prstGeom prst="rect">
            <a:avLst/>
          </a:prstGeom>
          <a:noFill/>
        </p:spPr>
        <p:txBody>
          <a:bodyPr wrap="square" rtlCol="0">
            <a:spAutoFit/>
          </a:bodyPr>
          <a:lstStyle/>
          <a:p>
            <a:r>
              <a:rPr lang="en-US" sz="1050" b="1" dirty="0"/>
              <a:t>45,500</a:t>
            </a:r>
          </a:p>
        </p:txBody>
      </p:sp>
      <p:sp>
        <p:nvSpPr>
          <p:cNvPr id="6" name="TextBox 5"/>
          <p:cNvSpPr txBox="1"/>
          <p:nvPr/>
        </p:nvSpPr>
        <p:spPr>
          <a:xfrm>
            <a:off x="7757570" y="4176852"/>
            <a:ext cx="685800" cy="253916"/>
          </a:xfrm>
          <a:prstGeom prst="rect">
            <a:avLst/>
          </a:prstGeom>
          <a:noFill/>
        </p:spPr>
        <p:txBody>
          <a:bodyPr wrap="square" rtlCol="0">
            <a:spAutoFit/>
          </a:bodyPr>
          <a:lstStyle/>
          <a:p>
            <a:r>
              <a:rPr lang="en-US" sz="1050" b="1" dirty="0"/>
              <a:t>   35,500</a:t>
            </a:r>
          </a:p>
        </p:txBody>
      </p:sp>
      <p:sp>
        <p:nvSpPr>
          <p:cNvPr id="7" name="TextBox 6"/>
          <p:cNvSpPr txBox="1"/>
          <p:nvPr/>
        </p:nvSpPr>
        <p:spPr>
          <a:xfrm>
            <a:off x="7035292" y="4175855"/>
            <a:ext cx="685800" cy="253916"/>
          </a:xfrm>
          <a:prstGeom prst="rect">
            <a:avLst/>
          </a:prstGeom>
          <a:noFill/>
        </p:spPr>
        <p:txBody>
          <a:bodyPr wrap="square" rtlCol="0">
            <a:spAutoFit/>
          </a:bodyPr>
          <a:lstStyle/>
          <a:p>
            <a:r>
              <a:rPr lang="en-US" sz="1050" b="1" dirty="0"/>
              <a:t>45,500</a:t>
            </a:r>
          </a:p>
        </p:txBody>
      </p:sp>
      <p:sp>
        <p:nvSpPr>
          <p:cNvPr id="8" name="TextBox 7"/>
          <p:cNvSpPr txBox="1"/>
          <p:nvPr/>
        </p:nvSpPr>
        <p:spPr>
          <a:xfrm>
            <a:off x="6119746" y="4181842"/>
            <a:ext cx="685800" cy="253916"/>
          </a:xfrm>
          <a:prstGeom prst="rect">
            <a:avLst/>
          </a:prstGeom>
          <a:noFill/>
        </p:spPr>
        <p:txBody>
          <a:bodyPr wrap="square" rtlCol="0">
            <a:spAutoFit/>
          </a:bodyPr>
          <a:lstStyle/>
          <a:p>
            <a:r>
              <a:rPr lang="en-US" sz="1050" b="1" dirty="0"/>
              <a:t>20,500</a:t>
            </a:r>
          </a:p>
        </p:txBody>
      </p:sp>
      <p:sp>
        <p:nvSpPr>
          <p:cNvPr id="9" name="TextBox 8"/>
          <p:cNvSpPr txBox="1"/>
          <p:nvPr/>
        </p:nvSpPr>
        <p:spPr>
          <a:xfrm>
            <a:off x="5140782" y="4181842"/>
            <a:ext cx="685800" cy="253916"/>
          </a:xfrm>
          <a:prstGeom prst="rect">
            <a:avLst/>
          </a:prstGeom>
          <a:noFill/>
        </p:spPr>
        <p:txBody>
          <a:bodyPr wrap="square" rtlCol="0">
            <a:spAutoFit/>
          </a:bodyPr>
          <a:lstStyle/>
          <a:p>
            <a:r>
              <a:rPr lang="en-US" sz="1050" b="1" dirty="0"/>
              <a:t>25,000</a:t>
            </a:r>
          </a:p>
        </p:txBody>
      </p:sp>
      <p:sp>
        <p:nvSpPr>
          <p:cNvPr id="11" name="TextBox 10"/>
          <p:cNvSpPr txBox="1"/>
          <p:nvPr/>
        </p:nvSpPr>
        <p:spPr>
          <a:xfrm>
            <a:off x="2064708" y="4371820"/>
            <a:ext cx="744254" cy="253916"/>
          </a:xfrm>
          <a:prstGeom prst="rect">
            <a:avLst/>
          </a:prstGeom>
          <a:noFill/>
        </p:spPr>
        <p:txBody>
          <a:bodyPr wrap="square" rtlCol="0">
            <a:spAutoFit/>
          </a:bodyPr>
          <a:lstStyle/>
          <a:p>
            <a:r>
              <a:rPr lang="en-US" sz="1050" b="1" dirty="0"/>
              <a:t> 343,956</a:t>
            </a:r>
          </a:p>
        </p:txBody>
      </p:sp>
      <p:sp>
        <p:nvSpPr>
          <p:cNvPr id="12" name="TextBox 11"/>
          <p:cNvSpPr txBox="1"/>
          <p:nvPr/>
        </p:nvSpPr>
        <p:spPr>
          <a:xfrm>
            <a:off x="2062620" y="4561798"/>
            <a:ext cx="748430" cy="253916"/>
          </a:xfrm>
          <a:prstGeom prst="rect">
            <a:avLst/>
          </a:prstGeom>
          <a:noFill/>
        </p:spPr>
        <p:txBody>
          <a:bodyPr wrap="square" rtlCol="0">
            <a:spAutoFit/>
          </a:bodyPr>
          <a:lstStyle/>
          <a:p>
            <a:r>
              <a:rPr lang="en-US" sz="1050" b="1" dirty="0"/>
              <a:t> 658,786</a:t>
            </a:r>
          </a:p>
        </p:txBody>
      </p:sp>
      <p:sp>
        <p:nvSpPr>
          <p:cNvPr id="13" name="TextBox 12"/>
          <p:cNvSpPr txBox="1"/>
          <p:nvPr/>
        </p:nvSpPr>
        <p:spPr>
          <a:xfrm>
            <a:off x="2885062" y="4371820"/>
            <a:ext cx="875878" cy="253916"/>
          </a:xfrm>
          <a:prstGeom prst="rect">
            <a:avLst/>
          </a:prstGeom>
          <a:noFill/>
        </p:spPr>
        <p:txBody>
          <a:bodyPr wrap="square" rtlCol="0">
            <a:spAutoFit/>
          </a:bodyPr>
          <a:lstStyle/>
          <a:p>
            <a:r>
              <a:rPr lang="en-US" sz="1050" b="1" dirty="0"/>
              <a:t>1,169,964</a:t>
            </a:r>
          </a:p>
        </p:txBody>
      </p:sp>
      <p:sp>
        <p:nvSpPr>
          <p:cNvPr id="14" name="TextBox 13"/>
          <p:cNvSpPr txBox="1"/>
          <p:nvPr/>
        </p:nvSpPr>
        <p:spPr>
          <a:xfrm>
            <a:off x="2885062" y="4579413"/>
            <a:ext cx="877966" cy="253916"/>
          </a:xfrm>
          <a:prstGeom prst="rect">
            <a:avLst/>
          </a:prstGeom>
          <a:noFill/>
        </p:spPr>
        <p:txBody>
          <a:bodyPr wrap="square" rtlCol="0">
            <a:spAutoFit/>
          </a:bodyPr>
          <a:lstStyle/>
          <a:p>
            <a:r>
              <a:rPr lang="en-US" sz="1050" b="1" dirty="0"/>
              <a:t>1,591,304</a:t>
            </a:r>
          </a:p>
        </p:txBody>
      </p:sp>
      <p:sp>
        <p:nvSpPr>
          <p:cNvPr id="15" name="TextBox 14"/>
          <p:cNvSpPr txBox="1"/>
          <p:nvPr/>
        </p:nvSpPr>
        <p:spPr>
          <a:xfrm>
            <a:off x="3896738" y="4384346"/>
            <a:ext cx="795726" cy="253916"/>
          </a:xfrm>
          <a:prstGeom prst="rect">
            <a:avLst/>
          </a:prstGeom>
          <a:noFill/>
        </p:spPr>
        <p:txBody>
          <a:bodyPr wrap="square" rtlCol="0">
            <a:spAutoFit/>
          </a:bodyPr>
          <a:lstStyle/>
          <a:p>
            <a:r>
              <a:rPr lang="en-US" sz="1050" b="1" dirty="0"/>
              <a:t>1,513,920</a:t>
            </a:r>
          </a:p>
        </p:txBody>
      </p:sp>
      <p:sp>
        <p:nvSpPr>
          <p:cNvPr id="16" name="TextBox 15"/>
          <p:cNvSpPr txBox="1"/>
          <p:nvPr/>
        </p:nvSpPr>
        <p:spPr>
          <a:xfrm>
            <a:off x="3826602" y="4586850"/>
            <a:ext cx="867950" cy="253916"/>
          </a:xfrm>
          <a:prstGeom prst="rect">
            <a:avLst/>
          </a:prstGeom>
          <a:noFill/>
        </p:spPr>
        <p:txBody>
          <a:bodyPr wrap="square" rtlCol="0">
            <a:spAutoFit/>
          </a:bodyPr>
          <a:lstStyle/>
          <a:p>
            <a:r>
              <a:rPr lang="en-US" sz="1050" b="1" dirty="0"/>
              <a:t>  2.250,090</a:t>
            </a:r>
          </a:p>
        </p:txBody>
      </p:sp>
      <p:sp>
        <p:nvSpPr>
          <p:cNvPr id="17" name="TextBox 16"/>
          <p:cNvSpPr txBox="1"/>
          <p:nvPr/>
        </p:nvSpPr>
        <p:spPr>
          <a:xfrm>
            <a:off x="4963296" y="4384346"/>
            <a:ext cx="840322" cy="253916"/>
          </a:xfrm>
          <a:prstGeom prst="rect">
            <a:avLst/>
          </a:prstGeom>
          <a:noFill/>
        </p:spPr>
        <p:txBody>
          <a:bodyPr wrap="square" rtlCol="0">
            <a:spAutoFit/>
          </a:bodyPr>
          <a:lstStyle/>
          <a:p>
            <a:r>
              <a:rPr lang="en-US" sz="1050" b="1" dirty="0"/>
              <a:t>1,121,420</a:t>
            </a:r>
          </a:p>
        </p:txBody>
      </p:sp>
      <p:sp>
        <p:nvSpPr>
          <p:cNvPr id="18" name="TextBox 17"/>
          <p:cNvSpPr txBox="1"/>
          <p:nvPr/>
        </p:nvSpPr>
        <p:spPr>
          <a:xfrm>
            <a:off x="4961208" y="4586850"/>
            <a:ext cx="831972" cy="253916"/>
          </a:xfrm>
          <a:prstGeom prst="rect">
            <a:avLst/>
          </a:prstGeom>
          <a:noFill/>
        </p:spPr>
        <p:txBody>
          <a:bodyPr wrap="square" rtlCol="0">
            <a:spAutoFit/>
          </a:bodyPr>
          <a:lstStyle/>
          <a:p>
            <a:r>
              <a:rPr lang="en-US" sz="1050" b="1" dirty="0"/>
              <a:t>1,523,864</a:t>
            </a:r>
          </a:p>
        </p:txBody>
      </p:sp>
      <p:sp>
        <p:nvSpPr>
          <p:cNvPr id="19" name="TextBox 18"/>
          <p:cNvSpPr txBox="1"/>
          <p:nvPr/>
        </p:nvSpPr>
        <p:spPr>
          <a:xfrm>
            <a:off x="6043880" y="4384346"/>
            <a:ext cx="685800" cy="253916"/>
          </a:xfrm>
          <a:prstGeom prst="rect">
            <a:avLst/>
          </a:prstGeom>
          <a:noFill/>
        </p:spPr>
        <p:txBody>
          <a:bodyPr wrap="square" rtlCol="0">
            <a:spAutoFit/>
          </a:bodyPr>
          <a:lstStyle/>
          <a:p>
            <a:r>
              <a:rPr lang="en-US" sz="1050" b="1" dirty="0"/>
              <a:t>392,500</a:t>
            </a:r>
          </a:p>
        </p:txBody>
      </p:sp>
      <p:sp>
        <p:nvSpPr>
          <p:cNvPr id="20" name="TextBox 19"/>
          <p:cNvSpPr txBox="1"/>
          <p:nvPr/>
        </p:nvSpPr>
        <p:spPr>
          <a:xfrm>
            <a:off x="6043170" y="4586850"/>
            <a:ext cx="685800" cy="253916"/>
          </a:xfrm>
          <a:prstGeom prst="rect">
            <a:avLst/>
          </a:prstGeom>
          <a:noFill/>
        </p:spPr>
        <p:txBody>
          <a:bodyPr wrap="square" rtlCol="0">
            <a:spAutoFit/>
          </a:bodyPr>
          <a:lstStyle/>
          <a:p>
            <a:r>
              <a:rPr lang="en-US" sz="1050" b="1" dirty="0"/>
              <a:t>726,226</a:t>
            </a:r>
          </a:p>
        </p:txBody>
      </p:sp>
      <p:sp>
        <p:nvSpPr>
          <p:cNvPr id="21" name="TextBox 20"/>
          <p:cNvSpPr txBox="1"/>
          <p:nvPr/>
        </p:nvSpPr>
        <p:spPr>
          <a:xfrm>
            <a:off x="6842622" y="4390885"/>
            <a:ext cx="868032" cy="253916"/>
          </a:xfrm>
          <a:prstGeom prst="rect">
            <a:avLst/>
          </a:prstGeom>
          <a:noFill/>
        </p:spPr>
        <p:txBody>
          <a:bodyPr wrap="square" rtlCol="0">
            <a:spAutoFit/>
          </a:bodyPr>
          <a:lstStyle/>
          <a:p>
            <a:r>
              <a:rPr lang="en-US" sz="1050" b="1" dirty="0"/>
              <a:t> 1,513,920</a:t>
            </a:r>
          </a:p>
        </p:txBody>
      </p:sp>
      <p:sp>
        <p:nvSpPr>
          <p:cNvPr id="22" name="TextBox 21"/>
          <p:cNvSpPr txBox="1"/>
          <p:nvPr/>
        </p:nvSpPr>
        <p:spPr>
          <a:xfrm>
            <a:off x="6853060" y="4580226"/>
            <a:ext cx="895644" cy="253916"/>
          </a:xfrm>
          <a:prstGeom prst="rect">
            <a:avLst/>
          </a:prstGeom>
          <a:noFill/>
        </p:spPr>
        <p:txBody>
          <a:bodyPr wrap="square" rtlCol="0">
            <a:spAutoFit/>
          </a:bodyPr>
          <a:lstStyle/>
          <a:p>
            <a:r>
              <a:rPr lang="en-US" sz="1050" b="1" dirty="0"/>
              <a:t> 2,250,090</a:t>
            </a:r>
          </a:p>
        </p:txBody>
      </p:sp>
      <p:sp>
        <p:nvSpPr>
          <p:cNvPr id="23" name="TextBox 22"/>
          <p:cNvSpPr txBox="1"/>
          <p:nvPr/>
        </p:nvSpPr>
        <p:spPr>
          <a:xfrm>
            <a:off x="7681470" y="4390885"/>
            <a:ext cx="776491" cy="253916"/>
          </a:xfrm>
          <a:prstGeom prst="rect">
            <a:avLst/>
          </a:prstGeom>
          <a:noFill/>
        </p:spPr>
        <p:txBody>
          <a:bodyPr wrap="square" rtlCol="0">
            <a:spAutoFit/>
          </a:bodyPr>
          <a:lstStyle/>
          <a:p>
            <a:r>
              <a:rPr lang="en-US" sz="1050" b="1" dirty="0"/>
              <a:t>1,169,964</a:t>
            </a:r>
          </a:p>
        </p:txBody>
      </p:sp>
      <p:sp>
        <p:nvSpPr>
          <p:cNvPr id="24" name="TextBox 23"/>
          <p:cNvSpPr txBox="1"/>
          <p:nvPr/>
        </p:nvSpPr>
        <p:spPr>
          <a:xfrm>
            <a:off x="7681470" y="4580226"/>
            <a:ext cx="755205" cy="253916"/>
          </a:xfrm>
          <a:prstGeom prst="rect">
            <a:avLst/>
          </a:prstGeom>
          <a:noFill/>
        </p:spPr>
        <p:txBody>
          <a:bodyPr wrap="square" rtlCol="0">
            <a:spAutoFit/>
          </a:bodyPr>
          <a:lstStyle/>
          <a:p>
            <a:r>
              <a:rPr lang="en-US" sz="1050" b="1" dirty="0"/>
              <a:t>1,591,304</a:t>
            </a:r>
          </a:p>
        </p:txBody>
      </p:sp>
      <p:sp>
        <p:nvSpPr>
          <p:cNvPr id="25" name="TextBox 24"/>
          <p:cNvSpPr txBox="1"/>
          <p:nvPr/>
        </p:nvSpPr>
        <p:spPr>
          <a:xfrm>
            <a:off x="1986881" y="4780453"/>
            <a:ext cx="877966" cy="253916"/>
          </a:xfrm>
          <a:prstGeom prst="rect">
            <a:avLst/>
          </a:prstGeom>
          <a:noFill/>
        </p:spPr>
        <p:txBody>
          <a:bodyPr wrap="square" rtlCol="0">
            <a:spAutoFit/>
          </a:bodyPr>
          <a:lstStyle/>
          <a:p>
            <a:r>
              <a:rPr lang="en-US" sz="1050" b="1" dirty="0"/>
              <a:t>1,012,742</a:t>
            </a:r>
          </a:p>
        </p:txBody>
      </p:sp>
      <p:sp>
        <p:nvSpPr>
          <p:cNvPr id="26" name="TextBox 25"/>
          <p:cNvSpPr txBox="1"/>
          <p:nvPr/>
        </p:nvSpPr>
        <p:spPr>
          <a:xfrm>
            <a:off x="2888319" y="4777208"/>
            <a:ext cx="877966" cy="253916"/>
          </a:xfrm>
          <a:prstGeom prst="rect">
            <a:avLst/>
          </a:prstGeom>
          <a:noFill/>
        </p:spPr>
        <p:txBody>
          <a:bodyPr wrap="square" rtlCol="0">
            <a:spAutoFit/>
          </a:bodyPr>
          <a:lstStyle/>
          <a:p>
            <a:r>
              <a:rPr lang="en-US" sz="1050" b="1" dirty="0"/>
              <a:t>2,796,768</a:t>
            </a:r>
          </a:p>
        </p:txBody>
      </p:sp>
      <p:sp>
        <p:nvSpPr>
          <p:cNvPr id="27" name="TextBox 26"/>
          <p:cNvSpPr txBox="1"/>
          <p:nvPr/>
        </p:nvSpPr>
        <p:spPr>
          <a:xfrm>
            <a:off x="3877304" y="4773965"/>
            <a:ext cx="877966" cy="253916"/>
          </a:xfrm>
          <a:prstGeom prst="rect">
            <a:avLst/>
          </a:prstGeom>
          <a:noFill/>
        </p:spPr>
        <p:txBody>
          <a:bodyPr wrap="square" rtlCol="0">
            <a:spAutoFit/>
          </a:bodyPr>
          <a:lstStyle/>
          <a:p>
            <a:r>
              <a:rPr lang="en-US" sz="1050" b="1" dirty="0"/>
              <a:t>3,809,510</a:t>
            </a:r>
          </a:p>
        </p:txBody>
      </p:sp>
      <p:sp>
        <p:nvSpPr>
          <p:cNvPr id="28" name="TextBox 27"/>
          <p:cNvSpPr txBox="1"/>
          <p:nvPr/>
        </p:nvSpPr>
        <p:spPr>
          <a:xfrm>
            <a:off x="4967692" y="4787890"/>
            <a:ext cx="831972" cy="253916"/>
          </a:xfrm>
          <a:prstGeom prst="rect">
            <a:avLst/>
          </a:prstGeom>
          <a:noFill/>
        </p:spPr>
        <p:txBody>
          <a:bodyPr wrap="square" rtlCol="0">
            <a:spAutoFit/>
          </a:bodyPr>
          <a:lstStyle/>
          <a:p>
            <a:r>
              <a:rPr lang="en-US" sz="1050" b="1" dirty="0"/>
              <a:t>2,670,284</a:t>
            </a:r>
          </a:p>
        </p:txBody>
      </p:sp>
      <p:sp>
        <p:nvSpPr>
          <p:cNvPr id="29" name="TextBox 28"/>
          <p:cNvSpPr txBox="1"/>
          <p:nvPr/>
        </p:nvSpPr>
        <p:spPr>
          <a:xfrm>
            <a:off x="5941610" y="4787890"/>
            <a:ext cx="831972" cy="253916"/>
          </a:xfrm>
          <a:prstGeom prst="rect">
            <a:avLst/>
          </a:prstGeom>
          <a:noFill/>
        </p:spPr>
        <p:txBody>
          <a:bodyPr wrap="square" rtlCol="0">
            <a:spAutoFit/>
          </a:bodyPr>
          <a:lstStyle/>
          <a:p>
            <a:r>
              <a:rPr lang="en-US" sz="1050" b="1" dirty="0"/>
              <a:t>1,139,226</a:t>
            </a:r>
          </a:p>
        </p:txBody>
      </p:sp>
      <p:sp>
        <p:nvSpPr>
          <p:cNvPr id="30" name="TextBox 29"/>
          <p:cNvSpPr txBox="1"/>
          <p:nvPr/>
        </p:nvSpPr>
        <p:spPr>
          <a:xfrm>
            <a:off x="6870192" y="4770722"/>
            <a:ext cx="877966" cy="253916"/>
          </a:xfrm>
          <a:prstGeom prst="rect">
            <a:avLst/>
          </a:prstGeom>
          <a:noFill/>
        </p:spPr>
        <p:txBody>
          <a:bodyPr wrap="square" rtlCol="0">
            <a:spAutoFit/>
          </a:bodyPr>
          <a:lstStyle/>
          <a:p>
            <a:r>
              <a:rPr lang="en-US" sz="1050" b="1" dirty="0"/>
              <a:t>3,809,510</a:t>
            </a:r>
          </a:p>
        </p:txBody>
      </p:sp>
      <p:sp>
        <p:nvSpPr>
          <p:cNvPr id="31" name="TextBox 30"/>
          <p:cNvSpPr txBox="1"/>
          <p:nvPr/>
        </p:nvSpPr>
        <p:spPr>
          <a:xfrm>
            <a:off x="7671104" y="4773963"/>
            <a:ext cx="877966" cy="253916"/>
          </a:xfrm>
          <a:prstGeom prst="rect">
            <a:avLst/>
          </a:prstGeom>
          <a:noFill/>
        </p:spPr>
        <p:txBody>
          <a:bodyPr wrap="square" rtlCol="0">
            <a:spAutoFit/>
          </a:bodyPr>
          <a:lstStyle/>
          <a:p>
            <a:r>
              <a:rPr lang="en-US" sz="1050" b="1" dirty="0"/>
              <a:t>2,796,768</a:t>
            </a:r>
          </a:p>
        </p:txBody>
      </p:sp>
      <p:sp>
        <p:nvSpPr>
          <p:cNvPr id="32" name="TextBox 31"/>
          <p:cNvSpPr txBox="1"/>
          <p:nvPr/>
        </p:nvSpPr>
        <p:spPr>
          <a:xfrm>
            <a:off x="887413" y="5322887"/>
            <a:ext cx="8256587" cy="630942"/>
          </a:xfrm>
          <a:prstGeom prst="rect">
            <a:avLst/>
          </a:prstGeom>
          <a:noFill/>
        </p:spPr>
        <p:txBody>
          <a:bodyPr wrap="square" rtlCol="0">
            <a:spAutoFit/>
          </a:bodyPr>
          <a:lstStyle/>
          <a:p>
            <a:r>
              <a:rPr lang="en-US" sz="1400" b="1" dirty="0">
                <a:solidFill>
                  <a:schemeClr val="tx2"/>
                </a:solidFill>
                <a:latin typeface="Times New Roman" panose="02020603050405020304" pitchFamily="18" charset="0"/>
              </a:rPr>
              <a:t>                                                                </a:t>
            </a:r>
            <a:r>
              <a:rPr lang="en-US" sz="1600" b="1" dirty="0">
                <a:solidFill>
                  <a:schemeClr val="tx2"/>
                </a:solidFill>
              </a:rPr>
              <a:t>Column (3)                                         Column (6)</a:t>
            </a:r>
          </a:p>
          <a:p>
            <a:pPr algn="ctr"/>
            <a:r>
              <a:rPr lang="en-US" sz="1600" b="1" dirty="0">
                <a:solidFill>
                  <a:schemeClr val="tx2"/>
                </a:solidFill>
              </a:rPr>
              <a:t>                             Total Requirements… </a:t>
            </a:r>
            <a:r>
              <a:rPr lang="en-US" sz="1900" b="1" dirty="0">
                <a:solidFill>
                  <a:schemeClr val="tx2"/>
                </a:solidFill>
              </a:rPr>
              <a:t>must equal</a:t>
            </a:r>
            <a:r>
              <a:rPr lang="en-US" sz="1600" b="1" dirty="0">
                <a:solidFill>
                  <a:schemeClr val="tx2"/>
                </a:solidFill>
              </a:rPr>
              <a:t> ...Total Resources</a:t>
            </a:r>
            <a:r>
              <a:rPr lang="en-US" sz="1600" dirty="0">
                <a:solidFill>
                  <a:schemeClr val="tx2"/>
                </a:solidFill>
              </a:rPr>
              <a:t> </a:t>
            </a:r>
          </a:p>
        </p:txBody>
      </p:sp>
      <p:sp>
        <p:nvSpPr>
          <p:cNvPr id="33" name="Up Arrow 32"/>
          <p:cNvSpPr/>
          <p:nvPr/>
        </p:nvSpPr>
        <p:spPr>
          <a:xfrm>
            <a:off x="4191000" y="5094287"/>
            <a:ext cx="182880" cy="27432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Up Arrow 33"/>
          <p:cNvSpPr/>
          <p:nvPr/>
        </p:nvSpPr>
        <p:spPr>
          <a:xfrm>
            <a:off x="7206902" y="5097688"/>
            <a:ext cx="182880" cy="27432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
          <p:cNvSpPr txBox="1">
            <a:spLocks/>
          </p:cNvSpPr>
          <p:nvPr/>
        </p:nvSpPr>
        <p:spPr>
          <a:xfrm>
            <a:off x="0" y="0"/>
            <a:ext cx="8458200" cy="630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a:lstStyle>
          <a:p>
            <a:pPr algn="ctr"/>
            <a:r>
              <a:rPr lang="en-US" sz="2400" dirty="0">
                <a:latin typeface="+mn-lt"/>
              </a:rPr>
              <a:t>Non-Levied Funds – Summary Schedule</a:t>
            </a:r>
          </a:p>
        </p:txBody>
      </p:sp>
      <p:sp>
        <p:nvSpPr>
          <p:cNvPr id="10" name="Rectangle: Rounded Corners 9"/>
          <p:cNvSpPr/>
          <p:nvPr/>
        </p:nvSpPr>
        <p:spPr>
          <a:xfrm>
            <a:off x="3660006" y="2819400"/>
            <a:ext cx="1093000" cy="2205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p:cNvSpPr/>
          <p:nvPr/>
        </p:nvSpPr>
        <p:spPr>
          <a:xfrm>
            <a:off x="6728970" y="2819400"/>
            <a:ext cx="942134" cy="22052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10" grpId="0" animBg="1"/>
      <p:bldP spid="3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09379930"/>
              </p:ext>
            </p:extLst>
          </p:nvPr>
        </p:nvGraphicFramePr>
        <p:xfrm>
          <a:off x="21021" y="987851"/>
          <a:ext cx="8387608" cy="4837330"/>
        </p:xfrm>
        <a:graphic>
          <a:graphicData uri="http://schemas.openxmlformats.org/presentationml/2006/ole">
            <mc:AlternateContent xmlns:mc="http://schemas.openxmlformats.org/markup-compatibility/2006">
              <mc:Choice xmlns:v="urn:schemas-microsoft-com:vml" Requires="v">
                <p:oleObj spid="_x0000_s16111" name="Worksheet" r:id="rId3" imgW="11430081" imgH="4381560" progId="Excel.Sheet.8">
                  <p:embed/>
                </p:oleObj>
              </mc:Choice>
              <mc:Fallback>
                <p:oleObj name="Worksheet" r:id="rId3" imgW="11430081" imgH="4381560" progId="Excel.Sheet.8">
                  <p:embed/>
                  <p:pic>
                    <p:nvPicPr>
                      <p:cNvPr id="2" name="Object 1"/>
                      <p:cNvPicPr/>
                      <p:nvPr/>
                    </p:nvPicPr>
                    <p:blipFill>
                      <a:blip r:embed="rId4"/>
                      <a:stretch>
                        <a:fillRect/>
                      </a:stretch>
                    </p:blipFill>
                    <p:spPr>
                      <a:xfrm>
                        <a:off x="21021" y="987851"/>
                        <a:ext cx="8387608" cy="4837330"/>
                      </a:xfrm>
                      <a:prstGeom prst="rect">
                        <a:avLst/>
                      </a:prstGeom>
                    </p:spPr>
                  </p:pic>
                </p:oleObj>
              </mc:Fallback>
            </mc:AlternateContent>
          </a:graphicData>
        </a:graphic>
      </p:graphicFrame>
      <p:sp>
        <p:nvSpPr>
          <p:cNvPr id="3" name="TextBox 2"/>
          <p:cNvSpPr txBox="1"/>
          <p:nvPr/>
        </p:nvSpPr>
        <p:spPr>
          <a:xfrm>
            <a:off x="2133600" y="3982175"/>
            <a:ext cx="685800" cy="253916"/>
          </a:xfrm>
          <a:prstGeom prst="rect">
            <a:avLst/>
          </a:prstGeom>
          <a:noFill/>
        </p:spPr>
        <p:txBody>
          <a:bodyPr wrap="square" rtlCol="0">
            <a:spAutoFit/>
          </a:bodyPr>
          <a:lstStyle/>
          <a:p>
            <a:r>
              <a:rPr lang="en-US" sz="1050" b="1" dirty="0"/>
              <a:t> 10,000</a:t>
            </a:r>
          </a:p>
        </p:txBody>
      </p:sp>
      <p:sp>
        <p:nvSpPr>
          <p:cNvPr id="4" name="TextBox 3"/>
          <p:cNvSpPr txBox="1"/>
          <p:nvPr/>
        </p:nvSpPr>
        <p:spPr>
          <a:xfrm>
            <a:off x="3048000" y="3982175"/>
            <a:ext cx="685800" cy="253916"/>
          </a:xfrm>
          <a:prstGeom prst="rect">
            <a:avLst/>
          </a:prstGeom>
          <a:noFill/>
        </p:spPr>
        <p:txBody>
          <a:bodyPr wrap="square" rtlCol="0">
            <a:spAutoFit/>
          </a:bodyPr>
          <a:lstStyle/>
          <a:p>
            <a:r>
              <a:rPr lang="en-US" sz="1050" b="1" dirty="0"/>
              <a:t>35,500</a:t>
            </a:r>
          </a:p>
        </p:txBody>
      </p:sp>
      <p:sp>
        <p:nvSpPr>
          <p:cNvPr id="5" name="TextBox 4"/>
          <p:cNvSpPr txBox="1"/>
          <p:nvPr/>
        </p:nvSpPr>
        <p:spPr>
          <a:xfrm>
            <a:off x="4067206" y="3982175"/>
            <a:ext cx="685800" cy="253916"/>
          </a:xfrm>
          <a:prstGeom prst="rect">
            <a:avLst/>
          </a:prstGeom>
          <a:noFill/>
        </p:spPr>
        <p:txBody>
          <a:bodyPr wrap="square" rtlCol="0">
            <a:spAutoFit/>
          </a:bodyPr>
          <a:lstStyle/>
          <a:p>
            <a:r>
              <a:rPr lang="en-US" sz="1050" b="1" dirty="0"/>
              <a:t>45,500</a:t>
            </a:r>
          </a:p>
        </p:txBody>
      </p:sp>
      <p:sp>
        <p:nvSpPr>
          <p:cNvPr id="6" name="TextBox 5"/>
          <p:cNvSpPr txBox="1"/>
          <p:nvPr/>
        </p:nvSpPr>
        <p:spPr>
          <a:xfrm>
            <a:off x="7757570" y="3977185"/>
            <a:ext cx="685800" cy="253916"/>
          </a:xfrm>
          <a:prstGeom prst="rect">
            <a:avLst/>
          </a:prstGeom>
          <a:noFill/>
        </p:spPr>
        <p:txBody>
          <a:bodyPr wrap="square" rtlCol="0">
            <a:spAutoFit/>
          </a:bodyPr>
          <a:lstStyle/>
          <a:p>
            <a:r>
              <a:rPr lang="en-US" sz="1050" b="1" dirty="0"/>
              <a:t>   35,500</a:t>
            </a:r>
          </a:p>
        </p:txBody>
      </p:sp>
      <p:sp>
        <p:nvSpPr>
          <p:cNvPr id="7" name="TextBox 6"/>
          <p:cNvSpPr txBox="1"/>
          <p:nvPr/>
        </p:nvSpPr>
        <p:spPr>
          <a:xfrm>
            <a:off x="7035292" y="3976188"/>
            <a:ext cx="685800" cy="253916"/>
          </a:xfrm>
          <a:prstGeom prst="rect">
            <a:avLst/>
          </a:prstGeom>
          <a:noFill/>
        </p:spPr>
        <p:txBody>
          <a:bodyPr wrap="square" rtlCol="0">
            <a:spAutoFit/>
          </a:bodyPr>
          <a:lstStyle/>
          <a:p>
            <a:r>
              <a:rPr lang="en-US" sz="1050" b="1" dirty="0"/>
              <a:t>45,500</a:t>
            </a:r>
          </a:p>
        </p:txBody>
      </p:sp>
      <p:sp>
        <p:nvSpPr>
          <p:cNvPr id="8" name="TextBox 7"/>
          <p:cNvSpPr txBox="1"/>
          <p:nvPr/>
        </p:nvSpPr>
        <p:spPr>
          <a:xfrm>
            <a:off x="6119746" y="3982175"/>
            <a:ext cx="685800" cy="253916"/>
          </a:xfrm>
          <a:prstGeom prst="rect">
            <a:avLst/>
          </a:prstGeom>
          <a:noFill/>
        </p:spPr>
        <p:txBody>
          <a:bodyPr wrap="square" rtlCol="0">
            <a:spAutoFit/>
          </a:bodyPr>
          <a:lstStyle/>
          <a:p>
            <a:r>
              <a:rPr lang="en-US" sz="1050" b="1" dirty="0"/>
              <a:t>20,500</a:t>
            </a:r>
          </a:p>
        </p:txBody>
      </p:sp>
      <p:sp>
        <p:nvSpPr>
          <p:cNvPr id="9" name="TextBox 8"/>
          <p:cNvSpPr txBox="1"/>
          <p:nvPr/>
        </p:nvSpPr>
        <p:spPr>
          <a:xfrm>
            <a:off x="5140782" y="3982175"/>
            <a:ext cx="685800" cy="253916"/>
          </a:xfrm>
          <a:prstGeom prst="rect">
            <a:avLst/>
          </a:prstGeom>
          <a:noFill/>
        </p:spPr>
        <p:txBody>
          <a:bodyPr wrap="square" rtlCol="0">
            <a:spAutoFit/>
          </a:bodyPr>
          <a:lstStyle/>
          <a:p>
            <a:r>
              <a:rPr lang="en-US" sz="1050" b="1" dirty="0"/>
              <a:t>25,000</a:t>
            </a:r>
          </a:p>
        </p:txBody>
      </p:sp>
      <p:sp>
        <p:nvSpPr>
          <p:cNvPr id="11" name="TextBox 10"/>
          <p:cNvSpPr txBox="1"/>
          <p:nvPr/>
        </p:nvSpPr>
        <p:spPr>
          <a:xfrm>
            <a:off x="2064708" y="4172153"/>
            <a:ext cx="744254" cy="253916"/>
          </a:xfrm>
          <a:prstGeom prst="rect">
            <a:avLst/>
          </a:prstGeom>
          <a:noFill/>
        </p:spPr>
        <p:txBody>
          <a:bodyPr wrap="square" rtlCol="0">
            <a:spAutoFit/>
          </a:bodyPr>
          <a:lstStyle/>
          <a:p>
            <a:r>
              <a:rPr lang="en-US" sz="1050" b="1" dirty="0"/>
              <a:t> 343,956</a:t>
            </a:r>
          </a:p>
        </p:txBody>
      </p:sp>
      <p:sp>
        <p:nvSpPr>
          <p:cNvPr id="12" name="TextBox 11"/>
          <p:cNvSpPr txBox="1"/>
          <p:nvPr/>
        </p:nvSpPr>
        <p:spPr>
          <a:xfrm>
            <a:off x="2062620" y="4362131"/>
            <a:ext cx="748430" cy="253916"/>
          </a:xfrm>
          <a:prstGeom prst="rect">
            <a:avLst/>
          </a:prstGeom>
          <a:noFill/>
        </p:spPr>
        <p:txBody>
          <a:bodyPr wrap="square" rtlCol="0">
            <a:spAutoFit/>
          </a:bodyPr>
          <a:lstStyle/>
          <a:p>
            <a:r>
              <a:rPr lang="en-US" sz="1050" b="1" dirty="0"/>
              <a:t> 658,786</a:t>
            </a:r>
          </a:p>
        </p:txBody>
      </p:sp>
      <p:sp>
        <p:nvSpPr>
          <p:cNvPr id="13" name="TextBox 12"/>
          <p:cNvSpPr txBox="1"/>
          <p:nvPr/>
        </p:nvSpPr>
        <p:spPr>
          <a:xfrm>
            <a:off x="2885062" y="4172153"/>
            <a:ext cx="875878" cy="253916"/>
          </a:xfrm>
          <a:prstGeom prst="rect">
            <a:avLst/>
          </a:prstGeom>
          <a:noFill/>
        </p:spPr>
        <p:txBody>
          <a:bodyPr wrap="square" rtlCol="0">
            <a:spAutoFit/>
          </a:bodyPr>
          <a:lstStyle/>
          <a:p>
            <a:r>
              <a:rPr lang="en-US" sz="1050" b="1" dirty="0"/>
              <a:t>1,169,964</a:t>
            </a:r>
          </a:p>
        </p:txBody>
      </p:sp>
      <p:sp>
        <p:nvSpPr>
          <p:cNvPr id="14" name="TextBox 13"/>
          <p:cNvSpPr txBox="1"/>
          <p:nvPr/>
        </p:nvSpPr>
        <p:spPr>
          <a:xfrm>
            <a:off x="2885062" y="4379746"/>
            <a:ext cx="877966" cy="253916"/>
          </a:xfrm>
          <a:prstGeom prst="rect">
            <a:avLst/>
          </a:prstGeom>
          <a:noFill/>
        </p:spPr>
        <p:txBody>
          <a:bodyPr wrap="square" rtlCol="0">
            <a:spAutoFit/>
          </a:bodyPr>
          <a:lstStyle/>
          <a:p>
            <a:r>
              <a:rPr lang="en-US" sz="1050" b="1" dirty="0"/>
              <a:t>1,591,304</a:t>
            </a:r>
          </a:p>
        </p:txBody>
      </p:sp>
      <p:sp>
        <p:nvSpPr>
          <p:cNvPr id="15" name="TextBox 14"/>
          <p:cNvSpPr txBox="1"/>
          <p:nvPr/>
        </p:nvSpPr>
        <p:spPr>
          <a:xfrm>
            <a:off x="3896738" y="4184679"/>
            <a:ext cx="795726" cy="253916"/>
          </a:xfrm>
          <a:prstGeom prst="rect">
            <a:avLst/>
          </a:prstGeom>
          <a:noFill/>
        </p:spPr>
        <p:txBody>
          <a:bodyPr wrap="square" rtlCol="0">
            <a:spAutoFit/>
          </a:bodyPr>
          <a:lstStyle/>
          <a:p>
            <a:r>
              <a:rPr lang="en-US" sz="1050" b="1" dirty="0"/>
              <a:t>1,513,920</a:t>
            </a:r>
          </a:p>
        </p:txBody>
      </p:sp>
      <p:sp>
        <p:nvSpPr>
          <p:cNvPr id="16" name="TextBox 15"/>
          <p:cNvSpPr txBox="1"/>
          <p:nvPr/>
        </p:nvSpPr>
        <p:spPr>
          <a:xfrm>
            <a:off x="3826602" y="4387183"/>
            <a:ext cx="867950" cy="253916"/>
          </a:xfrm>
          <a:prstGeom prst="rect">
            <a:avLst/>
          </a:prstGeom>
          <a:noFill/>
        </p:spPr>
        <p:txBody>
          <a:bodyPr wrap="square" rtlCol="0">
            <a:spAutoFit/>
          </a:bodyPr>
          <a:lstStyle/>
          <a:p>
            <a:r>
              <a:rPr lang="en-US" sz="1050" b="1" dirty="0"/>
              <a:t>  2.250,090</a:t>
            </a:r>
          </a:p>
        </p:txBody>
      </p:sp>
      <p:sp>
        <p:nvSpPr>
          <p:cNvPr id="17" name="TextBox 16"/>
          <p:cNvSpPr txBox="1"/>
          <p:nvPr/>
        </p:nvSpPr>
        <p:spPr>
          <a:xfrm>
            <a:off x="4963296" y="4184679"/>
            <a:ext cx="840322" cy="253916"/>
          </a:xfrm>
          <a:prstGeom prst="rect">
            <a:avLst/>
          </a:prstGeom>
          <a:noFill/>
        </p:spPr>
        <p:txBody>
          <a:bodyPr wrap="square" rtlCol="0">
            <a:spAutoFit/>
          </a:bodyPr>
          <a:lstStyle/>
          <a:p>
            <a:r>
              <a:rPr lang="en-US" sz="1050" b="1" dirty="0"/>
              <a:t>1,121,420</a:t>
            </a:r>
          </a:p>
        </p:txBody>
      </p:sp>
      <p:sp>
        <p:nvSpPr>
          <p:cNvPr id="18" name="TextBox 17"/>
          <p:cNvSpPr txBox="1"/>
          <p:nvPr/>
        </p:nvSpPr>
        <p:spPr>
          <a:xfrm>
            <a:off x="4961208" y="4387183"/>
            <a:ext cx="831972" cy="253916"/>
          </a:xfrm>
          <a:prstGeom prst="rect">
            <a:avLst/>
          </a:prstGeom>
          <a:noFill/>
        </p:spPr>
        <p:txBody>
          <a:bodyPr wrap="square" rtlCol="0">
            <a:spAutoFit/>
          </a:bodyPr>
          <a:lstStyle/>
          <a:p>
            <a:r>
              <a:rPr lang="en-US" sz="1050" b="1" dirty="0"/>
              <a:t>1,523,864</a:t>
            </a:r>
          </a:p>
        </p:txBody>
      </p:sp>
      <p:sp>
        <p:nvSpPr>
          <p:cNvPr id="19" name="TextBox 18"/>
          <p:cNvSpPr txBox="1"/>
          <p:nvPr/>
        </p:nvSpPr>
        <p:spPr>
          <a:xfrm>
            <a:off x="6043880" y="4184679"/>
            <a:ext cx="685800" cy="253916"/>
          </a:xfrm>
          <a:prstGeom prst="rect">
            <a:avLst/>
          </a:prstGeom>
          <a:noFill/>
        </p:spPr>
        <p:txBody>
          <a:bodyPr wrap="square" rtlCol="0">
            <a:spAutoFit/>
          </a:bodyPr>
          <a:lstStyle/>
          <a:p>
            <a:r>
              <a:rPr lang="en-US" sz="1050" b="1" dirty="0"/>
              <a:t>392,500</a:t>
            </a:r>
          </a:p>
        </p:txBody>
      </p:sp>
      <p:sp>
        <p:nvSpPr>
          <p:cNvPr id="20" name="TextBox 19"/>
          <p:cNvSpPr txBox="1"/>
          <p:nvPr/>
        </p:nvSpPr>
        <p:spPr>
          <a:xfrm>
            <a:off x="6043170" y="4387183"/>
            <a:ext cx="685800" cy="253916"/>
          </a:xfrm>
          <a:prstGeom prst="rect">
            <a:avLst/>
          </a:prstGeom>
          <a:noFill/>
        </p:spPr>
        <p:txBody>
          <a:bodyPr wrap="square" rtlCol="0">
            <a:spAutoFit/>
          </a:bodyPr>
          <a:lstStyle/>
          <a:p>
            <a:r>
              <a:rPr lang="en-US" sz="1050" b="1" dirty="0"/>
              <a:t>726,226</a:t>
            </a:r>
          </a:p>
        </p:txBody>
      </p:sp>
      <p:sp>
        <p:nvSpPr>
          <p:cNvPr id="21" name="TextBox 20"/>
          <p:cNvSpPr txBox="1"/>
          <p:nvPr/>
        </p:nvSpPr>
        <p:spPr>
          <a:xfrm>
            <a:off x="6842622" y="4191218"/>
            <a:ext cx="868032" cy="253916"/>
          </a:xfrm>
          <a:prstGeom prst="rect">
            <a:avLst/>
          </a:prstGeom>
          <a:noFill/>
        </p:spPr>
        <p:txBody>
          <a:bodyPr wrap="square" rtlCol="0">
            <a:spAutoFit/>
          </a:bodyPr>
          <a:lstStyle/>
          <a:p>
            <a:r>
              <a:rPr lang="en-US" sz="1050" b="1" dirty="0"/>
              <a:t> 1,513,920</a:t>
            </a:r>
          </a:p>
        </p:txBody>
      </p:sp>
      <p:sp>
        <p:nvSpPr>
          <p:cNvPr id="22" name="TextBox 21"/>
          <p:cNvSpPr txBox="1"/>
          <p:nvPr/>
        </p:nvSpPr>
        <p:spPr>
          <a:xfrm>
            <a:off x="6853060" y="4380559"/>
            <a:ext cx="895644" cy="253916"/>
          </a:xfrm>
          <a:prstGeom prst="rect">
            <a:avLst/>
          </a:prstGeom>
          <a:noFill/>
        </p:spPr>
        <p:txBody>
          <a:bodyPr wrap="square" rtlCol="0">
            <a:spAutoFit/>
          </a:bodyPr>
          <a:lstStyle/>
          <a:p>
            <a:r>
              <a:rPr lang="en-US" sz="1050" b="1" dirty="0"/>
              <a:t> 2,250,090</a:t>
            </a:r>
          </a:p>
        </p:txBody>
      </p:sp>
      <p:sp>
        <p:nvSpPr>
          <p:cNvPr id="23" name="TextBox 22"/>
          <p:cNvSpPr txBox="1"/>
          <p:nvPr/>
        </p:nvSpPr>
        <p:spPr>
          <a:xfrm>
            <a:off x="7681470" y="4191218"/>
            <a:ext cx="776491" cy="253916"/>
          </a:xfrm>
          <a:prstGeom prst="rect">
            <a:avLst/>
          </a:prstGeom>
          <a:noFill/>
        </p:spPr>
        <p:txBody>
          <a:bodyPr wrap="square" rtlCol="0">
            <a:spAutoFit/>
          </a:bodyPr>
          <a:lstStyle/>
          <a:p>
            <a:r>
              <a:rPr lang="en-US" sz="1050" b="1" dirty="0"/>
              <a:t>1,169,964</a:t>
            </a:r>
          </a:p>
        </p:txBody>
      </p:sp>
      <p:sp>
        <p:nvSpPr>
          <p:cNvPr id="24" name="TextBox 23"/>
          <p:cNvSpPr txBox="1"/>
          <p:nvPr/>
        </p:nvSpPr>
        <p:spPr>
          <a:xfrm>
            <a:off x="7681470" y="4380559"/>
            <a:ext cx="755205" cy="253916"/>
          </a:xfrm>
          <a:prstGeom prst="rect">
            <a:avLst/>
          </a:prstGeom>
          <a:noFill/>
        </p:spPr>
        <p:txBody>
          <a:bodyPr wrap="square" rtlCol="0">
            <a:spAutoFit/>
          </a:bodyPr>
          <a:lstStyle/>
          <a:p>
            <a:r>
              <a:rPr lang="en-US" sz="1050" b="1" dirty="0"/>
              <a:t>1,591,304</a:t>
            </a:r>
          </a:p>
        </p:txBody>
      </p:sp>
      <p:sp>
        <p:nvSpPr>
          <p:cNvPr id="25" name="TextBox 24"/>
          <p:cNvSpPr txBox="1"/>
          <p:nvPr/>
        </p:nvSpPr>
        <p:spPr>
          <a:xfrm>
            <a:off x="1986881" y="4580786"/>
            <a:ext cx="877966" cy="253916"/>
          </a:xfrm>
          <a:prstGeom prst="rect">
            <a:avLst/>
          </a:prstGeom>
          <a:noFill/>
        </p:spPr>
        <p:txBody>
          <a:bodyPr wrap="square" rtlCol="0">
            <a:spAutoFit/>
          </a:bodyPr>
          <a:lstStyle/>
          <a:p>
            <a:r>
              <a:rPr lang="en-US" sz="1050" b="1" dirty="0"/>
              <a:t>1,012,742</a:t>
            </a:r>
          </a:p>
        </p:txBody>
      </p:sp>
      <p:sp>
        <p:nvSpPr>
          <p:cNvPr id="26" name="TextBox 25"/>
          <p:cNvSpPr txBox="1"/>
          <p:nvPr/>
        </p:nvSpPr>
        <p:spPr>
          <a:xfrm>
            <a:off x="2888319" y="4577541"/>
            <a:ext cx="877966" cy="253916"/>
          </a:xfrm>
          <a:prstGeom prst="rect">
            <a:avLst/>
          </a:prstGeom>
          <a:noFill/>
        </p:spPr>
        <p:txBody>
          <a:bodyPr wrap="square" rtlCol="0">
            <a:spAutoFit/>
          </a:bodyPr>
          <a:lstStyle/>
          <a:p>
            <a:r>
              <a:rPr lang="en-US" sz="1050" b="1" dirty="0"/>
              <a:t>2,796,768</a:t>
            </a:r>
          </a:p>
        </p:txBody>
      </p:sp>
      <p:sp>
        <p:nvSpPr>
          <p:cNvPr id="27" name="TextBox 26"/>
          <p:cNvSpPr txBox="1"/>
          <p:nvPr/>
        </p:nvSpPr>
        <p:spPr>
          <a:xfrm>
            <a:off x="3877304" y="4574298"/>
            <a:ext cx="877966" cy="253916"/>
          </a:xfrm>
          <a:prstGeom prst="rect">
            <a:avLst/>
          </a:prstGeom>
          <a:noFill/>
        </p:spPr>
        <p:txBody>
          <a:bodyPr wrap="square" rtlCol="0">
            <a:spAutoFit/>
          </a:bodyPr>
          <a:lstStyle/>
          <a:p>
            <a:r>
              <a:rPr lang="en-US" sz="1050" b="1" dirty="0"/>
              <a:t>3,809,510</a:t>
            </a:r>
          </a:p>
        </p:txBody>
      </p:sp>
      <p:sp>
        <p:nvSpPr>
          <p:cNvPr id="28" name="TextBox 27"/>
          <p:cNvSpPr txBox="1"/>
          <p:nvPr/>
        </p:nvSpPr>
        <p:spPr>
          <a:xfrm>
            <a:off x="4967692" y="4588223"/>
            <a:ext cx="831972" cy="253916"/>
          </a:xfrm>
          <a:prstGeom prst="rect">
            <a:avLst/>
          </a:prstGeom>
          <a:noFill/>
        </p:spPr>
        <p:txBody>
          <a:bodyPr wrap="square" rtlCol="0">
            <a:spAutoFit/>
          </a:bodyPr>
          <a:lstStyle/>
          <a:p>
            <a:r>
              <a:rPr lang="en-US" sz="1050" b="1" dirty="0"/>
              <a:t>2,670,284</a:t>
            </a:r>
          </a:p>
        </p:txBody>
      </p:sp>
      <p:sp>
        <p:nvSpPr>
          <p:cNvPr id="29" name="TextBox 28"/>
          <p:cNvSpPr txBox="1"/>
          <p:nvPr/>
        </p:nvSpPr>
        <p:spPr>
          <a:xfrm>
            <a:off x="5941610" y="4588223"/>
            <a:ext cx="831972" cy="253916"/>
          </a:xfrm>
          <a:prstGeom prst="rect">
            <a:avLst/>
          </a:prstGeom>
          <a:noFill/>
        </p:spPr>
        <p:txBody>
          <a:bodyPr wrap="square" rtlCol="0">
            <a:spAutoFit/>
          </a:bodyPr>
          <a:lstStyle/>
          <a:p>
            <a:r>
              <a:rPr lang="en-US" sz="1050" b="1" dirty="0"/>
              <a:t>1,139,226</a:t>
            </a:r>
          </a:p>
        </p:txBody>
      </p:sp>
      <p:sp>
        <p:nvSpPr>
          <p:cNvPr id="30" name="TextBox 29"/>
          <p:cNvSpPr txBox="1"/>
          <p:nvPr/>
        </p:nvSpPr>
        <p:spPr>
          <a:xfrm>
            <a:off x="6870192" y="4571055"/>
            <a:ext cx="877966" cy="253916"/>
          </a:xfrm>
          <a:prstGeom prst="rect">
            <a:avLst/>
          </a:prstGeom>
          <a:noFill/>
        </p:spPr>
        <p:txBody>
          <a:bodyPr wrap="square" rtlCol="0">
            <a:spAutoFit/>
          </a:bodyPr>
          <a:lstStyle/>
          <a:p>
            <a:r>
              <a:rPr lang="en-US" sz="1050" b="1" dirty="0"/>
              <a:t>3,809,510</a:t>
            </a:r>
          </a:p>
        </p:txBody>
      </p:sp>
      <p:sp>
        <p:nvSpPr>
          <p:cNvPr id="31" name="TextBox 30"/>
          <p:cNvSpPr txBox="1"/>
          <p:nvPr/>
        </p:nvSpPr>
        <p:spPr>
          <a:xfrm>
            <a:off x="7671104" y="4574296"/>
            <a:ext cx="877966" cy="253916"/>
          </a:xfrm>
          <a:prstGeom prst="rect">
            <a:avLst/>
          </a:prstGeom>
          <a:noFill/>
        </p:spPr>
        <p:txBody>
          <a:bodyPr wrap="square" rtlCol="0">
            <a:spAutoFit/>
          </a:bodyPr>
          <a:lstStyle/>
          <a:p>
            <a:r>
              <a:rPr lang="en-US" sz="1050" b="1" dirty="0"/>
              <a:t>2,796,768</a:t>
            </a:r>
          </a:p>
        </p:txBody>
      </p:sp>
      <p:sp>
        <p:nvSpPr>
          <p:cNvPr id="35" name="Title 1"/>
          <p:cNvSpPr txBox="1">
            <a:spLocks/>
          </p:cNvSpPr>
          <p:nvPr/>
        </p:nvSpPr>
        <p:spPr>
          <a:xfrm>
            <a:off x="0" y="0"/>
            <a:ext cx="8458200" cy="6305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a:lstStyle>
          <a:p>
            <a:pPr algn="ctr"/>
            <a:r>
              <a:rPr lang="en-US" sz="2400" dirty="0">
                <a:latin typeface="+mn-lt"/>
              </a:rPr>
              <a:t>Non-Levied Funds – Summary Schedule</a:t>
            </a:r>
          </a:p>
        </p:txBody>
      </p:sp>
      <p:sp>
        <p:nvSpPr>
          <p:cNvPr id="10" name="TextBox 9"/>
          <p:cNvSpPr txBox="1"/>
          <p:nvPr/>
        </p:nvSpPr>
        <p:spPr>
          <a:xfrm>
            <a:off x="2470014" y="5199420"/>
            <a:ext cx="6216786" cy="1200329"/>
          </a:xfrm>
          <a:prstGeom prst="rect">
            <a:avLst/>
          </a:prstGeom>
          <a:noFill/>
        </p:spPr>
        <p:txBody>
          <a:bodyPr wrap="square" rtlCol="0">
            <a:spAutoFit/>
          </a:bodyPr>
          <a:lstStyle/>
          <a:p>
            <a:r>
              <a:rPr lang="en-US" dirty="0">
                <a:solidFill>
                  <a:schemeClr val="tx2"/>
                </a:solidFill>
                <a:latin typeface="Times New Roman" panose="02020603050405020304" pitchFamily="18" charset="0"/>
                <a:cs typeface="Times New Roman" panose="02020603050405020304" pitchFamily="18" charset="0"/>
              </a:rPr>
              <a:t>No limitation on </a:t>
            </a:r>
          </a:p>
          <a:p>
            <a:r>
              <a:rPr lang="en-US" dirty="0">
                <a:solidFill>
                  <a:schemeClr val="tx2"/>
                </a:solidFill>
                <a:latin typeface="Times New Roman" panose="02020603050405020304" pitchFamily="18" charset="0"/>
                <a:cs typeface="Times New Roman" panose="02020603050405020304" pitchFamily="18" charset="0"/>
              </a:rPr>
              <a:t>on budgeted cash …………….…..</a:t>
            </a:r>
            <a:r>
              <a:rPr lang="en-US" dirty="0">
                <a:solidFill>
                  <a:schemeClr val="accent1"/>
                </a:solidFill>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BUT</a:t>
            </a:r>
            <a:r>
              <a:rPr lang="en-US" dirty="0">
                <a:solidFill>
                  <a:schemeClr val="tx2"/>
                </a:solidFill>
                <a:latin typeface="Times New Roman" panose="02020603050405020304" pitchFamily="18" charset="0"/>
                <a:cs typeface="Times New Roman" panose="02020603050405020304" pitchFamily="18" charset="0"/>
              </a:rPr>
              <a:t>......................may be a </a:t>
            </a:r>
          </a:p>
          <a:p>
            <a:r>
              <a:rPr lang="en-US" dirty="0">
                <a:solidFill>
                  <a:schemeClr val="tx2"/>
                </a:solidFill>
                <a:latin typeface="Times New Roman" panose="02020603050405020304" pitchFamily="18" charset="0"/>
                <a:cs typeface="Times New Roman" panose="02020603050405020304" pitchFamily="18" charset="0"/>
              </a:rPr>
              <a:t>      reserves                                                              limitation on </a:t>
            </a:r>
          </a:p>
          <a:p>
            <a:r>
              <a:rPr lang="en-US" dirty="0">
                <a:solidFill>
                  <a:schemeClr val="tx2"/>
                </a:solidFill>
                <a:latin typeface="Times New Roman" panose="02020603050405020304" pitchFamily="18" charset="0"/>
                <a:cs typeface="Times New Roman" panose="02020603050405020304" pitchFamily="18" charset="0"/>
              </a:rPr>
              <a:t>                                                                                 cash balance</a:t>
            </a:r>
          </a:p>
        </p:txBody>
      </p:sp>
      <p:sp>
        <p:nvSpPr>
          <p:cNvPr id="36" name="Up Arrow 35"/>
          <p:cNvSpPr/>
          <p:nvPr/>
        </p:nvSpPr>
        <p:spPr>
          <a:xfrm>
            <a:off x="3200400" y="4894620"/>
            <a:ext cx="182880" cy="274320"/>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Up Arrow 36"/>
          <p:cNvSpPr/>
          <p:nvPr/>
        </p:nvSpPr>
        <p:spPr>
          <a:xfrm>
            <a:off x="7970520" y="4901101"/>
            <a:ext cx="259080" cy="506725"/>
          </a:xfrm>
          <a:prstGeom prst="upArrow">
            <a:avLst/>
          </a:prstGeom>
          <a:solidFill>
            <a:schemeClr val="tx2">
              <a:lumMod val="60000"/>
              <a:lumOff val="40000"/>
            </a:schemeClr>
          </a:solidFill>
          <a:ln>
            <a:solidFill>
              <a:schemeClr val="tx2">
                <a:lumMod val="75000"/>
              </a:schemeClr>
            </a:solidFill>
          </a:ln>
          <a:scene3d>
            <a:camera prst="orthographicFront"/>
            <a:lightRig rig="threePt" dir="t"/>
          </a:scene3d>
          <a:sp3d extrusionH="76200">
            <a:bevelT w="69850" prst="artDeco"/>
            <a:extrusionClr>
              <a:schemeClr val="tx2">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Equal 37"/>
          <p:cNvSpPr/>
          <p:nvPr/>
        </p:nvSpPr>
        <p:spPr>
          <a:xfrm>
            <a:off x="5826582" y="5770108"/>
            <a:ext cx="421818" cy="18288"/>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B70E533A-C0C3-4AFC-84A5-9489C3B5787D}"/>
              </a:ext>
            </a:extLst>
          </p:cNvPr>
          <p:cNvSpPr/>
          <p:nvPr/>
        </p:nvSpPr>
        <p:spPr>
          <a:xfrm>
            <a:off x="152400" y="4960742"/>
            <a:ext cx="1981200" cy="182105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Ensure the budgeted cash reserves will cover any  3</a:t>
            </a:r>
            <a:r>
              <a:rPr lang="en-US" sz="1400" baseline="30000" dirty="0"/>
              <a:t>rd</a:t>
            </a:r>
            <a:r>
              <a:rPr lang="en-US" sz="1400" dirty="0"/>
              <a:t> party restrictions – example: future debt payments </a:t>
            </a:r>
          </a:p>
        </p:txBody>
      </p:sp>
    </p:spTree>
    <p:extLst>
      <p:ext uri="{BB962C8B-B14F-4D97-AF65-F5344CB8AC3E}">
        <p14:creationId xmlns:p14="http://schemas.microsoft.com/office/powerpoint/2010/main" val="4118052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B8BB65-F08B-4A65-AA4E-4FA2E447DBF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5388"/>
                    </a14:imgEffect>
                    <a14:imgEffect>
                      <a14:saturation sat="87000"/>
                    </a14:imgEffect>
                  </a14:imgLayer>
                </a14:imgProps>
              </a:ext>
            </a:extLst>
          </a:blip>
          <a:stretch>
            <a:fillRect/>
          </a:stretch>
        </p:blipFill>
        <p:spPr>
          <a:xfrm>
            <a:off x="218131" y="237717"/>
            <a:ext cx="2264920" cy="2495550"/>
          </a:xfrm>
          <a:prstGeom prst="rect">
            <a:avLst/>
          </a:prstGeom>
        </p:spPr>
      </p:pic>
      <p:pic>
        <p:nvPicPr>
          <p:cNvPr id="7" name="Picture 6">
            <a:extLst>
              <a:ext uri="{FF2B5EF4-FFF2-40B4-BE49-F238E27FC236}">
                <a16:creationId xmlns:a16="http://schemas.microsoft.com/office/drawing/2014/main" id="{E393BB04-F08B-46B7-9518-967A3CCE344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90"/>
                    </a14:imgEffect>
                    <a14:imgEffect>
                      <a14:saturation sat="57000"/>
                    </a14:imgEffect>
                  </a14:imgLayer>
                </a14:imgProps>
              </a:ext>
            </a:extLst>
          </a:blip>
          <a:stretch>
            <a:fillRect/>
          </a:stretch>
        </p:blipFill>
        <p:spPr>
          <a:xfrm>
            <a:off x="6292105" y="5557728"/>
            <a:ext cx="2156520" cy="1318151"/>
          </a:xfrm>
          <a:prstGeom prst="rect">
            <a:avLst/>
          </a:prstGeom>
        </p:spPr>
      </p:pic>
      <p:sp>
        <p:nvSpPr>
          <p:cNvPr id="3" name="Content Placeholder 2"/>
          <p:cNvSpPr>
            <a:spLocks noGrp="1"/>
          </p:cNvSpPr>
          <p:nvPr>
            <p:ph sz="quarter" idx="4294967295"/>
          </p:nvPr>
        </p:nvSpPr>
        <p:spPr>
          <a:xfrm>
            <a:off x="957263" y="1143000"/>
            <a:ext cx="8186737" cy="5410200"/>
          </a:xfrm>
        </p:spPr>
        <p:txBody>
          <a:bodyPr>
            <a:normAutofit/>
          </a:bodyPr>
          <a:lstStyle/>
          <a:p>
            <a:pPr marL="45720" indent="0">
              <a:buNone/>
            </a:pPr>
            <a:endParaRPr lang="en-US" dirty="0"/>
          </a:p>
          <a:p>
            <a:pPr marL="45720" indent="0">
              <a:buNone/>
            </a:pPr>
            <a:endParaRPr lang="en-US" dirty="0"/>
          </a:p>
          <a:p>
            <a:pPr marL="45720" indent="0">
              <a:buNone/>
            </a:pPr>
            <a:endParaRPr lang="en-US" dirty="0"/>
          </a:p>
        </p:txBody>
      </p:sp>
      <p:sp>
        <p:nvSpPr>
          <p:cNvPr id="2" name="Title 1"/>
          <p:cNvSpPr>
            <a:spLocks noGrp="1"/>
          </p:cNvSpPr>
          <p:nvPr>
            <p:ph type="title" idx="4294967295"/>
          </p:nvPr>
        </p:nvSpPr>
        <p:spPr>
          <a:xfrm>
            <a:off x="2493520" y="79813"/>
            <a:ext cx="6172200" cy="1520387"/>
          </a:xfrm>
        </p:spPr>
        <p:txBody>
          <a:bodyPr/>
          <a:lstStyle/>
          <a:p>
            <a:r>
              <a:rPr lang="en-US" sz="2800" dirty="0">
                <a:latin typeface="+mn-lt"/>
              </a:rPr>
              <a:t>Monitoring the budget throughout the </a:t>
            </a:r>
            <a:br>
              <a:rPr lang="en-US" sz="2800" dirty="0">
                <a:latin typeface="+mn-lt"/>
              </a:rPr>
            </a:br>
            <a:r>
              <a:rPr lang="en-US" sz="2800" dirty="0">
                <a:latin typeface="+mn-lt"/>
              </a:rPr>
              <a:t>fiscal year:</a:t>
            </a:r>
            <a:endParaRPr lang="en-US" dirty="0">
              <a:latin typeface="+mn-lt"/>
            </a:endParaRPr>
          </a:p>
        </p:txBody>
      </p:sp>
      <p:sp>
        <p:nvSpPr>
          <p:cNvPr id="5" name="TextBox 4"/>
          <p:cNvSpPr txBox="1"/>
          <p:nvPr/>
        </p:nvSpPr>
        <p:spPr>
          <a:xfrm>
            <a:off x="3494660" y="756057"/>
            <a:ext cx="5410200" cy="369332"/>
          </a:xfrm>
          <a:prstGeom prst="rect">
            <a:avLst/>
          </a:prstGeom>
          <a:noFill/>
        </p:spPr>
        <p:txBody>
          <a:bodyPr wrap="square" rtlCol="0">
            <a:spAutoFit/>
          </a:bodyPr>
          <a:lstStyle/>
          <a:p>
            <a:endParaRPr lang="en-US" dirty="0"/>
          </a:p>
        </p:txBody>
      </p:sp>
      <p:sp>
        <p:nvSpPr>
          <p:cNvPr id="6" name="TextBox 5"/>
          <p:cNvSpPr txBox="1"/>
          <p:nvPr/>
        </p:nvSpPr>
        <p:spPr>
          <a:xfrm>
            <a:off x="685800" y="1800274"/>
            <a:ext cx="7489875" cy="5324535"/>
          </a:xfrm>
          <a:prstGeom prst="rect">
            <a:avLst/>
          </a:prstGeom>
          <a:noFill/>
        </p:spPr>
        <p:txBody>
          <a:bodyPr wrap="square" rtlCol="0">
            <a:spAutoFit/>
          </a:bodyPr>
          <a:lstStyle/>
          <a:p>
            <a:r>
              <a:rPr lang="en-US" sz="2000" dirty="0">
                <a:solidFill>
                  <a:schemeClr val="tx2"/>
                </a:solidFill>
              </a:rPr>
              <a:t>                     Monthly…review of YTD budget to actual reports. </a:t>
            </a:r>
          </a:p>
          <a:p>
            <a:r>
              <a:rPr lang="en-US" sz="2000" dirty="0">
                <a:solidFill>
                  <a:schemeClr val="tx2"/>
                </a:solidFill>
              </a:rPr>
              <a:t>	                   * For Revenues</a:t>
            </a:r>
          </a:p>
          <a:p>
            <a:r>
              <a:rPr lang="en-US" sz="2000" dirty="0">
                <a:solidFill>
                  <a:schemeClr val="tx2"/>
                </a:solidFill>
              </a:rPr>
              <a:t>		          - by fund</a:t>
            </a:r>
          </a:p>
          <a:p>
            <a:r>
              <a:rPr lang="en-US" sz="2000" dirty="0">
                <a:solidFill>
                  <a:schemeClr val="tx2"/>
                </a:solidFill>
              </a:rPr>
              <a:t>		               - by source</a:t>
            </a:r>
          </a:p>
          <a:p>
            <a:r>
              <a:rPr lang="en-US" sz="2000" dirty="0">
                <a:solidFill>
                  <a:schemeClr val="tx2"/>
                </a:solidFill>
              </a:rPr>
              <a:t>	                   * For Expenditures</a:t>
            </a:r>
          </a:p>
          <a:p>
            <a:r>
              <a:rPr lang="en-US" sz="2000" dirty="0">
                <a:solidFill>
                  <a:schemeClr val="tx2"/>
                </a:solidFill>
              </a:rPr>
              <a:t>	   	          - by fund </a:t>
            </a:r>
          </a:p>
          <a:p>
            <a:r>
              <a:rPr lang="en-US" sz="2000" dirty="0">
                <a:solidFill>
                  <a:schemeClr val="tx2"/>
                </a:solidFill>
              </a:rPr>
              <a:t>	   	               - by account number</a:t>
            </a:r>
          </a:p>
          <a:p>
            <a:r>
              <a:rPr lang="en-US" sz="2000" dirty="0">
                <a:solidFill>
                  <a:schemeClr val="tx2"/>
                </a:solidFill>
              </a:rPr>
              <a:t>		                   - by object code</a:t>
            </a:r>
          </a:p>
          <a:p>
            <a:endParaRPr lang="en-US" sz="1000" dirty="0">
              <a:solidFill>
                <a:schemeClr val="tx2"/>
              </a:solidFill>
            </a:endParaRPr>
          </a:p>
          <a:p>
            <a:r>
              <a:rPr lang="en-US" dirty="0">
                <a:solidFill>
                  <a:schemeClr val="tx2"/>
                </a:solidFill>
              </a:rPr>
              <a:t>Why?  If Revenues aren’t coming in is as anticipated you may need to limit the fund’s budgeted appropriations.</a:t>
            </a:r>
          </a:p>
          <a:p>
            <a:endParaRPr lang="en-US" sz="1000" dirty="0">
              <a:solidFill>
                <a:schemeClr val="tx2"/>
              </a:solidFill>
            </a:endParaRPr>
          </a:p>
          <a:p>
            <a:endParaRPr lang="en-US" sz="1000" dirty="0">
              <a:solidFill>
                <a:schemeClr val="tx2"/>
              </a:solidFill>
            </a:endParaRPr>
          </a:p>
          <a:p>
            <a:endParaRPr lang="en-US" sz="1000" dirty="0">
              <a:solidFill>
                <a:schemeClr val="tx2"/>
              </a:solidFill>
            </a:endParaRPr>
          </a:p>
          <a:p>
            <a:r>
              <a:rPr lang="en-US" dirty="0">
                <a:solidFill>
                  <a:schemeClr val="tx2"/>
                </a:solidFill>
              </a:rPr>
              <a:t>You may be faced with making unanticipated appropriations that were not budgeted.</a:t>
            </a:r>
          </a:p>
          <a:p>
            <a:r>
              <a:rPr lang="en-US" dirty="0">
                <a:solidFill>
                  <a:schemeClr val="tx2"/>
                </a:solidFill>
              </a:rPr>
              <a:t>      *Determine if a budget amendment is </a:t>
            </a:r>
          </a:p>
          <a:p>
            <a:r>
              <a:rPr lang="en-US" dirty="0">
                <a:solidFill>
                  <a:schemeClr val="tx2"/>
                </a:solidFill>
              </a:rPr>
              <a:t>        necessary </a:t>
            </a:r>
            <a:r>
              <a:rPr lang="en-US" u="sng" dirty="0">
                <a:solidFill>
                  <a:schemeClr val="tx2"/>
                </a:solidFill>
              </a:rPr>
              <a:t>before</a:t>
            </a:r>
            <a:r>
              <a:rPr lang="en-US" dirty="0">
                <a:solidFill>
                  <a:schemeClr val="tx2"/>
                </a:solidFill>
              </a:rPr>
              <a:t> an expenditure is </a:t>
            </a:r>
            <a:r>
              <a:rPr lang="en-US" u="sng" dirty="0">
                <a:solidFill>
                  <a:schemeClr val="tx2"/>
                </a:solidFill>
              </a:rPr>
              <a:t>incurred</a:t>
            </a:r>
            <a:r>
              <a:rPr lang="en-US" dirty="0">
                <a:solidFill>
                  <a:schemeClr val="tx2"/>
                </a:solidFill>
              </a:rPr>
              <a:t>.</a:t>
            </a:r>
          </a:p>
          <a:p>
            <a:r>
              <a:rPr lang="en-US" sz="1400" b="1" dirty="0">
                <a:solidFill>
                  <a:schemeClr val="tx2"/>
                </a:solidFill>
              </a:rPr>
              <a:t>                                      7-6-4005 (1), MCA</a:t>
            </a:r>
            <a:endParaRPr lang="en-US" sz="1400" b="1" dirty="0"/>
          </a:p>
          <a:p>
            <a:endParaRPr lang="en-US" dirty="0"/>
          </a:p>
        </p:txBody>
      </p:sp>
      <p:pic>
        <p:nvPicPr>
          <p:cNvPr id="39945" name="Picture 9" descr="C:\Users\CM0140\AppData\Local\Microsoft\Windows\Temporary Internet Files\Content.IE5\IO150TI1\MC900293460[1].wmf"/>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200" y="4728372"/>
            <a:ext cx="1241474" cy="4608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custDataLst>
              <p:tags r:id="rId1"/>
            </p:custDataLst>
          </p:nvPr>
        </p:nvSpPr>
        <p:spPr>
          <a:xfrm rot="1620000">
            <a:off x="7122775" y="5656408"/>
            <a:ext cx="490138" cy="230832"/>
          </a:xfrm>
          <a:prstGeom prst="rect">
            <a:avLst/>
          </a:prstGeom>
          <a:noFill/>
        </p:spPr>
        <p:txBody>
          <a:bodyPr wrap="square" rtlCol="0">
            <a:spAutoFit/>
          </a:bodyPr>
          <a:lstStyle/>
          <a:p>
            <a:r>
              <a:rPr lang="en-US" sz="900" b="1" dirty="0">
                <a:solidFill>
                  <a:srgbClr val="C00000"/>
                </a:solidFill>
              </a:rPr>
              <a:t>BILLS</a:t>
            </a:r>
          </a:p>
        </p:txBody>
      </p:sp>
    </p:spTree>
    <p:extLst>
      <p:ext uri="{BB962C8B-B14F-4D97-AF65-F5344CB8AC3E}">
        <p14:creationId xmlns:p14="http://schemas.microsoft.com/office/powerpoint/2010/main" val="38944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down)">
                                      <p:cBhvr>
                                        <p:cTn id="25" dur="500"/>
                                        <p:tgtEl>
                                          <p:spTgt spid="6">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down)">
                                      <p:cBhvr>
                                        <p:cTn id="28" dur="500"/>
                                        <p:tgtEl>
                                          <p:spTgt spid="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wipe(left)">
                                      <p:cBhvr>
                                        <p:cTn id="33" dur="500"/>
                                        <p:tgtEl>
                                          <p:spTgt spid="6">
                                            <p:txEl>
                                              <p:pRg st="9" end="9"/>
                                            </p:txEl>
                                          </p:spTgt>
                                        </p:tgtEl>
                                      </p:cBhvr>
                                    </p:animEffect>
                                  </p:childTnLst>
                                </p:cTn>
                              </p:par>
                              <p:par>
                                <p:cTn id="34" presetID="42" presetClass="entr" presetSubtype="0" fill="hold" nodeType="withEffect">
                                  <p:stCondLst>
                                    <p:cond delay="0"/>
                                  </p:stCondLst>
                                  <p:childTnLst>
                                    <p:set>
                                      <p:cBhvr>
                                        <p:cTn id="35" dur="1" fill="hold">
                                          <p:stCondLst>
                                            <p:cond delay="0"/>
                                          </p:stCondLst>
                                        </p:cTn>
                                        <p:tgtEl>
                                          <p:spTgt spid="39945"/>
                                        </p:tgtEl>
                                        <p:attrNameLst>
                                          <p:attrName>style.visibility</p:attrName>
                                        </p:attrNameLst>
                                      </p:cBhvr>
                                      <p:to>
                                        <p:strVal val="visible"/>
                                      </p:to>
                                    </p:set>
                                    <p:animEffect transition="in" filter="fade">
                                      <p:cBhvr>
                                        <p:cTn id="36" dur="1000"/>
                                        <p:tgtEl>
                                          <p:spTgt spid="39945"/>
                                        </p:tgtEl>
                                      </p:cBhvr>
                                    </p:animEffect>
                                    <p:anim calcmode="lin" valueType="num">
                                      <p:cBhvr>
                                        <p:cTn id="37" dur="1000" fill="hold"/>
                                        <p:tgtEl>
                                          <p:spTgt spid="39945"/>
                                        </p:tgtEl>
                                        <p:attrNameLst>
                                          <p:attrName>ppt_x</p:attrName>
                                        </p:attrNameLst>
                                      </p:cBhvr>
                                      <p:tavLst>
                                        <p:tav tm="0">
                                          <p:val>
                                            <p:strVal val="#ppt_x"/>
                                          </p:val>
                                        </p:tav>
                                        <p:tav tm="100000">
                                          <p:val>
                                            <p:strVal val="#ppt_x"/>
                                          </p:val>
                                        </p:tav>
                                      </p:tavLst>
                                    </p:anim>
                                    <p:anim calcmode="lin" valueType="num">
                                      <p:cBhvr>
                                        <p:cTn id="38" dur="1000" fill="hold"/>
                                        <p:tgtEl>
                                          <p:spTgt spid="3994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animEffect transition="in" filter="wipe(left)">
                                      <p:cBhvr>
                                        <p:cTn id="43" dur="500"/>
                                        <p:tgtEl>
                                          <p:spTgt spid="6">
                                            <p:txEl>
                                              <p:pRg st="13" end="13"/>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6">
                                            <p:txEl>
                                              <p:pRg st="14" end="14"/>
                                            </p:txEl>
                                          </p:spTgt>
                                        </p:tgtEl>
                                        <p:attrNameLst>
                                          <p:attrName>style.visibility</p:attrName>
                                        </p:attrNameLst>
                                      </p:cBhvr>
                                      <p:to>
                                        <p:strVal val="visible"/>
                                      </p:to>
                                    </p:set>
                                    <p:animEffect transition="in" filter="wipe(left)">
                                      <p:cBhvr>
                                        <p:cTn id="46" dur="500"/>
                                        <p:tgtEl>
                                          <p:spTgt spid="6">
                                            <p:txEl>
                                              <p:pRg st="14" end="14"/>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6">
                                            <p:txEl>
                                              <p:pRg st="15" end="15"/>
                                            </p:txEl>
                                          </p:spTgt>
                                        </p:tgtEl>
                                        <p:attrNameLst>
                                          <p:attrName>style.visibility</p:attrName>
                                        </p:attrNameLst>
                                      </p:cBhvr>
                                      <p:to>
                                        <p:strVal val="visible"/>
                                      </p:to>
                                    </p:set>
                                    <p:animEffect transition="in" filter="wipe(left)">
                                      <p:cBhvr>
                                        <p:cTn id="49" dur="500"/>
                                        <p:tgtEl>
                                          <p:spTgt spid="6">
                                            <p:txEl>
                                              <p:pRg st="15" end="15"/>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6">
                                            <p:txEl>
                                              <p:pRg st="16" end="16"/>
                                            </p:txEl>
                                          </p:spTgt>
                                        </p:tgtEl>
                                        <p:attrNameLst>
                                          <p:attrName>style.visibility</p:attrName>
                                        </p:attrNameLst>
                                      </p:cBhvr>
                                      <p:to>
                                        <p:strVal val="visible"/>
                                      </p:to>
                                    </p:set>
                                    <p:animEffect transition="in" filter="wipe(left)">
                                      <p:cBhvr>
                                        <p:cTn id="52" dur="500"/>
                                        <p:tgtEl>
                                          <p:spTgt spid="6">
                                            <p:txEl>
                                              <p:pRg st="16" end="16"/>
                                            </p:txEl>
                                          </p:spTgt>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798730"/>
            <a:ext cx="7924800" cy="3011270"/>
          </a:xfrm>
        </p:spPr>
        <p:txBody>
          <a:bodyPr>
            <a:normAutofit fontScale="92500" lnSpcReduction="20000"/>
          </a:bodyPr>
          <a:lstStyle/>
          <a:p>
            <a:r>
              <a:rPr lang="en-US" sz="2800" dirty="0">
                <a:solidFill>
                  <a:schemeClr val="tx2"/>
                </a:solidFill>
              </a:rPr>
              <a:t>Is an official permanent (legal) document of the local government </a:t>
            </a:r>
          </a:p>
          <a:p>
            <a:endParaRPr lang="en-US" sz="2800" dirty="0">
              <a:solidFill>
                <a:schemeClr val="tx2"/>
              </a:solidFill>
            </a:endParaRPr>
          </a:p>
          <a:p>
            <a:r>
              <a:rPr lang="en-US" sz="2800" dirty="0">
                <a:solidFill>
                  <a:schemeClr val="tx2"/>
                </a:solidFill>
              </a:rPr>
              <a:t>Should be printed, signed and kept in a safe and secure location  </a:t>
            </a:r>
          </a:p>
          <a:p>
            <a:endParaRPr lang="en-US" sz="2800" dirty="0">
              <a:solidFill>
                <a:schemeClr val="tx2"/>
              </a:solidFill>
            </a:endParaRPr>
          </a:p>
          <a:p>
            <a:r>
              <a:rPr lang="en-US" sz="2800" dirty="0">
                <a:solidFill>
                  <a:schemeClr val="tx2"/>
                </a:solidFill>
              </a:rPr>
              <a:t>Document is directly related to, part of and referred to in the resolution approving it</a:t>
            </a:r>
          </a:p>
          <a:p>
            <a:endParaRPr lang="en-US" sz="2800" dirty="0">
              <a:solidFill>
                <a:schemeClr val="tx2"/>
              </a:solidFill>
            </a:endParaRPr>
          </a:p>
          <a:p>
            <a:endParaRPr lang="en-US" sz="2800" dirty="0">
              <a:solidFill>
                <a:schemeClr val="tx2"/>
              </a:solidFill>
            </a:endParaRPr>
          </a:p>
          <a:p>
            <a:endParaRPr lang="en-US" dirty="0"/>
          </a:p>
        </p:txBody>
      </p:sp>
      <p:sp>
        <p:nvSpPr>
          <p:cNvPr id="2" name="TextBox 1"/>
          <p:cNvSpPr txBox="1"/>
          <p:nvPr/>
        </p:nvSpPr>
        <p:spPr>
          <a:xfrm>
            <a:off x="304800" y="152400"/>
            <a:ext cx="5943600" cy="646331"/>
          </a:xfrm>
          <a:prstGeom prst="rect">
            <a:avLst/>
          </a:prstGeom>
          <a:noFill/>
        </p:spPr>
        <p:txBody>
          <a:bodyPr wrap="square" rtlCol="0">
            <a:spAutoFit/>
          </a:bodyPr>
          <a:lstStyle/>
          <a:p>
            <a:r>
              <a:rPr lang="en-US" sz="3600" b="1" u="sng" dirty="0">
                <a:solidFill>
                  <a:schemeClr val="tx2"/>
                </a:solidFill>
                <a:latin typeface="+mj-lt"/>
              </a:rPr>
              <a:t>The Budget:</a:t>
            </a:r>
          </a:p>
        </p:txBody>
      </p:sp>
      <p:pic>
        <p:nvPicPr>
          <p:cNvPr id="6" name="Picture 5">
            <a:extLst>
              <a:ext uri="{FF2B5EF4-FFF2-40B4-BE49-F238E27FC236}">
                <a16:creationId xmlns:a16="http://schemas.microsoft.com/office/drawing/2014/main" id="{5E0EC706-DAB1-45E8-B34E-FC495D148A49}"/>
              </a:ext>
            </a:extLst>
          </p:cNvPr>
          <p:cNvPicPr>
            <a:picLocks noChangeAspect="1"/>
          </p:cNvPicPr>
          <p:nvPr/>
        </p:nvPicPr>
        <p:blipFill>
          <a:blip r:embed="rId2">
            <a:extLst>
              <a:ext uri="{BEBA8EAE-BF5A-486C-A8C5-ECC9F3942E4B}">
                <a14:imgProps xmlns:a14="http://schemas.microsoft.com/office/drawing/2010/main">
                  <a14:imgLayer r:embed="rId3">
                    <a14:imgEffect>
                      <a14:saturation sat="32000"/>
                    </a14:imgEffect>
                  </a14:imgLayer>
                </a14:imgProps>
              </a:ext>
              <a:ext uri="{28A0092B-C50C-407E-A947-70E740481C1C}">
                <a14:useLocalDpi xmlns:a14="http://schemas.microsoft.com/office/drawing/2010/main" val="0"/>
              </a:ext>
            </a:extLst>
          </a:blip>
          <a:stretch>
            <a:fillRect/>
          </a:stretch>
        </p:blipFill>
        <p:spPr>
          <a:xfrm>
            <a:off x="4953000" y="3962400"/>
            <a:ext cx="3124200" cy="2358171"/>
          </a:xfrm>
          <a:prstGeom prst="rect">
            <a:avLst/>
          </a:prstGeom>
        </p:spPr>
      </p:pic>
      <p:sp>
        <p:nvSpPr>
          <p:cNvPr id="7" name="TextBox 6">
            <a:extLst>
              <a:ext uri="{FF2B5EF4-FFF2-40B4-BE49-F238E27FC236}">
                <a16:creationId xmlns:a16="http://schemas.microsoft.com/office/drawing/2014/main" id="{B51832C3-9998-4D0B-920B-FE764DE276BD}"/>
              </a:ext>
            </a:extLst>
          </p:cNvPr>
          <p:cNvSpPr txBox="1"/>
          <p:nvPr/>
        </p:nvSpPr>
        <p:spPr>
          <a:xfrm>
            <a:off x="304800" y="4038600"/>
            <a:ext cx="3657600" cy="2215991"/>
          </a:xfrm>
          <a:prstGeom prst="rect">
            <a:avLst/>
          </a:prstGeom>
          <a:solidFill>
            <a:schemeClr val="accent2">
              <a:lumMod val="20000"/>
              <a:lumOff val="80000"/>
            </a:schemeClr>
          </a:solidFill>
          <a:ln w="76200">
            <a:solidFill>
              <a:schemeClr val="tx2"/>
            </a:solidFill>
          </a:ln>
          <a:scene3d>
            <a:camera prst="orthographicFront"/>
            <a:lightRig rig="threePt" dir="t"/>
          </a:scene3d>
          <a:sp3d>
            <a:bevelT/>
          </a:sp3d>
        </p:spPr>
        <p:txBody>
          <a:bodyPr wrap="square" rtlCol="0">
            <a:spAutoFit/>
          </a:bodyPr>
          <a:lstStyle/>
          <a:p>
            <a:pPr algn="ctr">
              <a:buClr>
                <a:schemeClr val="accent1"/>
              </a:buClr>
            </a:pPr>
            <a:r>
              <a:rPr lang="en-US" sz="2400" dirty="0">
                <a:solidFill>
                  <a:schemeClr val="tx2"/>
                </a:solidFill>
              </a:rPr>
              <a:t> Will be available on the                     </a:t>
            </a:r>
            <a:r>
              <a:rPr lang="en-US" sz="2400" i="1" dirty="0">
                <a:solidFill>
                  <a:schemeClr val="tx2"/>
                </a:solidFill>
              </a:rPr>
              <a:t> </a:t>
            </a:r>
            <a:r>
              <a:rPr lang="en-US" sz="2400" dirty="0">
                <a:solidFill>
                  <a:schemeClr val="tx2"/>
                </a:solidFill>
              </a:rPr>
              <a:t>                                                   State of Montana                                     </a:t>
            </a:r>
            <a:r>
              <a:rPr lang="en-US" sz="2400" i="1" dirty="0">
                <a:solidFill>
                  <a:schemeClr val="tx2"/>
                </a:solidFill>
              </a:rPr>
              <a:t> </a:t>
            </a:r>
            <a:r>
              <a:rPr lang="en-US" sz="2400" dirty="0">
                <a:solidFill>
                  <a:schemeClr val="tx2"/>
                </a:solidFill>
              </a:rPr>
              <a:t>                                               </a:t>
            </a:r>
            <a:r>
              <a:rPr lang="en-US" sz="2400" i="1" dirty="0">
                <a:solidFill>
                  <a:schemeClr val="tx2"/>
                </a:solidFill>
              </a:rPr>
              <a:t>Transparency in                                                                                                       Local Government                                                                                                 </a:t>
            </a:r>
            <a:r>
              <a:rPr lang="en-US" sz="2400" dirty="0">
                <a:solidFill>
                  <a:schemeClr val="tx2"/>
                </a:solidFill>
              </a:rPr>
              <a:t> Website for public viewing </a:t>
            </a:r>
          </a:p>
          <a:p>
            <a:endParaRPr lang="en-US" dirty="0">
              <a:solidFill>
                <a:schemeClr val="tx2"/>
              </a:solidFill>
            </a:endParaRPr>
          </a:p>
        </p:txBody>
      </p:sp>
    </p:spTree>
    <p:extLst>
      <p:ext uri="{BB962C8B-B14F-4D97-AF65-F5344CB8AC3E}">
        <p14:creationId xmlns:p14="http://schemas.microsoft.com/office/powerpoint/2010/main" val="3243307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BE72-5211-436C-BC47-80ECE805BF7A}"/>
              </a:ext>
            </a:extLst>
          </p:cNvPr>
          <p:cNvSpPr>
            <a:spLocks noGrp="1"/>
          </p:cNvSpPr>
          <p:nvPr>
            <p:ph type="title"/>
          </p:nvPr>
        </p:nvSpPr>
        <p:spPr>
          <a:xfrm>
            <a:off x="228600" y="274638"/>
            <a:ext cx="7848600" cy="792162"/>
          </a:xfrm>
        </p:spPr>
        <p:txBody>
          <a:bodyPr/>
          <a:lstStyle/>
          <a:p>
            <a:r>
              <a:rPr lang="en-US" sz="3600" dirty="0"/>
              <a:t>Expenditure – Budget to Actual Report</a:t>
            </a:r>
          </a:p>
        </p:txBody>
      </p:sp>
      <p:pic>
        <p:nvPicPr>
          <p:cNvPr id="6" name="Content Placeholder 5">
            <a:extLst>
              <a:ext uri="{FF2B5EF4-FFF2-40B4-BE49-F238E27FC236}">
                <a16:creationId xmlns:a16="http://schemas.microsoft.com/office/drawing/2014/main" id="{4F18D6FE-28B6-41D7-BBFA-04D36F0C7197}"/>
              </a:ext>
            </a:extLst>
          </p:cNvPr>
          <p:cNvPicPr>
            <a:picLocks noGrp="1" noChangeAspect="1"/>
          </p:cNvPicPr>
          <p:nvPr>
            <p:ph idx="1"/>
          </p:nvPr>
        </p:nvPicPr>
        <p:blipFill>
          <a:blip r:embed="rId2"/>
          <a:stretch>
            <a:fillRect/>
          </a:stretch>
        </p:blipFill>
        <p:spPr>
          <a:xfrm>
            <a:off x="152400" y="1219200"/>
            <a:ext cx="7315200" cy="5181600"/>
          </a:xfrm>
          <a:prstGeom prst="rect">
            <a:avLst/>
          </a:prstGeom>
        </p:spPr>
      </p:pic>
    </p:spTree>
    <p:extLst>
      <p:ext uri="{BB962C8B-B14F-4D97-AF65-F5344CB8AC3E}">
        <p14:creationId xmlns:p14="http://schemas.microsoft.com/office/powerpoint/2010/main" val="2218715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6625-9D9A-4049-84FB-736E60036E6F}"/>
              </a:ext>
            </a:extLst>
          </p:cNvPr>
          <p:cNvSpPr>
            <a:spLocks noGrp="1"/>
          </p:cNvSpPr>
          <p:nvPr>
            <p:ph type="title"/>
          </p:nvPr>
        </p:nvSpPr>
        <p:spPr>
          <a:xfrm>
            <a:off x="457200" y="274638"/>
            <a:ext cx="7620000" cy="487362"/>
          </a:xfrm>
        </p:spPr>
        <p:txBody>
          <a:bodyPr/>
          <a:lstStyle/>
          <a:p>
            <a:r>
              <a:rPr lang="en-US" sz="3600" dirty="0"/>
              <a:t>Revenues: Budget to Actual Report  </a:t>
            </a:r>
          </a:p>
        </p:txBody>
      </p:sp>
      <p:pic>
        <p:nvPicPr>
          <p:cNvPr id="4" name="Content Placeholder 3">
            <a:extLst>
              <a:ext uri="{FF2B5EF4-FFF2-40B4-BE49-F238E27FC236}">
                <a16:creationId xmlns:a16="http://schemas.microsoft.com/office/drawing/2014/main" id="{319C02E6-6DE5-4C8A-85A1-A304190A1E7B}"/>
              </a:ext>
            </a:extLst>
          </p:cNvPr>
          <p:cNvPicPr>
            <a:picLocks noGrp="1" noChangeAspect="1"/>
          </p:cNvPicPr>
          <p:nvPr>
            <p:ph idx="1"/>
          </p:nvPr>
        </p:nvPicPr>
        <p:blipFill>
          <a:blip r:embed="rId2"/>
          <a:stretch>
            <a:fillRect/>
          </a:stretch>
        </p:blipFill>
        <p:spPr>
          <a:xfrm>
            <a:off x="152400" y="1143000"/>
            <a:ext cx="6705600" cy="5334000"/>
          </a:xfrm>
          <a:prstGeom prst="rect">
            <a:avLst/>
          </a:prstGeom>
        </p:spPr>
      </p:pic>
    </p:spTree>
    <p:extLst>
      <p:ext uri="{BB962C8B-B14F-4D97-AF65-F5344CB8AC3E}">
        <p14:creationId xmlns:p14="http://schemas.microsoft.com/office/powerpoint/2010/main" val="2046032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9730" y="1143000"/>
            <a:ext cx="8187070" cy="5410200"/>
          </a:xfrm>
        </p:spPr>
        <p:txBody>
          <a:bodyPr>
            <a:normAutofit/>
          </a:bodyPr>
          <a:lstStyle/>
          <a:p>
            <a:pPr marL="45720" indent="0">
              <a:buNone/>
            </a:pPr>
            <a:endParaRPr lang="en-US" dirty="0"/>
          </a:p>
          <a:p>
            <a:pPr marL="45720" indent="0">
              <a:buNone/>
            </a:pPr>
            <a:endParaRPr lang="en-US" dirty="0"/>
          </a:p>
          <a:p>
            <a:pPr marL="45720" indent="0">
              <a:buNone/>
            </a:pPr>
            <a:endParaRPr lang="en-US" dirty="0"/>
          </a:p>
        </p:txBody>
      </p:sp>
      <p:sp>
        <p:nvSpPr>
          <p:cNvPr id="5" name="TextBox 4"/>
          <p:cNvSpPr txBox="1"/>
          <p:nvPr/>
        </p:nvSpPr>
        <p:spPr>
          <a:xfrm>
            <a:off x="0" y="152400"/>
            <a:ext cx="8305800" cy="9971961"/>
          </a:xfrm>
          <a:prstGeom prst="rect">
            <a:avLst/>
          </a:prstGeom>
          <a:noFill/>
        </p:spPr>
        <p:txBody>
          <a:bodyPr wrap="square" rtlCol="0">
            <a:spAutoFit/>
          </a:bodyPr>
          <a:lstStyle/>
          <a:p>
            <a:r>
              <a:rPr lang="en-US" sz="2800" b="1" dirty="0">
                <a:solidFill>
                  <a:schemeClr val="tx2"/>
                </a:solidFill>
              </a:rPr>
              <a:t>When monitoring the budget -      </a:t>
            </a:r>
            <a:r>
              <a:rPr lang="en-US" dirty="0">
                <a:solidFill>
                  <a:schemeClr val="tx2"/>
                </a:solidFill>
              </a:rPr>
              <a:t>	</a:t>
            </a:r>
          </a:p>
          <a:p>
            <a:pPr marL="800100" lvl="1" indent="-342900">
              <a:buFont typeface="Wingdings" panose="05000000000000000000" pitchFamily="2" charset="2"/>
              <a:buChar char="Ø"/>
            </a:pPr>
            <a:r>
              <a:rPr lang="en-US" sz="2400" dirty="0">
                <a:solidFill>
                  <a:schemeClr val="tx2"/>
                </a:solidFill>
              </a:rPr>
              <a:t>An expenditure was coded as object code 900 but does not meet our capital asset threshold amount</a:t>
            </a:r>
          </a:p>
          <a:p>
            <a:pPr marL="1257300" lvl="2" indent="-342900">
              <a:buFont typeface="Wingdings" panose="05000000000000000000" pitchFamily="2" charset="2"/>
              <a:buChar char="ü"/>
            </a:pPr>
            <a:r>
              <a:rPr lang="en-US" dirty="0">
                <a:solidFill>
                  <a:schemeClr val="tx2"/>
                </a:solidFill>
              </a:rPr>
              <a:t>The coding of the expenditure should be changed to correctly classify the purchase (a journal voucher should be prepared to change the object code to properly classify the purchase)</a:t>
            </a:r>
          </a:p>
          <a:p>
            <a:pPr marL="1257300" lvl="2" indent="-342900">
              <a:buFont typeface="Arial" panose="020B0604020202020204" pitchFamily="34" charset="0"/>
              <a:buChar char="•"/>
            </a:pPr>
            <a:endParaRPr lang="en-US" dirty="0">
              <a:solidFill>
                <a:schemeClr val="tx2"/>
              </a:solidFill>
            </a:endParaRPr>
          </a:p>
          <a:p>
            <a:pPr marL="800100" lvl="1" indent="-342900">
              <a:buFont typeface="Wingdings" panose="05000000000000000000" pitchFamily="2" charset="2"/>
              <a:buChar char="Ø"/>
            </a:pPr>
            <a:r>
              <a:rPr lang="en-US" sz="2400" dirty="0">
                <a:solidFill>
                  <a:schemeClr val="tx2"/>
                </a:solidFill>
              </a:rPr>
              <a:t>An account line item within a fund exceeded the budget</a:t>
            </a:r>
          </a:p>
          <a:p>
            <a:pPr marL="1257300" lvl="2" indent="-342900">
              <a:buFont typeface="Wingdings" panose="05000000000000000000" pitchFamily="2" charset="2"/>
              <a:buChar char="ü"/>
            </a:pPr>
            <a:r>
              <a:rPr lang="en-US" dirty="0">
                <a:solidFill>
                  <a:schemeClr val="tx2"/>
                </a:solidFill>
              </a:rPr>
              <a:t>Does the fund report a fixed budget or a fee-based budget?</a:t>
            </a:r>
          </a:p>
          <a:p>
            <a:pPr marL="1714500" lvl="3" indent="-342900">
              <a:buFont typeface="Courier New" panose="02070309020205020404" pitchFamily="49" charset="0"/>
              <a:buChar char="o"/>
            </a:pPr>
            <a:r>
              <a:rPr lang="en-US" dirty="0">
                <a:solidFill>
                  <a:schemeClr val="tx2"/>
                </a:solidFill>
              </a:rPr>
              <a:t>A fee based budget has adjustable appropriations:</a:t>
            </a:r>
          </a:p>
          <a:p>
            <a:pPr marL="1657350" lvl="3" indent="-285750">
              <a:buFont typeface="Wingdings" panose="05000000000000000000" pitchFamily="2" charset="2"/>
              <a:buChar char="q"/>
            </a:pPr>
            <a:r>
              <a:rPr lang="en-US" dirty="0">
                <a:solidFill>
                  <a:schemeClr val="tx2"/>
                </a:solidFill>
              </a:rPr>
              <a:t> </a:t>
            </a:r>
            <a:r>
              <a:rPr lang="en-US" b="1" u="sng" dirty="0">
                <a:solidFill>
                  <a:schemeClr val="tx2"/>
                </a:solidFill>
              </a:rPr>
              <a:t>If </a:t>
            </a:r>
            <a:r>
              <a:rPr lang="en-US" dirty="0">
                <a:solidFill>
                  <a:schemeClr val="tx2"/>
                </a:solidFill>
              </a:rPr>
              <a:t>the appropriation was based on the cost of providing services </a:t>
            </a:r>
          </a:p>
          <a:p>
            <a:pPr marL="1657350" lvl="3" indent="-285750">
              <a:buFont typeface="Wingdings" panose="05000000000000000000" pitchFamily="2" charset="2"/>
              <a:buChar char="q"/>
            </a:pPr>
            <a:r>
              <a:rPr lang="en-US" b="1" u="sng" dirty="0">
                <a:solidFill>
                  <a:schemeClr val="tx2"/>
                </a:solidFill>
              </a:rPr>
              <a:t>And</a:t>
            </a:r>
            <a:r>
              <a:rPr lang="en-US" dirty="0">
                <a:solidFill>
                  <a:schemeClr val="tx2"/>
                </a:solidFill>
              </a:rPr>
              <a:t> the budget resolution allows for adjustable appropriations</a:t>
            </a:r>
          </a:p>
          <a:p>
            <a:pPr marL="1714500" lvl="3" indent="-342900">
              <a:buFont typeface="Arial" panose="020B0604020202020204" pitchFamily="34" charset="0"/>
              <a:buChar char="•"/>
            </a:pPr>
            <a:endParaRPr lang="en-US" dirty="0">
              <a:solidFill>
                <a:schemeClr val="tx2"/>
              </a:solidFill>
            </a:endParaRPr>
          </a:p>
          <a:p>
            <a:pPr marL="1714500" lvl="3" indent="-342900">
              <a:buFont typeface="Arial" panose="020B0604020202020204" pitchFamily="34" charset="0"/>
              <a:buChar char="•"/>
            </a:pPr>
            <a:endParaRPr lang="en-US" dirty="0">
              <a:solidFill>
                <a:schemeClr val="tx2"/>
              </a:solidFill>
            </a:endParaRPr>
          </a:p>
          <a:p>
            <a:pPr marL="1257300" lvl="2" indent="-342900">
              <a:buFont typeface="Wingdings" panose="05000000000000000000" pitchFamily="2" charset="2"/>
              <a:buChar char="ü"/>
            </a:pPr>
            <a:r>
              <a:rPr lang="en-US" dirty="0">
                <a:solidFill>
                  <a:schemeClr val="tx2"/>
                </a:solidFill>
              </a:rPr>
              <a:t>Did the account line item that exceeded the budget cause the fund’s budget in total to exceed the amount budgeted? </a:t>
            </a:r>
          </a:p>
          <a:p>
            <a:pPr marL="1714500" lvl="3" indent="-342900">
              <a:buFont typeface="Courier New" panose="02070309020205020404" pitchFamily="49" charset="0"/>
              <a:buChar char="o"/>
            </a:pPr>
            <a:r>
              <a:rPr lang="en-US" dirty="0">
                <a:solidFill>
                  <a:schemeClr val="tx2"/>
                </a:solidFill>
              </a:rPr>
              <a:t>If the answer is ….. </a:t>
            </a:r>
          </a:p>
          <a:p>
            <a:pPr marL="2171700" lvl="4" indent="-342900">
              <a:buFont typeface="Wingdings" panose="05000000000000000000" pitchFamily="2" charset="2"/>
              <a:buChar char="q"/>
            </a:pPr>
            <a:r>
              <a:rPr lang="en-US" b="1" u="sng" dirty="0">
                <a:solidFill>
                  <a:schemeClr val="tx2"/>
                </a:solidFill>
              </a:rPr>
              <a:t>No</a:t>
            </a:r>
            <a:r>
              <a:rPr lang="en-US" dirty="0">
                <a:solidFill>
                  <a:schemeClr val="tx2"/>
                </a:solidFill>
              </a:rPr>
              <a:t> – the fund has remaining budget authority in total –            No action is required</a:t>
            </a:r>
          </a:p>
          <a:p>
            <a:pPr marL="2171700" lvl="4" indent="-342900">
              <a:buFont typeface="Wingdings" panose="05000000000000000000" pitchFamily="2" charset="2"/>
              <a:buChar char="q"/>
            </a:pPr>
            <a:r>
              <a:rPr lang="en-US" b="1" u="sng" dirty="0">
                <a:solidFill>
                  <a:schemeClr val="tx2"/>
                </a:solidFill>
              </a:rPr>
              <a:t>Yes</a:t>
            </a:r>
            <a:r>
              <a:rPr lang="en-US" dirty="0">
                <a:solidFill>
                  <a:schemeClr val="tx2"/>
                </a:solidFill>
              </a:rPr>
              <a:t>  - the fund’s budget exceeded the amount budgeted in total for the fund - A budget amendment may be necessary if the budget isn’t a fee-based budget</a:t>
            </a:r>
          </a:p>
          <a:p>
            <a:endParaRPr lang="en-US" sz="2400" dirty="0">
              <a:solidFill>
                <a:schemeClr val="tx2"/>
              </a:solidFill>
            </a:endParaRPr>
          </a:p>
          <a:p>
            <a:endParaRPr lang="en-US" sz="2400" dirty="0">
              <a:solidFill>
                <a:schemeClr val="tx2"/>
              </a:solidFill>
            </a:endParaRPr>
          </a:p>
          <a:p>
            <a:r>
              <a:rPr lang="en-US" sz="2400" dirty="0"/>
              <a:t>	</a:t>
            </a:r>
          </a:p>
          <a:p>
            <a:endParaRPr lang="en-US" sz="2400" dirty="0"/>
          </a:p>
          <a:p>
            <a:endParaRPr lang="en-US" sz="2400" dirty="0"/>
          </a:p>
          <a:p>
            <a:endParaRPr lang="en-US" sz="2400" dirty="0"/>
          </a:p>
          <a:p>
            <a:endParaRPr lang="en-US" sz="2800" dirty="0"/>
          </a:p>
          <a:p>
            <a:endParaRPr lang="en-US" sz="2800" dirty="0"/>
          </a:p>
          <a:p>
            <a:endParaRPr lang="en-US" dirty="0"/>
          </a:p>
        </p:txBody>
      </p:sp>
      <p:pic>
        <p:nvPicPr>
          <p:cNvPr id="6" name="Picture 8" descr="C:\Users\CM0140\AppData\Local\Microsoft\Windows\Temporary Internet Files\Content.IE5\9ULGEK27\MC9002934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410200"/>
            <a:ext cx="1295400" cy="113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26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 Project: June 2010"/>
          <p:cNvPicPr>
            <a:picLocks noChangeAspect="1"/>
          </p:cNvPicPr>
          <p:nvPr/>
        </p:nvPicPr>
        <p:blipFill>
          <a:blip r:embed="rId2">
            <a:extLst>
              <a:ext uri="{BEBA8EAE-BF5A-486C-A8C5-ECC9F3942E4B}">
                <a14:imgProps xmlns:a14="http://schemas.microsoft.com/office/drawing/2010/main">
                  <a14:imgLayer r:embed="rId3">
                    <a14:imgEffect>
                      <a14:saturation sat="31000"/>
                    </a14:imgEffect>
                  </a14:imgLayer>
                </a14:imgProps>
              </a:ext>
              <a:ext uri="{28A0092B-C50C-407E-A947-70E740481C1C}">
                <a14:useLocalDpi xmlns:a14="http://schemas.microsoft.com/office/drawing/2010/main" val="0"/>
              </a:ext>
            </a:extLst>
          </a:blip>
          <a:stretch>
            <a:fillRect/>
          </a:stretch>
        </p:blipFill>
        <p:spPr>
          <a:xfrm>
            <a:off x="6172200" y="4572000"/>
            <a:ext cx="2209800" cy="2174216"/>
          </a:xfrm>
          <a:prstGeom prst="rect">
            <a:avLst/>
          </a:prstGeom>
        </p:spPr>
      </p:pic>
      <p:sp>
        <p:nvSpPr>
          <p:cNvPr id="5" name="Rectangle: Rounded Corners 4"/>
          <p:cNvSpPr/>
          <p:nvPr/>
        </p:nvSpPr>
        <p:spPr>
          <a:xfrm>
            <a:off x="304800" y="4876800"/>
            <a:ext cx="5791200" cy="1676402"/>
          </a:xfrm>
          <a:prstGeom prst="roundRect">
            <a:avLst/>
          </a:prstGeom>
          <a:solidFill>
            <a:schemeClr val="tx2">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8620" indent="-342900">
              <a:buFont typeface="Arial" panose="020B0604020202020204" pitchFamily="34" charset="0"/>
              <a:buChar char="•"/>
            </a:pPr>
            <a:r>
              <a:rPr lang="en-US" sz="2000" b="1" dirty="0">
                <a:solidFill>
                  <a:schemeClr val="tx2"/>
                </a:solidFill>
              </a:rPr>
              <a:t>If the amendment is an emergency:</a:t>
            </a:r>
          </a:p>
          <a:p>
            <a:pPr marL="685800" lvl="1" indent="-342900"/>
            <a:r>
              <a:rPr lang="en-US" dirty="0">
                <a:solidFill>
                  <a:schemeClr val="tx2"/>
                </a:solidFill>
              </a:rPr>
              <a:t>The emergency budget appropriations must be adopted by 2/3 of the governing body who are                                                                                                                            present at the meeting. 7-6-4032 MCA</a:t>
            </a:r>
          </a:p>
        </p:txBody>
      </p:sp>
      <p:sp>
        <p:nvSpPr>
          <p:cNvPr id="2" name="Title 1"/>
          <p:cNvSpPr>
            <a:spLocks noGrp="1"/>
          </p:cNvSpPr>
          <p:nvPr>
            <p:ph type="title"/>
          </p:nvPr>
        </p:nvSpPr>
        <p:spPr>
          <a:xfrm>
            <a:off x="609600" y="0"/>
            <a:ext cx="7467600" cy="685800"/>
          </a:xfrm>
        </p:spPr>
        <p:txBody>
          <a:bodyPr/>
          <a:lstStyle/>
          <a:p>
            <a:r>
              <a:rPr lang="en-US" sz="4000" dirty="0">
                <a:latin typeface="+mn-lt"/>
              </a:rPr>
              <a:t>Budget Amendments:</a:t>
            </a:r>
          </a:p>
        </p:txBody>
      </p:sp>
      <p:sp>
        <p:nvSpPr>
          <p:cNvPr id="3" name="Content Placeholder 2"/>
          <p:cNvSpPr>
            <a:spLocks noGrp="1"/>
          </p:cNvSpPr>
          <p:nvPr>
            <p:ph idx="1"/>
          </p:nvPr>
        </p:nvSpPr>
        <p:spPr>
          <a:xfrm>
            <a:off x="152400" y="914400"/>
            <a:ext cx="8229600" cy="4191000"/>
          </a:xfrm>
        </p:spPr>
        <p:txBody>
          <a:bodyPr>
            <a:normAutofit/>
          </a:bodyPr>
          <a:lstStyle/>
          <a:p>
            <a:pPr marL="388620" indent="-342900"/>
            <a:r>
              <a:rPr lang="en-US" sz="2600" b="1" dirty="0">
                <a:solidFill>
                  <a:schemeClr val="tx2"/>
                </a:solidFill>
              </a:rPr>
              <a:t>Follow the procedures for a budget amendment 	</a:t>
            </a:r>
            <a:endParaRPr lang="en-US" dirty="0">
              <a:solidFill>
                <a:schemeClr val="tx2"/>
              </a:solidFill>
            </a:endParaRPr>
          </a:p>
          <a:p>
            <a:pPr marL="388620" indent="-342900"/>
            <a:r>
              <a:rPr lang="en-US" dirty="0">
                <a:solidFill>
                  <a:schemeClr val="tx2"/>
                </a:solidFill>
              </a:rPr>
              <a:t>The governing body may amend the budget during the fiscal year by conducting a public hearing at a regularly scheduled meeting. 7-6-4006(4) MCA</a:t>
            </a:r>
          </a:p>
          <a:p>
            <a:pPr marL="1051560" lvl="2" indent="-342900"/>
            <a:r>
              <a:rPr lang="en-US" dirty="0">
                <a:solidFill>
                  <a:schemeClr val="tx2"/>
                </a:solidFill>
              </a:rPr>
              <a:t> Publication: 7-6-4021 MCA (County 7-1-2121)</a:t>
            </a:r>
          </a:p>
          <a:p>
            <a:pPr marL="1051560" lvl="2" indent="-342900"/>
            <a:r>
              <a:rPr lang="en-US" dirty="0">
                <a:solidFill>
                  <a:schemeClr val="tx2"/>
                </a:solidFill>
              </a:rPr>
              <a:t> The notice must be published twice, with at least 6 days separating each publication. </a:t>
            </a:r>
            <a:endParaRPr lang="en-US" i="1" dirty="0">
              <a:solidFill>
                <a:schemeClr val="tx2"/>
              </a:solidFill>
            </a:endParaRPr>
          </a:p>
          <a:p>
            <a:pPr marL="685800" lvl="1" indent="-342900"/>
            <a:r>
              <a:rPr lang="en-US" dirty="0">
                <a:solidFill>
                  <a:schemeClr val="tx2"/>
                </a:solidFill>
              </a:rPr>
              <a:t>Budget amendments providing for additional appropriations must identify the fund cash reserves, unanticipated revenue or previously unbudgeted revenues that will fund the appropriations. 	</a:t>
            </a:r>
          </a:p>
          <a:p>
            <a:endParaRPr lang="en-US" dirty="0"/>
          </a:p>
        </p:txBody>
      </p:sp>
    </p:spTree>
    <p:extLst>
      <p:ext uri="{BB962C8B-B14F-4D97-AF65-F5344CB8AC3E}">
        <p14:creationId xmlns:p14="http://schemas.microsoft.com/office/powerpoint/2010/main" val="273785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153400" cy="6553200"/>
          </a:xfrm>
        </p:spPr>
        <p:txBody>
          <a:bodyPr>
            <a:normAutofit/>
          </a:bodyPr>
          <a:lstStyle/>
          <a:p>
            <a:pPr marL="45720" indent="0">
              <a:buNone/>
            </a:pPr>
            <a:r>
              <a:rPr lang="en-US" sz="2800" b="1" u="sng" dirty="0">
                <a:solidFill>
                  <a:schemeClr val="tx2"/>
                </a:solidFill>
                <a:latin typeface="+mj-lt"/>
              </a:rPr>
              <a:t>Recap of the Budget process:</a:t>
            </a:r>
          </a:p>
          <a:p>
            <a:pPr marL="388620" indent="-342900">
              <a:buFont typeface="Wingdings" panose="05000000000000000000" pitchFamily="2" charset="2"/>
              <a:buChar char="ü"/>
            </a:pPr>
            <a:r>
              <a:rPr lang="en-US" dirty="0">
                <a:solidFill>
                  <a:schemeClr val="tx2"/>
                </a:solidFill>
              </a:rPr>
              <a:t>Complete the</a:t>
            </a:r>
            <a:r>
              <a:rPr lang="en-US" dirty="0"/>
              <a:t> </a:t>
            </a:r>
            <a:r>
              <a:rPr lang="en-US" b="1" dirty="0">
                <a:solidFill>
                  <a:schemeClr val="accent1"/>
                </a:solidFill>
              </a:rPr>
              <a:t>prior year actual numbers</a:t>
            </a:r>
          </a:p>
          <a:p>
            <a:pPr marL="388620" indent="-342900">
              <a:buFont typeface="Wingdings" panose="05000000000000000000" pitchFamily="2" charset="2"/>
              <a:buChar char="ü"/>
            </a:pPr>
            <a:r>
              <a:rPr lang="en-US" b="1" dirty="0">
                <a:solidFill>
                  <a:schemeClr val="accent1"/>
                </a:solidFill>
              </a:rPr>
              <a:t>Compile information </a:t>
            </a:r>
            <a:r>
              <a:rPr lang="en-US" dirty="0">
                <a:solidFill>
                  <a:schemeClr val="tx2"/>
                </a:solidFill>
              </a:rPr>
              <a:t>for upcoming budget:</a:t>
            </a:r>
          </a:p>
          <a:p>
            <a:pPr marL="45720" indent="0">
              <a:buNone/>
            </a:pPr>
            <a:r>
              <a:rPr lang="en-US" dirty="0">
                <a:solidFill>
                  <a:schemeClr val="tx2"/>
                </a:solidFill>
              </a:rPr>
              <a:t>	Figure any additions, deletions, increases, etc. or trending</a:t>
            </a:r>
          </a:p>
          <a:p>
            <a:pPr marL="45720" indent="0">
              <a:buNone/>
            </a:pPr>
            <a:r>
              <a:rPr lang="en-US" dirty="0">
                <a:solidFill>
                  <a:schemeClr val="tx2"/>
                </a:solidFill>
              </a:rPr>
              <a:t>	Consider fixed costs – payroll, materials, utilities</a:t>
            </a:r>
          </a:p>
          <a:p>
            <a:pPr marL="45720" indent="0">
              <a:buNone/>
            </a:pPr>
            <a:r>
              <a:rPr lang="en-US" dirty="0">
                <a:solidFill>
                  <a:schemeClr val="tx2"/>
                </a:solidFill>
              </a:rPr>
              <a:t>	Review any capital asset additions, repairs, etc.</a:t>
            </a:r>
          </a:p>
          <a:p>
            <a:pPr marL="45720" indent="0">
              <a:buNone/>
            </a:pPr>
            <a:r>
              <a:rPr lang="en-US" dirty="0">
                <a:solidFill>
                  <a:schemeClr val="tx2"/>
                </a:solidFill>
              </a:rPr>
              <a:t>	Include current year loan payments for principal &amp; interest</a:t>
            </a:r>
          </a:p>
          <a:p>
            <a:pPr marL="45720" indent="0">
              <a:buNone/>
            </a:pPr>
            <a:r>
              <a:rPr lang="en-US" dirty="0">
                <a:solidFill>
                  <a:schemeClr val="tx2"/>
                </a:solidFill>
              </a:rPr>
              <a:t>	Upcoming grant applications/awards</a:t>
            </a:r>
          </a:p>
          <a:p>
            <a:pPr marL="388620" indent="-342900">
              <a:buFont typeface="Wingdings" panose="05000000000000000000" pitchFamily="2" charset="2"/>
              <a:buChar char="ü"/>
            </a:pPr>
            <a:r>
              <a:rPr lang="en-US" b="1" dirty="0">
                <a:solidFill>
                  <a:schemeClr val="accent1"/>
                </a:solidFill>
              </a:rPr>
              <a:t>Determine</a:t>
            </a:r>
            <a:r>
              <a:rPr lang="en-US" dirty="0"/>
              <a:t> </a:t>
            </a:r>
            <a:r>
              <a:rPr lang="en-US" b="1" dirty="0">
                <a:solidFill>
                  <a:schemeClr val="accent1"/>
                </a:solidFill>
              </a:rPr>
              <a:t>cash reserves</a:t>
            </a:r>
          </a:p>
          <a:p>
            <a:pPr marL="45720" indent="0">
              <a:buNone/>
            </a:pPr>
            <a:r>
              <a:rPr lang="en-US" dirty="0"/>
              <a:t>	</a:t>
            </a:r>
            <a:r>
              <a:rPr lang="en-US" dirty="0">
                <a:solidFill>
                  <a:schemeClr val="tx2"/>
                </a:solidFill>
              </a:rPr>
              <a:t>Important in levied funds for cash flow for first four months</a:t>
            </a:r>
          </a:p>
          <a:p>
            <a:pPr marL="45720" indent="0">
              <a:buNone/>
            </a:pPr>
            <a:r>
              <a:rPr lang="en-US" dirty="0">
                <a:solidFill>
                  <a:schemeClr val="tx2"/>
                </a:solidFill>
              </a:rPr>
              <a:t>	Can’t have negative cash reserve!</a:t>
            </a:r>
          </a:p>
          <a:p>
            <a:pPr marL="388620" indent="-342900">
              <a:buFont typeface="Wingdings" panose="05000000000000000000" pitchFamily="2" charset="2"/>
              <a:buChar char="ü"/>
            </a:pPr>
            <a:r>
              <a:rPr lang="en-US" dirty="0">
                <a:solidFill>
                  <a:schemeClr val="tx2"/>
                </a:solidFill>
              </a:rPr>
              <a:t>Ensure budgets are </a:t>
            </a:r>
            <a:r>
              <a:rPr lang="en-US" b="1" dirty="0">
                <a:solidFill>
                  <a:schemeClr val="accent1"/>
                </a:solidFill>
              </a:rPr>
              <a:t>in balance </a:t>
            </a:r>
          </a:p>
          <a:p>
            <a:pPr marL="45720" indent="0">
              <a:buNone/>
            </a:pPr>
            <a:r>
              <a:rPr lang="en-US" dirty="0"/>
              <a:t>	</a:t>
            </a:r>
            <a:r>
              <a:rPr lang="en-US" b="1" dirty="0">
                <a:solidFill>
                  <a:schemeClr val="tx2"/>
                </a:solidFill>
              </a:rPr>
              <a:t>Total Requirements (outgoing) = Total Resources (incoming)</a:t>
            </a:r>
          </a:p>
          <a:p>
            <a:pPr marL="45720" indent="0">
              <a:buNone/>
            </a:pPr>
            <a:endParaRPr lang="en-US" b="1" dirty="0">
              <a:solidFill>
                <a:schemeClr val="tx2"/>
              </a:solidFill>
            </a:endParaRPr>
          </a:p>
          <a:p>
            <a:pPr marL="45720" indent="0" algn="ctr">
              <a:buNone/>
            </a:pPr>
            <a:r>
              <a:rPr lang="en-US" b="1" dirty="0">
                <a:solidFill>
                  <a:schemeClr val="tx2"/>
                </a:solidFill>
              </a:rPr>
              <a:t>Formulation           Hearings            Approval           Monitor</a:t>
            </a:r>
          </a:p>
          <a:p>
            <a:pPr marL="45720" indent="0" algn="ctr">
              <a:buNone/>
            </a:pPr>
            <a:r>
              <a:rPr lang="en-US" b="1" dirty="0">
                <a:solidFill>
                  <a:schemeClr val="tx2"/>
                </a:solidFill>
              </a:rPr>
              <a:t>Submit Final Budget to DOA-LGSB through the Portal</a:t>
            </a:r>
          </a:p>
          <a:p>
            <a:pPr marL="45720" indent="0" algn="ctr">
              <a:buNone/>
            </a:pPr>
            <a:endParaRPr lang="en-US" b="1" dirty="0">
              <a:solidFill>
                <a:schemeClr val="tx2"/>
              </a:solidFill>
            </a:endParaRPr>
          </a:p>
          <a:p>
            <a:pPr marL="45720" indent="0">
              <a:buNone/>
            </a:pPr>
            <a:endParaRPr lang="en-US" dirty="0">
              <a:solidFill>
                <a:schemeClr val="tx2"/>
              </a:solidFill>
            </a:endParaRPr>
          </a:p>
          <a:p>
            <a:endParaRPr lang="en-US" dirty="0"/>
          </a:p>
        </p:txBody>
      </p:sp>
      <p:sp>
        <p:nvSpPr>
          <p:cNvPr id="2" name="Arrow: Right 1">
            <a:extLst>
              <a:ext uri="{FF2B5EF4-FFF2-40B4-BE49-F238E27FC236}">
                <a16:creationId xmlns:a16="http://schemas.microsoft.com/office/drawing/2014/main" id="{462F7EC3-BAFE-46B3-B09F-D22CDB90FBCD}"/>
              </a:ext>
            </a:extLst>
          </p:cNvPr>
          <p:cNvSpPr/>
          <p:nvPr/>
        </p:nvSpPr>
        <p:spPr>
          <a:xfrm>
            <a:off x="2579153" y="59817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98D72100-693A-450D-89BD-7118261358CE}"/>
              </a:ext>
            </a:extLst>
          </p:cNvPr>
          <p:cNvSpPr/>
          <p:nvPr/>
        </p:nvSpPr>
        <p:spPr>
          <a:xfrm>
            <a:off x="6113499" y="6006480"/>
            <a:ext cx="52300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urved Left 6">
            <a:extLst>
              <a:ext uri="{FF2B5EF4-FFF2-40B4-BE49-F238E27FC236}">
                <a16:creationId xmlns:a16="http://schemas.microsoft.com/office/drawing/2014/main" id="{234D25B8-CBF9-4283-B4E8-9FA028E872A2}"/>
              </a:ext>
            </a:extLst>
          </p:cNvPr>
          <p:cNvSpPr/>
          <p:nvPr/>
        </p:nvSpPr>
        <p:spPr>
          <a:xfrm>
            <a:off x="7848600" y="6096000"/>
            <a:ext cx="533400" cy="609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Right 5">
            <a:extLst>
              <a:ext uri="{FF2B5EF4-FFF2-40B4-BE49-F238E27FC236}">
                <a16:creationId xmlns:a16="http://schemas.microsoft.com/office/drawing/2014/main" id="{186FBBED-3DE2-479F-BD91-2F783BAD85F2}"/>
              </a:ext>
            </a:extLst>
          </p:cNvPr>
          <p:cNvSpPr/>
          <p:nvPr/>
        </p:nvSpPr>
        <p:spPr>
          <a:xfrm>
            <a:off x="4305300" y="6006480"/>
            <a:ext cx="52300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6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Effect transition="in" filter="wipe(left)">
                                      <p:cBhvr>
                                        <p:cTn id="7" dur="500"/>
                                        <p:tgtEl>
                                          <p:spTgt spid="3">
                                            <p:txEl>
                                              <p:pRg st="14" end="14"/>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Effect transition="in" filter="wipe(right)">
                                      <p:cBhvr>
                                        <p:cTn id="2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25">
          <a:fgClr>
            <a:schemeClr val="tx2"/>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72440"/>
            <a:ext cx="8104010" cy="5394960"/>
          </a:xfrm>
          <a:prstGeom prst="rect">
            <a:avLst/>
          </a:prstGeom>
          <a:ln>
            <a:noFill/>
          </a:ln>
          <a:effectLst>
            <a:softEdge rad="112500"/>
          </a:effectLst>
        </p:spPr>
      </p:pic>
      <p:sp>
        <p:nvSpPr>
          <p:cNvPr id="6" name="TextBox 5"/>
          <p:cNvSpPr txBox="1"/>
          <p:nvPr/>
        </p:nvSpPr>
        <p:spPr>
          <a:xfrm>
            <a:off x="2856688" y="1568180"/>
            <a:ext cx="2994498" cy="2492990"/>
          </a:xfrm>
          <a:custGeom>
            <a:avLst/>
            <a:gdLst>
              <a:gd name="connsiteX0" fmla="*/ 0 w 2577830"/>
              <a:gd name="connsiteY0" fmla="*/ 0 h 2554545"/>
              <a:gd name="connsiteX1" fmla="*/ 2577830 w 2577830"/>
              <a:gd name="connsiteY1" fmla="*/ 0 h 2554545"/>
              <a:gd name="connsiteX2" fmla="*/ 2577830 w 2577830"/>
              <a:gd name="connsiteY2" fmla="*/ 2554545 h 2554545"/>
              <a:gd name="connsiteX3" fmla="*/ 0 w 2577830"/>
              <a:gd name="connsiteY3" fmla="*/ 2554545 h 2554545"/>
              <a:gd name="connsiteX4" fmla="*/ 0 w 2577830"/>
              <a:gd name="connsiteY4" fmla="*/ 0 h 2554545"/>
              <a:gd name="connsiteX0" fmla="*/ 0 w 2704290"/>
              <a:gd name="connsiteY0" fmla="*/ 0 h 2554545"/>
              <a:gd name="connsiteX1" fmla="*/ 2577830 w 2704290"/>
              <a:gd name="connsiteY1" fmla="*/ 0 h 2554545"/>
              <a:gd name="connsiteX2" fmla="*/ 2704290 w 2704290"/>
              <a:gd name="connsiteY2" fmla="*/ 2272443 h 2554545"/>
              <a:gd name="connsiteX3" fmla="*/ 0 w 2704290"/>
              <a:gd name="connsiteY3" fmla="*/ 2554545 h 2554545"/>
              <a:gd name="connsiteX4" fmla="*/ 0 w 2704290"/>
              <a:gd name="connsiteY4" fmla="*/ 0 h 2554545"/>
              <a:gd name="connsiteX0" fmla="*/ 58366 w 2762656"/>
              <a:gd name="connsiteY0" fmla="*/ 0 h 2321081"/>
              <a:gd name="connsiteX1" fmla="*/ 2636196 w 2762656"/>
              <a:gd name="connsiteY1" fmla="*/ 0 h 2321081"/>
              <a:gd name="connsiteX2" fmla="*/ 2762656 w 2762656"/>
              <a:gd name="connsiteY2" fmla="*/ 2272443 h 2321081"/>
              <a:gd name="connsiteX3" fmla="*/ 0 w 2762656"/>
              <a:gd name="connsiteY3" fmla="*/ 2321081 h 2321081"/>
              <a:gd name="connsiteX4" fmla="*/ 58366 w 2762656"/>
              <a:gd name="connsiteY4" fmla="*/ 0 h 2321081"/>
              <a:gd name="connsiteX0" fmla="*/ 58366 w 2762656"/>
              <a:gd name="connsiteY0" fmla="*/ 0 h 2321081"/>
              <a:gd name="connsiteX1" fmla="*/ 2665379 w 2762656"/>
              <a:gd name="connsiteY1" fmla="*/ 9727 h 2321081"/>
              <a:gd name="connsiteX2" fmla="*/ 2762656 w 2762656"/>
              <a:gd name="connsiteY2" fmla="*/ 2272443 h 2321081"/>
              <a:gd name="connsiteX3" fmla="*/ 0 w 2762656"/>
              <a:gd name="connsiteY3" fmla="*/ 2321081 h 2321081"/>
              <a:gd name="connsiteX4" fmla="*/ 58366 w 2762656"/>
              <a:gd name="connsiteY4" fmla="*/ 0 h 2321081"/>
              <a:gd name="connsiteX0" fmla="*/ 9728 w 2762656"/>
              <a:gd name="connsiteY0" fmla="*/ 0 h 2330809"/>
              <a:gd name="connsiteX1" fmla="*/ 2665379 w 2762656"/>
              <a:gd name="connsiteY1" fmla="*/ 19455 h 2330809"/>
              <a:gd name="connsiteX2" fmla="*/ 2762656 w 2762656"/>
              <a:gd name="connsiteY2" fmla="*/ 2282171 h 2330809"/>
              <a:gd name="connsiteX3" fmla="*/ 0 w 2762656"/>
              <a:gd name="connsiteY3" fmla="*/ 2330809 h 2330809"/>
              <a:gd name="connsiteX4" fmla="*/ 9728 w 2762656"/>
              <a:gd name="connsiteY4" fmla="*/ 0 h 2330809"/>
              <a:gd name="connsiteX0" fmla="*/ 9728 w 2772384"/>
              <a:gd name="connsiteY0" fmla="*/ 0 h 2330809"/>
              <a:gd name="connsiteX1" fmla="*/ 2665379 w 2772384"/>
              <a:gd name="connsiteY1" fmla="*/ 19455 h 2330809"/>
              <a:gd name="connsiteX2" fmla="*/ 2772384 w 2772384"/>
              <a:gd name="connsiteY2" fmla="*/ 2086905 h 2330809"/>
              <a:gd name="connsiteX3" fmla="*/ 0 w 2772384"/>
              <a:gd name="connsiteY3" fmla="*/ 2330809 h 2330809"/>
              <a:gd name="connsiteX4" fmla="*/ 9728 w 2772384"/>
              <a:gd name="connsiteY4" fmla="*/ 0 h 2330809"/>
              <a:gd name="connsiteX0" fmla="*/ 29184 w 2791840"/>
              <a:gd name="connsiteY0" fmla="*/ 0 h 2144420"/>
              <a:gd name="connsiteX1" fmla="*/ 2684835 w 2791840"/>
              <a:gd name="connsiteY1" fmla="*/ 19455 h 2144420"/>
              <a:gd name="connsiteX2" fmla="*/ 2791840 w 2791840"/>
              <a:gd name="connsiteY2" fmla="*/ 2086905 h 2144420"/>
              <a:gd name="connsiteX3" fmla="*/ 0 w 2791840"/>
              <a:gd name="connsiteY3" fmla="*/ 2144420 h 2144420"/>
              <a:gd name="connsiteX4" fmla="*/ 29184 w 2791840"/>
              <a:gd name="connsiteY4" fmla="*/ 0 h 2144420"/>
              <a:gd name="connsiteX0" fmla="*/ 29184 w 2811306"/>
              <a:gd name="connsiteY0" fmla="*/ 0 h 2144420"/>
              <a:gd name="connsiteX1" fmla="*/ 2684835 w 2811306"/>
              <a:gd name="connsiteY1" fmla="*/ 19455 h 2144420"/>
              <a:gd name="connsiteX2" fmla="*/ 2811306 w 2811306"/>
              <a:gd name="connsiteY2" fmla="*/ 2086905 h 2144420"/>
              <a:gd name="connsiteX3" fmla="*/ 0 w 2811306"/>
              <a:gd name="connsiteY3" fmla="*/ 2144420 h 2144420"/>
              <a:gd name="connsiteX4" fmla="*/ 29184 w 2811306"/>
              <a:gd name="connsiteY4" fmla="*/ 0 h 2144420"/>
              <a:gd name="connsiteX0" fmla="*/ 145984 w 2928106"/>
              <a:gd name="connsiteY0" fmla="*/ 0 h 2086905"/>
              <a:gd name="connsiteX1" fmla="*/ 2801635 w 2928106"/>
              <a:gd name="connsiteY1" fmla="*/ 19455 h 2086905"/>
              <a:gd name="connsiteX2" fmla="*/ 2928106 w 2928106"/>
              <a:gd name="connsiteY2" fmla="*/ 2086905 h 2086905"/>
              <a:gd name="connsiteX3" fmla="*/ 0 w 2928106"/>
              <a:gd name="connsiteY3" fmla="*/ 1997433 h 2086905"/>
              <a:gd name="connsiteX4" fmla="*/ 145984 w 2928106"/>
              <a:gd name="connsiteY4" fmla="*/ 0 h 2086905"/>
              <a:gd name="connsiteX0" fmla="*/ 29184 w 2928106"/>
              <a:gd name="connsiteY0" fmla="*/ 0 h 2103237"/>
              <a:gd name="connsiteX1" fmla="*/ 2801635 w 2928106"/>
              <a:gd name="connsiteY1" fmla="*/ 35787 h 2103237"/>
              <a:gd name="connsiteX2" fmla="*/ 2928106 w 2928106"/>
              <a:gd name="connsiteY2" fmla="*/ 2103237 h 2103237"/>
              <a:gd name="connsiteX3" fmla="*/ 0 w 2928106"/>
              <a:gd name="connsiteY3" fmla="*/ 2013765 h 2103237"/>
              <a:gd name="connsiteX4" fmla="*/ 29184 w 2928106"/>
              <a:gd name="connsiteY4" fmla="*/ 0 h 2103237"/>
              <a:gd name="connsiteX0" fmla="*/ 29184 w 2928106"/>
              <a:gd name="connsiteY0" fmla="*/ 5043 h 2108280"/>
              <a:gd name="connsiteX1" fmla="*/ 2869768 w 2928106"/>
              <a:gd name="connsiteY1" fmla="*/ 0 h 2108280"/>
              <a:gd name="connsiteX2" fmla="*/ 2928106 w 2928106"/>
              <a:gd name="connsiteY2" fmla="*/ 2108280 h 2108280"/>
              <a:gd name="connsiteX3" fmla="*/ 0 w 2928106"/>
              <a:gd name="connsiteY3" fmla="*/ 2018808 h 2108280"/>
              <a:gd name="connsiteX4" fmla="*/ 29184 w 2928106"/>
              <a:gd name="connsiteY4" fmla="*/ 5043 h 2108280"/>
              <a:gd name="connsiteX0" fmla="*/ 29184 w 2976772"/>
              <a:gd name="connsiteY0" fmla="*/ 5043 h 2018808"/>
              <a:gd name="connsiteX1" fmla="*/ 2869768 w 2976772"/>
              <a:gd name="connsiteY1" fmla="*/ 0 h 2018808"/>
              <a:gd name="connsiteX2" fmla="*/ 2976772 w 2976772"/>
              <a:gd name="connsiteY2" fmla="*/ 2018455 h 2018808"/>
              <a:gd name="connsiteX3" fmla="*/ 0 w 2976772"/>
              <a:gd name="connsiteY3" fmla="*/ 2018808 h 2018808"/>
              <a:gd name="connsiteX4" fmla="*/ 29184 w 2976772"/>
              <a:gd name="connsiteY4" fmla="*/ 5043 h 2018808"/>
              <a:gd name="connsiteX0" fmla="*/ 29184 w 2996238"/>
              <a:gd name="connsiteY0" fmla="*/ 5043 h 2018808"/>
              <a:gd name="connsiteX1" fmla="*/ 2869768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504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5043 h 2018808"/>
              <a:gd name="connsiteX0" fmla="*/ 29184 w 2996238"/>
              <a:gd name="connsiteY0" fmla="*/ 36553 h 2018808"/>
              <a:gd name="connsiteX1" fmla="*/ 2898969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2010289 h 2018808"/>
              <a:gd name="connsiteX3" fmla="*/ 0 w 2996238"/>
              <a:gd name="connsiteY3" fmla="*/ 2018808 h 2018808"/>
              <a:gd name="connsiteX4" fmla="*/ 29184 w 2996238"/>
              <a:gd name="connsiteY4" fmla="*/ 36553 h 2018808"/>
              <a:gd name="connsiteX0" fmla="*/ 29184 w 2996238"/>
              <a:gd name="connsiteY0" fmla="*/ 36553 h 2018808"/>
              <a:gd name="connsiteX1" fmla="*/ 2898970 w 2996238"/>
              <a:gd name="connsiteY1" fmla="*/ 0 h 2018808"/>
              <a:gd name="connsiteX2" fmla="*/ 2996238 w 2996238"/>
              <a:gd name="connsiteY2" fmla="*/ 1986657 h 2018808"/>
              <a:gd name="connsiteX3" fmla="*/ 0 w 2996238"/>
              <a:gd name="connsiteY3" fmla="*/ 2018808 h 2018808"/>
              <a:gd name="connsiteX4" fmla="*/ 29184 w 2996238"/>
              <a:gd name="connsiteY4" fmla="*/ 36553 h 2018808"/>
              <a:gd name="connsiteX0" fmla="*/ 29184 w 2996238"/>
              <a:gd name="connsiteY0" fmla="*/ 0 h 1982255"/>
              <a:gd name="connsiteX1" fmla="*/ 2898971 w 2996238"/>
              <a:gd name="connsiteY1" fmla="*/ 2834 h 1982255"/>
              <a:gd name="connsiteX2" fmla="*/ 2996238 w 2996238"/>
              <a:gd name="connsiteY2" fmla="*/ 1950104 h 1982255"/>
              <a:gd name="connsiteX3" fmla="*/ 0 w 2996238"/>
              <a:gd name="connsiteY3" fmla="*/ 1982255 h 1982255"/>
              <a:gd name="connsiteX4" fmla="*/ 29184 w 2996238"/>
              <a:gd name="connsiteY4" fmla="*/ 0 h 198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38" h="1982255">
                <a:moveTo>
                  <a:pt x="29184" y="0"/>
                </a:moveTo>
                <a:lnTo>
                  <a:pt x="2898971" y="2834"/>
                </a:lnTo>
                <a:lnTo>
                  <a:pt x="2996238" y="1950104"/>
                </a:lnTo>
                <a:lnTo>
                  <a:pt x="0" y="1982255"/>
                </a:lnTo>
                <a:cubicBezTo>
                  <a:pt x="3243" y="1205319"/>
                  <a:pt x="25941" y="776936"/>
                  <a:pt x="29184" y="0"/>
                </a:cubicBezTo>
                <a:close/>
              </a:path>
            </a:pathLst>
          </a:custGeom>
          <a:solidFill>
            <a:schemeClr val="tx2"/>
          </a:solidFill>
        </p:spPr>
        <p:txBody>
          <a:bodyPr wrap="square" rtlCol="0" anchor="ctr">
            <a:spAutoFit/>
          </a:bodyPr>
          <a:lstStyle/>
          <a:p>
            <a:pPr algn="ctr"/>
            <a:endParaRPr lang="en-US" sz="1200" dirty="0">
              <a:solidFill>
                <a:schemeClr val="bg1"/>
              </a:solidFill>
              <a:latin typeface="Maiandra GD" panose="020E0502030308020204" pitchFamily="34" charset="0"/>
            </a:endParaRPr>
          </a:p>
          <a:p>
            <a:pPr algn="ctr"/>
            <a:r>
              <a:rPr lang="en-US" sz="3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 </a:t>
            </a:r>
          </a:p>
          <a:p>
            <a:pPr algn="ctr"/>
            <a:r>
              <a:rPr lang="en-US" sz="3600" b="1" dirty="0">
                <a:blipFill dpi="0" rotWithShape="1">
                  <a:blip r:embed="rId3"/>
                  <a:srcRect/>
                  <a:tile tx="215900" ty="120650" sx="100000" sy="100000" flip="none" algn="tl"/>
                </a:blipFill>
                <a:latin typeface="MS Reference Sans Serif" panose="020B0604030504040204" pitchFamily="34" charset="0"/>
                <a:cs typeface="Microsoft Sans Serif" panose="020B0604020202020204" pitchFamily="34" charset="0"/>
              </a:rPr>
              <a:t>Other Resources</a:t>
            </a:r>
          </a:p>
          <a:p>
            <a:pPr algn="ctr"/>
            <a:endParaRPr lang="en-US" sz="36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244380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6AD4-9CDD-4D84-BCCD-0B851192EE08}"/>
              </a:ext>
            </a:extLst>
          </p:cNvPr>
          <p:cNvSpPr>
            <a:spLocks noGrp="1"/>
          </p:cNvSpPr>
          <p:nvPr>
            <p:ph type="title"/>
          </p:nvPr>
        </p:nvSpPr>
        <p:spPr>
          <a:xfrm>
            <a:off x="152400" y="76200"/>
            <a:ext cx="8229600" cy="581025"/>
          </a:xfrm>
        </p:spPr>
        <p:txBody>
          <a:bodyPr/>
          <a:lstStyle/>
          <a:p>
            <a:r>
              <a:rPr lang="en-US" sz="3200" dirty="0"/>
              <a:t>Transparency in Local Government Website:</a:t>
            </a:r>
          </a:p>
        </p:txBody>
      </p:sp>
      <p:pic>
        <p:nvPicPr>
          <p:cNvPr id="14" name="Content Placeholder 13">
            <a:extLst>
              <a:ext uri="{FF2B5EF4-FFF2-40B4-BE49-F238E27FC236}">
                <a16:creationId xmlns:a16="http://schemas.microsoft.com/office/drawing/2014/main" id="{9CB3C28E-895F-4DAE-A928-96210D9E8464}"/>
              </a:ext>
            </a:extLst>
          </p:cNvPr>
          <p:cNvPicPr>
            <a:picLocks noGrp="1" noChangeAspect="1"/>
          </p:cNvPicPr>
          <p:nvPr>
            <p:ph idx="1"/>
          </p:nvPr>
        </p:nvPicPr>
        <p:blipFill>
          <a:blip r:embed="rId2"/>
          <a:stretch>
            <a:fillRect/>
          </a:stretch>
        </p:blipFill>
        <p:spPr>
          <a:xfrm>
            <a:off x="295275" y="4495800"/>
            <a:ext cx="3200400" cy="2228850"/>
          </a:xfrm>
          <a:prstGeom prst="rect">
            <a:avLst/>
          </a:prstGeom>
        </p:spPr>
      </p:pic>
      <p:pic>
        <p:nvPicPr>
          <p:cNvPr id="19" name="Picture 18">
            <a:extLst>
              <a:ext uri="{FF2B5EF4-FFF2-40B4-BE49-F238E27FC236}">
                <a16:creationId xmlns:a16="http://schemas.microsoft.com/office/drawing/2014/main" id="{B2BD9150-B3BA-43B8-94EA-34B1A7F1E33D}"/>
              </a:ext>
            </a:extLst>
          </p:cNvPr>
          <p:cNvPicPr>
            <a:picLocks noChangeAspect="1"/>
          </p:cNvPicPr>
          <p:nvPr/>
        </p:nvPicPr>
        <p:blipFill>
          <a:blip r:embed="rId3"/>
          <a:stretch>
            <a:fillRect/>
          </a:stretch>
        </p:blipFill>
        <p:spPr>
          <a:xfrm>
            <a:off x="4833937" y="1038225"/>
            <a:ext cx="3167063" cy="2466975"/>
          </a:xfrm>
          <a:prstGeom prst="rect">
            <a:avLst/>
          </a:prstGeom>
        </p:spPr>
      </p:pic>
      <p:pic>
        <p:nvPicPr>
          <p:cNvPr id="21" name="Picture 20">
            <a:extLst>
              <a:ext uri="{FF2B5EF4-FFF2-40B4-BE49-F238E27FC236}">
                <a16:creationId xmlns:a16="http://schemas.microsoft.com/office/drawing/2014/main" id="{C456F61F-BB7F-45E2-94A2-2D5F2A754999}"/>
              </a:ext>
            </a:extLst>
          </p:cNvPr>
          <p:cNvPicPr>
            <a:picLocks noChangeAspect="1"/>
          </p:cNvPicPr>
          <p:nvPr/>
        </p:nvPicPr>
        <p:blipFill>
          <a:blip r:embed="rId4"/>
          <a:stretch>
            <a:fillRect/>
          </a:stretch>
        </p:blipFill>
        <p:spPr>
          <a:xfrm>
            <a:off x="152400" y="990600"/>
            <a:ext cx="3486150" cy="2790825"/>
          </a:xfrm>
          <a:prstGeom prst="rect">
            <a:avLst/>
          </a:prstGeom>
        </p:spPr>
      </p:pic>
      <p:sp>
        <p:nvSpPr>
          <p:cNvPr id="22" name="Arrow: Down 21">
            <a:extLst>
              <a:ext uri="{FF2B5EF4-FFF2-40B4-BE49-F238E27FC236}">
                <a16:creationId xmlns:a16="http://schemas.microsoft.com/office/drawing/2014/main" id="{7A8EF709-2780-47F0-9EE0-CB9C56F06754}"/>
              </a:ext>
            </a:extLst>
          </p:cNvPr>
          <p:cNvSpPr/>
          <p:nvPr/>
        </p:nvSpPr>
        <p:spPr>
          <a:xfrm rot="19715977">
            <a:off x="221343" y="4394159"/>
            <a:ext cx="243114" cy="917996"/>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0A611BE-05AE-4319-976E-C1B0F03CF3A2}"/>
              </a:ext>
            </a:extLst>
          </p:cNvPr>
          <p:cNvSpPr txBox="1"/>
          <p:nvPr/>
        </p:nvSpPr>
        <p:spPr>
          <a:xfrm>
            <a:off x="152400" y="657225"/>
            <a:ext cx="3962400" cy="307777"/>
          </a:xfrm>
          <a:prstGeom prst="rect">
            <a:avLst/>
          </a:prstGeom>
          <a:noFill/>
          <a:ln w="19050">
            <a:solidFill>
              <a:schemeClr val="accent1"/>
            </a:solidFill>
          </a:ln>
        </p:spPr>
        <p:txBody>
          <a:bodyPr wrap="square" rtlCol="0">
            <a:spAutoFit/>
          </a:bodyPr>
          <a:lstStyle/>
          <a:p>
            <a:r>
              <a:rPr lang="en-US" sz="1400" dirty="0"/>
              <a:t>Step 1: From LGSB website – Click on Public Viewer</a:t>
            </a:r>
          </a:p>
        </p:txBody>
      </p:sp>
      <p:sp>
        <p:nvSpPr>
          <p:cNvPr id="24" name="TextBox 23">
            <a:extLst>
              <a:ext uri="{FF2B5EF4-FFF2-40B4-BE49-F238E27FC236}">
                <a16:creationId xmlns:a16="http://schemas.microsoft.com/office/drawing/2014/main" id="{44A7929B-917C-45A5-AEE1-FE6E8CC135AA}"/>
              </a:ext>
            </a:extLst>
          </p:cNvPr>
          <p:cNvSpPr txBox="1"/>
          <p:nvPr/>
        </p:nvSpPr>
        <p:spPr>
          <a:xfrm>
            <a:off x="152400" y="3781425"/>
            <a:ext cx="3810000" cy="307777"/>
          </a:xfrm>
          <a:prstGeom prst="rect">
            <a:avLst/>
          </a:prstGeom>
          <a:noFill/>
          <a:ln w="19050">
            <a:solidFill>
              <a:schemeClr val="accent1"/>
            </a:solidFill>
          </a:ln>
        </p:spPr>
        <p:txBody>
          <a:bodyPr wrap="square" rtlCol="0">
            <a:spAutoFit/>
          </a:bodyPr>
          <a:lstStyle/>
          <a:p>
            <a:r>
              <a:rPr lang="en-US" sz="1400" dirty="0"/>
              <a:t>Step 2: Click on Enter the Portal</a:t>
            </a:r>
          </a:p>
        </p:txBody>
      </p:sp>
      <p:sp>
        <p:nvSpPr>
          <p:cNvPr id="25" name="TextBox 24">
            <a:extLst>
              <a:ext uri="{FF2B5EF4-FFF2-40B4-BE49-F238E27FC236}">
                <a16:creationId xmlns:a16="http://schemas.microsoft.com/office/drawing/2014/main" id="{275065C9-1A50-49C3-8BC1-35637BD7F665}"/>
              </a:ext>
            </a:extLst>
          </p:cNvPr>
          <p:cNvSpPr txBox="1"/>
          <p:nvPr/>
        </p:nvSpPr>
        <p:spPr>
          <a:xfrm>
            <a:off x="4495800" y="657225"/>
            <a:ext cx="3657600" cy="307777"/>
          </a:xfrm>
          <a:prstGeom prst="rect">
            <a:avLst/>
          </a:prstGeom>
          <a:noFill/>
          <a:ln w="19050">
            <a:solidFill>
              <a:schemeClr val="accent1"/>
            </a:solidFill>
          </a:ln>
        </p:spPr>
        <p:txBody>
          <a:bodyPr wrap="square" rtlCol="0">
            <a:spAutoFit/>
          </a:bodyPr>
          <a:lstStyle/>
          <a:p>
            <a:r>
              <a:rPr lang="en-US" sz="1400" dirty="0"/>
              <a:t>Step 3: Click on Document Type to be viewed</a:t>
            </a:r>
          </a:p>
        </p:txBody>
      </p:sp>
      <p:sp>
        <p:nvSpPr>
          <p:cNvPr id="26" name="Arrow: Down 25">
            <a:extLst>
              <a:ext uri="{FF2B5EF4-FFF2-40B4-BE49-F238E27FC236}">
                <a16:creationId xmlns:a16="http://schemas.microsoft.com/office/drawing/2014/main" id="{1D444D9E-5E0E-4BC7-AA9E-87A065B48738}"/>
              </a:ext>
            </a:extLst>
          </p:cNvPr>
          <p:cNvSpPr/>
          <p:nvPr/>
        </p:nvSpPr>
        <p:spPr>
          <a:xfrm rot="20061389">
            <a:off x="4662679" y="1339124"/>
            <a:ext cx="237551" cy="97935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C8568C4-10CD-4B67-AA52-700B63084143}"/>
              </a:ext>
            </a:extLst>
          </p:cNvPr>
          <p:cNvPicPr>
            <a:picLocks noChangeAspect="1"/>
          </p:cNvPicPr>
          <p:nvPr/>
        </p:nvPicPr>
        <p:blipFill>
          <a:blip r:embed="rId5"/>
          <a:stretch>
            <a:fillRect/>
          </a:stretch>
        </p:blipFill>
        <p:spPr>
          <a:xfrm>
            <a:off x="4852986" y="4415134"/>
            <a:ext cx="3300413" cy="2214265"/>
          </a:xfrm>
          <a:prstGeom prst="rect">
            <a:avLst/>
          </a:prstGeom>
        </p:spPr>
      </p:pic>
      <p:sp>
        <p:nvSpPr>
          <p:cNvPr id="32" name="TextBox 31">
            <a:extLst>
              <a:ext uri="{FF2B5EF4-FFF2-40B4-BE49-F238E27FC236}">
                <a16:creationId xmlns:a16="http://schemas.microsoft.com/office/drawing/2014/main" id="{15E85704-68BA-4BC3-A9B4-9D665A5E509B}"/>
              </a:ext>
            </a:extLst>
          </p:cNvPr>
          <p:cNvSpPr txBox="1"/>
          <p:nvPr/>
        </p:nvSpPr>
        <p:spPr>
          <a:xfrm>
            <a:off x="4833937" y="3781425"/>
            <a:ext cx="3319463" cy="307777"/>
          </a:xfrm>
          <a:prstGeom prst="rect">
            <a:avLst/>
          </a:prstGeom>
          <a:noFill/>
          <a:ln w="19050">
            <a:solidFill>
              <a:schemeClr val="accent1"/>
            </a:solidFill>
          </a:ln>
        </p:spPr>
        <p:txBody>
          <a:bodyPr wrap="square" rtlCol="0">
            <a:spAutoFit/>
          </a:bodyPr>
          <a:lstStyle/>
          <a:p>
            <a:r>
              <a:rPr lang="en-US" sz="1400" dirty="0"/>
              <a:t>Step 4: Scroll through reports </a:t>
            </a:r>
          </a:p>
        </p:txBody>
      </p:sp>
      <p:sp>
        <p:nvSpPr>
          <p:cNvPr id="33" name="Rectangle: Rounded Corners 32">
            <a:extLst>
              <a:ext uri="{FF2B5EF4-FFF2-40B4-BE49-F238E27FC236}">
                <a16:creationId xmlns:a16="http://schemas.microsoft.com/office/drawing/2014/main" id="{25CD0B8E-BF5F-406F-B11D-040EF20E8A50}"/>
              </a:ext>
            </a:extLst>
          </p:cNvPr>
          <p:cNvSpPr/>
          <p:nvPr/>
        </p:nvSpPr>
        <p:spPr>
          <a:xfrm>
            <a:off x="4852986" y="2209800"/>
            <a:ext cx="1640682"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EA182AC-2298-4A96-8F99-0F7DF6967B24}"/>
              </a:ext>
            </a:extLst>
          </p:cNvPr>
          <p:cNvSpPr/>
          <p:nvPr/>
        </p:nvSpPr>
        <p:spPr>
          <a:xfrm>
            <a:off x="533400" y="5257800"/>
            <a:ext cx="10668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300C7CED-A578-4AB8-BE70-BD54C3C3E120}"/>
              </a:ext>
            </a:extLst>
          </p:cNvPr>
          <p:cNvSpPr/>
          <p:nvPr/>
        </p:nvSpPr>
        <p:spPr>
          <a:xfrm rot="19477805">
            <a:off x="4643651" y="4682550"/>
            <a:ext cx="231845" cy="851163"/>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5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right)">
                                      <p:cBhvr>
                                        <p:cTn id="44" dur="500"/>
                                        <p:tgtEl>
                                          <p:spTgt spid="32"/>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32" grpId="0" animBg="1"/>
      <p:bldP spid="33" grpId="0" animBg="1"/>
      <p:bldP spid="34" grpId="0" animBg="1"/>
      <p:bldP spid="3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5C771D1-DF3B-43BD-9D87-ACEBD66126EF}"/>
              </a:ext>
            </a:extLst>
          </p:cNvPr>
          <p:cNvSpPr txBox="1"/>
          <p:nvPr/>
        </p:nvSpPr>
        <p:spPr>
          <a:xfrm>
            <a:off x="4267200" y="4721658"/>
            <a:ext cx="3886201" cy="2010249"/>
          </a:xfrm>
          <a:prstGeom prst="rect">
            <a:avLst/>
          </a:prstGeom>
          <a:solidFill>
            <a:schemeClr val="accent4">
              <a:lumMod val="20000"/>
              <a:lumOff val="80000"/>
            </a:schemeClr>
          </a:solidFill>
          <a:ln w="28575">
            <a:solidFill>
              <a:schemeClr val="accent3"/>
            </a:solidFill>
          </a:ln>
        </p:spPr>
        <p:txBody>
          <a:bodyPr wrap="square" rtlCol="0">
            <a:spAutoFit/>
          </a:bodyPr>
          <a:lstStyle/>
          <a:p>
            <a:endParaRPr lang="en-US" dirty="0"/>
          </a:p>
        </p:txBody>
      </p:sp>
      <p:sp>
        <p:nvSpPr>
          <p:cNvPr id="29" name="TextBox 28">
            <a:extLst>
              <a:ext uri="{FF2B5EF4-FFF2-40B4-BE49-F238E27FC236}">
                <a16:creationId xmlns:a16="http://schemas.microsoft.com/office/drawing/2014/main" id="{0D0B0DA1-D622-400F-A4A3-DF7961CCAC5C}"/>
              </a:ext>
            </a:extLst>
          </p:cNvPr>
          <p:cNvSpPr txBox="1"/>
          <p:nvPr/>
        </p:nvSpPr>
        <p:spPr>
          <a:xfrm>
            <a:off x="76200" y="4721658"/>
            <a:ext cx="3733800" cy="2010249"/>
          </a:xfrm>
          <a:prstGeom prst="rect">
            <a:avLst/>
          </a:prstGeom>
          <a:solidFill>
            <a:schemeClr val="accent4">
              <a:lumMod val="20000"/>
              <a:lumOff val="80000"/>
            </a:schemeClr>
          </a:solidFill>
          <a:ln w="28575">
            <a:solidFill>
              <a:schemeClr val="accent3"/>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B8C8EA5C-A30A-41FE-8A41-9AA373B9EC30}"/>
              </a:ext>
            </a:extLst>
          </p:cNvPr>
          <p:cNvSpPr txBox="1"/>
          <p:nvPr/>
        </p:nvSpPr>
        <p:spPr>
          <a:xfrm>
            <a:off x="4267200" y="2412154"/>
            <a:ext cx="3886201" cy="2147159"/>
          </a:xfrm>
          <a:prstGeom prst="rect">
            <a:avLst/>
          </a:prstGeom>
          <a:solidFill>
            <a:schemeClr val="accent4">
              <a:lumMod val="20000"/>
              <a:lumOff val="80000"/>
            </a:schemeClr>
          </a:solidFill>
          <a:ln w="28575">
            <a:solidFill>
              <a:schemeClr val="accent3"/>
            </a:solidFill>
          </a:ln>
        </p:spPr>
        <p:txBody>
          <a:bodyPr wrap="square" rtlCol="0">
            <a:spAutoFit/>
          </a:bodyPr>
          <a:lstStyle/>
          <a:p>
            <a:endParaRPr lang="en-US" dirty="0"/>
          </a:p>
        </p:txBody>
      </p:sp>
      <p:sp>
        <p:nvSpPr>
          <p:cNvPr id="26" name="TextBox 25">
            <a:extLst>
              <a:ext uri="{FF2B5EF4-FFF2-40B4-BE49-F238E27FC236}">
                <a16:creationId xmlns:a16="http://schemas.microsoft.com/office/drawing/2014/main" id="{F0596D71-FB5A-4E84-90CA-8D016AC6E670}"/>
              </a:ext>
            </a:extLst>
          </p:cNvPr>
          <p:cNvSpPr txBox="1"/>
          <p:nvPr/>
        </p:nvSpPr>
        <p:spPr>
          <a:xfrm>
            <a:off x="76200" y="2412154"/>
            <a:ext cx="3733800" cy="2147159"/>
          </a:xfrm>
          <a:prstGeom prst="rect">
            <a:avLst/>
          </a:prstGeom>
          <a:solidFill>
            <a:schemeClr val="accent4">
              <a:lumMod val="20000"/>
              <a:lumOff val="80000"/>
            </a:schemeClr>
          </a:solidFill>
          <a:ln w="28575">
            <a:solidFill>
              <a:schemeClr val="accent3"/>
            </a:solidFill>
          </a:ln>
        </p:spPr>
        <p:txBody>
          <a:bodyPr wrap="square" rtlCol="0">
            <a:spAutoFit/>
          </a:bodyPr>
          <a:lstStyle/>
          <a:p>
            <a:endParaRPr lang="en-US" dirty="0"/>
          </a:p>
        </p:txBody>
      </p:sp>
      <p:pic>
        <p:nvPicPr>
          <p:cNvPr id="12" name="Picture 11"/>
          <p:cNvPicPr>
            <a:picLocks noChangeAspect="1"/>
          </p:cNvPicPr>
          <p:nvPr/>
        </p:nvPicPr>
        <p:blipFill>
          <a:blip r:embed="rId5">
            <a:duotone>
              <a:schemeClr val="accent3">
                <a:shade val="45000"/>
                <a:satMod val="135000"/>
              </a:schemeClr>
              <a:prstClr val="white"/>
            </a:duotone>
          </a:blip>
          <a:stretch>
            <a:fillRect/>
          </a:stretch>
        </p:blipFill>
        <p:spPr>
          <a:xfrm>
            <a:off x="252743" y="304801"/>
            <a:ext cx="3679479" cy="1873978"/>
          </a:xfrm>
          <a:prstGeom prst="rect">
            <a:avLst/>
          </a:prstGeom>
        </p:spPr>
      </p:pic>
      <p:sp>
        <p:nvSpPr>
          <p:cNvPr id="2" name="Title 1"/>
          <p:cNvSpPr>
            <a:spLocks noGrp="1"/>
          </p:cNvSpPr>
          <p:nvPr>
            <p:ph type="title"/>
            <p:custDataLst>
              <p:tags r:id="rId2"/>
            </p:custDataLst>
          </p:nvPr>
        </p:nvSpPr>
        <p:spPr>
          <a:xfrm>
            <a:off x="4458696" y="2658691"/>
            <a:ext cx="3923303" cy="266195"/>
          </a:xfrm>
        </p:spPr>
        <p:txBody>
          <a:bodyPr/>
          <a:lstStyle/>
          <a:p>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Local Government Services Bureau </a:t>
            </a:r>
          </a:p>
        </p:txBody>
      </p:sp>
      <p:sp>
        <p:nvSpPr>
          <p:cNvPr id="10" name="TextBox 9"/>
          <p:cNvSpPr txBox="1"/>
          <p:nvPr/>
        </p:nvSpPr>
        <p:spPr>
          <a:xfrm>
            <a:off x="6096000" y="3178864"/>
            <a:ext cx="2133601" cy="1200329"/>
          </a:xfrm>
          <a:prstGeom prst="rect">
            <a:avLst/>
          </a:prstGeom>
          <a:noFill/>
        </p:spPr>
        <p:txBody>
          <a:bodyPr wrap="square" rtlCol="0">
            <a:spAutoFit/>
          </a:bodyPr>
          <a:lstStyle/>
          <a:p>
            <a:endParaRPr lang="en-US" dirty="0">
              <a:solidFill>
                <a:schemeClr val="tx2"/>
              </a:solidFill>
              <a:hlinkClick r:id="rId6"/>
            </a:endParaRPr>
          </a:p>
          <a:p>
            <a:pPr algn="ctr"/>
            <a:r>
              <a:rPr lang="en-US" dirty="0">
                <a:solidFill>
                  <a:schemeClr val="tx2"/>
                </a:solidFill>
              </a:rPr>
              <a:t>406-444-9101</a:t>
            </a:r>
          </a:p>
          <a:p>
            <a:pPr algn="ctr"/>
            <a:r>
              <a:rPr lang="en-US" dirty="0">
                <a:solidFill>
                  <a:schemeClr val="tx2"/>
                </a:solidFill>
                <a:hlinkClick r:id="rId7"/>
              </a:rPr>
              <a:t>http://sfsd.mt.gov</a:t>
            </a:r>
            <a:endParaRPr lang="en-US" dirty="0">
              <a:solidFill>
                <a:schemeClr val="tx2"/>
              </a:solidFill>
            </a:endParaRPr>
          </a:p>
          <a:p>
            <a:pPr algn="ctr"/>
            <a:endParaRPr lang="en-US" dirty="0">
              <a:solidFill>
                <a:schemeClr val="tx2"/>
              </a:solidFill>
            </a:endParaRPr>
          </a:p>
        </p:txBody>
      </p:sp>
      <p:sp>
        <p:nvSpPr>
          <p:cNvPr id="11" name="TextBox 10">
            <a:extLst>
              <a:ext uri="{FF2B5EF4-FFF2-40B4-BE49-F238E27FC236}">
                <a16:creationId xmlns:a16="http://schemas.microsoft.com/office/drawing/2014/main" id="{34C4E22B-0014-4129-A4C3-0378B09AD864}"/>
              </a:ext>
            </a:extLst>
          </p:cNvPr>
          <p:cNvSpPr txBox="1"/>
          <p:nvPr/>
        </p:nvSpPr>
        <p:spPr>
          <a:xfrm>
            <a:off x="4267200" y="228600"/>
            <a:ext cx="2743200" cy="1754326"/>
          </a:xfrm>
          <a:prstGeom prst="rect">
            <a:avLst/>
          </a:prstGeom>
          <a:noFill/>
        </p:spPr>
        <p:txBody>
          <a:bodyPr wrap="square" rtlCol="0">
            <a:spAutoFit/>
          </a:bodyPr>
          <a:lstStyle/>
          <a:p>
            <a:r>
              <a:rPr lang="en-US" sz="3600" b="1" dirty="0">
                <a:solidFill>
                  <a:schemeClr val="accent3">
                    <a:lumMod val="75000"/>
                  </a:schemeClr>
                </a:solidFill>
              </a:rPr>
              <a:t>Assistance and Questions:</a:t>
            </a:r>
          </a:p>
        </p:txBody>
      </p:sp>
      <p:pic>
        <p:nvPicPr>
          <p:cNvPr id="13" name="Picture 12">
            <a:extLst>
              <a:ext uri="{FF2B5EF4-FFF2-40B4-BE49-F238E27FC236}">
                <a16:creationId xmlns:a16="http://schemas.microsoft.com/office/drawing/2014/main" id="{C913D47B-64D9-49B4-96C8-E6B9ACA45928}"/>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7982"/>
                    </a14:imgEffect>
                    <a14:imgEffect>
                      <a14:saturation sat="64000"/>
                    </a14:imgEffect>
                  </a14:imgLayer>
                </a14:imgProps>
              </a:ext>
            </a:extLst>
          </a:blip>
          <a:stretch>
            <a:fillRect/>
          </a:stretch>
        </p:blipFill>
        <p:spPr>
          <a:xfrm>
            <a:off x="152400" y="3178863"/>
            <a:ext cx="1295400" cy="1302602"/>
          </a:xfrm>
          <a:prstGeom prst="rect">
            <a:avLst/>
          </a:prstGeom>
        </p:spPr>
      </p:pic>
      <p:sp>
        <p:nvSpPr>
          <p:cNvPr id="14" name="TextBox 13">
            <a:extLst>
              <a:ext uri="{FF2B5EF4-FFF2-40B4-BE49-F238E27FC236}">
                <a16:creationId xmlns:a16="http://schemas.microsoft.com/office/drawing/2014/main" id="{0BEBE311-9286-4AE7-BBBA-94B5CFCA843B}"/>
              </a:ext>
            </a:extLst>
          </p:cNvPr>
          <p:cNvSpPr txBox="1"/>
          <p:nvPr/>
        </p:nvSpPr>
        <p:spPr>
          <a:xfrm>
            <a:off x="152400" y="2362201"/>
            <a:ext cx="3733800" cy="830997"/>
          </a:xfrm>
          <a:prstGeom prst="rect">
            <a:avLst/>
          </a:prstGeom>
          <a:noFill/>
        </p:spPr>
        <p:txBody>
          <a:bodyPr wrap="square" rtlCol="0">
            <a:spAutoFit/>
          </a:bodyPr>
          <a:lstStyle/>
          <a:p>
            <a:r>
              <a:rPr lang="en-US" sz="2400"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Montana Association of Counties</a:t>
            </a:r>
          </a:p>
        </p:txBody>
      </p:sp>
      <p:sp>
        <p:nvSpPr>
          <p:cNvPr id="15" name="TextBox 14">
            <a:extLst>
              <a:ext uri="{FF2B5EF4-FFF2-40B4-BE49-F238E27FC236}">
                <a16:creationId xmlns:a16="http://schemas.microsoft.com/office/drawing/2014/main" id="{239368A2-84F6-489E-B938-65E23A59C00C}"/>
              </a:ext>
            </a:extLst>
          </p:cNvPr>
          <p:cNvSpPr txBox="1"/>
          <p:nvPr/>
        </p:nvSpPr>
        <p:spPr>
          <a:xfrm>
            <a:off x="1752600" y="3489688"/>
            <a:ext cx="2209800" cy="923330"/>
          </a:xfrm>
          <a:prstGeom prst="rect">
            <a:avLst/>
          </a:prstGeom>
          <a:noFill/>
        </p:spPr>
        <p:txBody>
          <a:bodyPr wrap="square" rtlCol="0">
            <a:spAutoFit/>
          </a:bodyPr>
          <a:lstStyle/>
          <a:p>
            <a:r>
              <a:rPr lang="en-US" dirty="0">
                <a:solidFill>
                  <a:schemeClr val="tx2"/>
                </a:solidFill>
              </a:rPr>
              <a:t>406-449-4360</a:t>
            </a:r>
          </a:p>
          <a:p>
            <a:r>
              <a:rPr lang="en-US" dirty="0">
                <a:hlinkClick r:id="rId10"/>
              </a:rPr>
              <a:t>www.mtcounties.org</a:t>
            </a:r>
            <a:endParaRPr lang="en-US" dirty="0"/>
          </a:p>
          <a:p>
            <a:endParaRPr lang="en-US" dirty="0"/>
          </a:p>
        </p:txBody>
      </p:sp>
      <p:pic>
        <p:nvPicPr>
          <p:cNvPr id="17" name="Picture 16">
            <a:extLst>
              <a:ext uri="{FF2B5EF4-FFF2-40B4-BE49-F238E27FC236}">
                <a16:creationId xmlns:a16="http://schemas.microsoft.com/office/drawing/2014/main" id="{91B1492C-F3F1-4309-A7F1-330C54C82C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2743" y="5560722"/>
            <a:ext cx="1219200" cy="1051762"/>
          </a:xfrm>
          <a:prstGeom prst="rect">
            <a:avLst/>
          </a:prstGeom>
        </p:spPr>
      </p:pic>
      <p:sp>
        <p:nvSpPr>
          <p:cNvPr id="18" name="Rectangle 17">
            <a:extLst>
              <a:ext uri="{FF2B5EF4-FFF2-40B4-BE49-F238E27FC236}">
                <a16:creationId xmlns:a16="http://schemas.microsoft.com/office/drawing/2014/main" id="{7909C7E4-3B7A-4675-A818-8FB68DF36E46}"/>
              </a:ext>
            </a:extLst>
          </p:cNvPr>
          <p:cNvSpPr/>
          <p:nvPr/>
        </p:nvSpPr>
        <p:spPr>
          <a:xfrm>
            <a:off x="152400" y="4721658"/>
            <a:ext cx="3733800" cy="830997"/>
          </a:xfrm>
          <a:prstGeom prst="rect">
            <a:avLst/>
          </a:prstGeom>
        </p:spPr>
        <p:txBody>
          <a:bodyPr wrap="square">
            <a:spAutoFit/>
          </a:bodyPr>
          <a:lstStyle/>
          <a:p>
            <a:r>
              <a:rPr lang="en-US" sz="2400"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Montana League of Cities and Towns</a:t>
            </a:r>
          </a:p>
        </p:txBody>
      </p:sp>
      <p:sp>
        <p:nvSpPr>
          <p:cNvPr id="19" name="TextBox 18">
            <a:extLst>
              <a:ext uri="{FF2B5EF4-FFF2-40B4-BE49-F238E27FC236}">
                <a16:creationId xmlns:a16="http://schemas.microsoft.com/office/drawing/2014/main" id="{B6B8EF49-13B5-469E-9A74-7EDB81EF7C38}"/>
              </a:ext>
            </a:extLst>
          </p:cNvPr>
          <p:cNvSpPr txBox="1"/>
          <p:nvPr/>
        </p:nvSpPr>
        <p:spPr>
          <a:xfrm>
            <a:off x="1905000" y="5715000"/>
            <a:ext cx="2286000" cy="1200329"/>
          </a:xfrm>
          <a:prstGeom prst="rect">
            <a:avLst/>
          </a:prstGeom>
          <a:noFill/>
        </p:spPr>
        <p:txBody>
          <a:bodyPr wrap="square" rtlCol="0">
            <a:spAutoFit/>
          </a:bodyPr>
          <a:lstStyle/>
          <a:p>
            <a:r>
              <a:rPr lang="en-US" dirty="0">
                <a:solidFill>
                  <a:schemeClr val="tx2"/>
                </a:solidFill>
              </a:rPr>
              <a:t>406-442-8768</a:t>
            </a:r>
          </a:p>
          <a:p>
            <a:r>
              <a:rPr lang="en-US" dirty="0">
                <a:hlinkClick r:id="rId12"/>
              </a:rPr>
              <a:t>www.mtleague.org</a:t>
            </a:r>
            <a:endParaRPr lang="en-US" dirty="0"/>
          </a:p>
          <a:p>
            <a:endParaRPr lang="en-US" dirty="0"/>
          </a:p>
          <a:p>
            <a:endParaRPr lang="en-US" dirty="0"/>
          </a:p>
        </p:txBody>
      </p:sp>
      <p:pic>
        <p:nvPicPr>
          <p:cNvPr id="21" name="Picture 20">
            <a:extLst>
              <a:ext uri="{FF2B5EF4-FFF2-40B4-BE49-F238E27FC236}">
                <a16:creationId xmlns:a16="http://schemas.microsoft.com/office/drawing/2014/main" id="{9A232917-9D9B-47A9-BDF5-61A13E55EB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58696" y="3349295"/>
            <a:ext cx="1561104" cy="891338"/>
          </a:xfrm>
          <a:prstGeom prst="rect">
            <a:avLst/>
          </a:prstGeom>
        </p:spPr>
      </p:pic>
      <p:pic>
        <p:nvPicPr>
          <p:cNvPr id="23" name="Picture 22">
            <a:extLst>
              <a:ext uri="{FF2B5EF4-FFF2-40B4-BE49-F238E27FC236}">
                <a16:creationId xmlns:a16="http://schemas.microsoft.com/office/drawing/2014/main" id="{43211916-DD09-4793-8F9B-3EC4EA359F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82496" y="5545684"/>
            <a:ext cx="1353048" cy="1066800"/>
          </a:xfrm>
          <a:prstGeom prst="rect">
            <a:avLst/>
          </a:prstGeom>
          <a:solidFill>
            <a:schemeClr val="accent4">
              <a:lumMod val="20000"/>
              <a:lumOff val="80000"/>
              <a:alpha val="28000"/>
            </a:schemeClr>
          </a:solidFill>
        </p:spPr>
      </p:pic>
      <p:sp>
        <p:nvSpPr>
          <p:cNvPr id="24" name="TextBox 23">
            <a:extLst>
              <a:ext uri="{FF2B5EF4-FFF2-40B4-BE49-F238E27FC236}">
                <a16:creationId xmlns:a16="http://schemas.microsoft.com/office/drawing/2014/main" id="{088DB27D-0EBE-48D9-8DD5-A8A5EECF3725}"/>
              </a:ext>
            </a:extLst>
          </p:cNvPr>
          <p:cNvSpPr txBox="1"/>
          <p:nvPr/>
        </p:nvSpPr>
        <p:spPr>
          <a:xfrm>
            <a:off x="4458696" y="4721658"/>
            <a:ext cx="3923303" cy="830997"/>
          </a:xfrm>
          <a:prstGeom prst="rect">
            <a:avLst/>
          </a:prstGeom>
          <a:noFill/>
        </p:spPr>
        <p:txBody>
          <a:bodyPr wrap="square" rtlCol="0">
            <a:spAutoFit/>
          </a:bodyPr>
          <a:lstStyle/>
          <a:p>
            <a:r>
              <a:rPr lang="en-US" sz="2400"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MSU Local Government Center</a:t>
            </a:r>
          </a:p>
        </p:txBody>
      </p:sp>
      <p:sp>
        <p:nvSpPr>
          <p:cNvPr id="25" name="TextBox 24">
            <a:extLst>
              <a:ext uri="{FF2B5EF4-FFF2-40B4-BE49-F238E27FC236}">
                <a16:creationId xmlns:a16="http://schemas.microsoft.com/office/drawing/2014/main" id="{DB510BA2-DC57-4250-A03D-51F4B1E4BA38}"/>
              </a:ext>
            </a:extLst>
          </p:cNvPr>
          <p:cNvSpPr txBox="1"/>
          <p:nvPr/>
        </p:nvSpPr>
        <p:spPr>
          <a:xfrm>
            <a:off x="5943600" y="5715000"/>
            <a:ext cx="2286001" cy="923330"/>
          </a:xfrm>
          <a:prstGeom prst="rect">
            <a:avLst/>
          </a:prstGeom>
          <a:noFill/>
        </p:spPr>
        <p:txBody>
          <a:bodyPr wrap="square" rtlCol="0">
            <a:spAutoFit/>
          </a:bodyPr>
          <a:lstStyle/>
          <a:p>
            <a:r>
              <a:rPr lang="en-US" dirty="0">
                <a:solidFill>
                  <a:schemeClr val="tx2"/>
                </a:solidFill>
              </a:rPr>
              <a:t>406-994-6694</a:t>
            </a:r>
          </a:p>
          <a:p>
            <a:r>
              <a:rPr lang="en-US" dirty="0">
                <a:hlinkClick r:id="rId15"/>
              </a:rPr>
              <a:t>www.msulocalgov.org</a:t>
            </a:r>
            <a:endParaRPr lang="en-US" dirty="0"/>
          </a:p>
          <a:p>
            <a:endParaRPr lang="en-US" dirty="0"/>
          </a:p>
        </p:txBody>
      </p:sp>
      <p:pic>
        <p:nvPicPr>
          <p:cNvPr id="32" name="Picture 31">
            <a:extLst>
              <a:ext uri="{FF2B5EF4-FFF2-40B4-BE49-F238E27FC236}">
                <a16:creationId xmlns:a16="http://schemas.microsoft.com/office/drawing/2014/main" id="{E18D4715-1D32-459A-9498-CC1AAE51A929}"/>
              </a:ext>
            </a:extLst>
          </p:cNvPr>
          <p:cNvPicPr>
            <a:picLocks noChangeAspect="1"/>
          </p:cNvPicPr>
          <p:nvPr/>
        </p:nvPicPr>
        <p:blipFill>
          <a:blip r:embed="rId16"/>
          <a:stretch>
            <a:fillRect/>
          </a:stretch>
        </p:blipFill>
        <p:spPr>
          <a:xfrm>
            <a:off x="4562475" y="3424237"/>
            <a:ext cx="19050" cy="9525"/>
          </a:xfrm>
          <a:prstGeom prst="rect">
            <a:avLst/>
          </a:prstGeom>
        </p:spPr>
      </p:pic>
      <p:pic>
        <p:nvPicPr>
          <p:cNvPr id="34" name="Picture 33">
            <a:extLst>
              <a:ext uri="{FF2B5EF4-FFF2-40B4-BE49-F238E27FC236}">
                <a16:creationId xmlns:a16="http://schemas.microsoft.com/office/drawing/2014/main" id="{B41C556A-0DE9-4F96-83B8-9CA71A54CB72}"/>
              </a:ext>
            </a:extLst>
          </p:cNvPr>
          <p:cNvPicPr>
            <a:picLocks noChangeAspect="1"/>
          </p:cNvPicPr>
          <p:nvPr/>
        </p:nvPicPr>
        <p:blipFill>
          <a:blip r:embed="rId16"/>
          <a:stretch>
            <a:fillRect/>
          </a:stretch>
        </p:blipFill>
        <p:spPr>
          <a:xfrm>
            <a:off x="9873475" y="-518531"/>
            <a:ext cx="91438" cy="45719"/>
          </a:xfrm>
          <a:prstGeom prst="rect">
            <a:avLst/>
          </a:prstGeom>
        </p:spPr>
      </p:pic>
      <p:pic>
        <p:nvPicPr>
          <p:cNvPr id="36" name="Picture 35">
            <a:extLst>
              <a:ext uri="{FF2B5EF4-FFF2-40B4-BE49-F238E27FC236}">
                <a16:creationId xmlns:a16="http://schemas.microsoft.com/office/drawing/2014/main" id="{A6CCD701-8454-47EB-9144-B7261FD6AB37}"/>
              </a:ext>
            </a:extLst>
          </p:cNvPr>
          <p:cNvPicPr>
            <a:picLocks noChangeAspect="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82509" y="939317"/>
            <a:ext cx="1470892" cy="1060295"/>
          </a:xfrm>
          <a:prstGeom prst="rect">
            <a:avLst/>
          </a:prstGeom>
        </p:spPr>
      </p:pic>
    </p:spTree>
    <p:custDataLst>
      <p:tags r:id="rId1"/>
    </p:custDataLst>
    <p:extLst>
      <p:ext uri="{BB962C8B-B14F-4D97-AF65-F5344CB8AC3E}">
        <p14:creationId xmlns:p14="http://schemas.microsoft.com/office/powerpoint/2010/main" val="1297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077200" cy="3293209"/>
          </a:xfrm>
          <a:prstGeom prst="rect">
            <a:avLst/>
          </a:prstGeom>
          <a:solidFill>
            <a:schemeClr val="accent2">
              <a:tint val="55000"/>
              <a:alpha val="29000"/>
            </a:schemeClr>
          </a:solidFill>
          <a:ln w="6350">
            <a:noFill/>
          </a:ln>
          <a:scene3d>
            <a:camera prst="orthographicFront"/>
            <a:lightRig rig="twoPt" dir="t"/>
          </a:scene3d>
          <a:sp3d extrusionH="146050" contourW="31750" prstMaterial="softEdge">
            <a:bevelT w="146050" h="107950"/>
            <a:bevelB w="146050" h="107950"/>
            <a:extrusionClr>
              <a:schemeClr val="accent2">
                <a:lumMod val="75000"/>
              </a:schemeClr>
            </a:extrusionClr>
            <a:contourClr>
              <a:schemeClr val="tx2">
                <a:lumMod val="75000"/>
              </a:schemeClr>
            </a:contourClr>
          </a:sp3d>
        </p:spPr>
        <p:style>
          <a:lnRef idx="1">
            <a:schemeClr val="accent2"/>
          </a:lnRef>
          <a:fillRef idx="2">
            <a:schemeClr val="accent2"/>
          </a:fillRef>
          <a:effectRef idx="1">
            <a:schemeClr val="accent2"/>
          </a:effectRef>
          <a:fontRef idx="minor">
            <a:schemeClr val="dk1"/>
          </a:fontRef>
        </p:style>
        <p:txBody>
          <a:bodyPr wrap="square" rtlCol="0">
            <a:spAutoFit/>
            <a:sp3d/>
          </a:bodyPr>
          <a:lstStyle/>
          <a:p>
            <a:r>
              <a:rPr lang="en-US" sz="1600" b="1" dirty="0">
                <a:solidFill>
                  <a:schemeClr val="tx2"/>
                </a:solidFill>
              </a:rPr>
              <a:t> </a:t>
            </a:r>
            <a:r>
              <a:rPr lang="en-US" sz="1600" b="1" u="sng" dirty="0">
                <a:solidFill>
                  <a:schemeClr val="tx2"/>
                </a:solidFill>
              </a:rPr>
              <a:t>County Clerk &amp; Recorder: </a:t>
            </a:r>
          </a:p>
          <a:p>
            <a:r>
              <a:rPr lang="en-US" sz="1600" dirty="0">
                <a:solidFill>
                  <a:schemeClr val="tx2"/>
                </a:solidFill>
              </a:rPr>
              <a:t> 7-6-4020(3), MCA:  Before June 1</a:t>
            </a:r>
            <a:r>
              <a:rPr lang="en-US" sz="1600" baseline="30000" dirty="0">
                <a:solidFill>
                  <a:schemeClr val="tx2"/>
                </a:solidFill>
              </a:rPr>
              <a:t>st</a:t>
            </a:r>
            <a:r>
              <a:rPr lang="en-US" sz="1600" dirty="0">
                <a:solidFill>
                  <a:schemeClr val="tx2"/>
                </a:solidFill>
              </a:rPr>
              <a:t>, </a:t>
            </a:r>
            <a:r>
              <a:rPr lang="en-US" sz="1600" b="1" dirty="0">
                <a:solidFill>
                  <a:schemeClr val="tx2"/>
                </a:solidFill>
              </a:rPr>
              <a:t>County Clerk &amp; Recorder notifies</a:t>
            </a:r>
            <a:r>
              <a:rPr lang="en-US" sz="1600" dirty="0">
                <a:solidFill>
                  <a:schemeClr val="tx2"/>
                </a:solidFill>
              </a:rPr>
              <a:t> the County Commission  and each board, office, regional resource authority, or official that they are required to file  preliminary budget proposals for their component of the total county budget </a:t>
            </a:r>
          </a:p>
          <a:p>
            <a:endParaRPr lang="en-US" sz="1600" dirty="0">
              <a:solidFill>
                <a:schemeClr val="tx2"/>
              </a:solidFill>
            </a:endParaRPr>
          </a:p>
          <a:p>
            <a:pPr marL="285750" indent="-285750">
              <a:buFont typeface="Wingdings" panose="05000000000000000000" pitchFamily="2" charset="2"/>
              <a:buChar char="Ø"/>
            </a:pPr>
            <a:r>
              <a:rPr lang="en-US" sz="1600" dirty="0">
                <a:solidFill>
                  <a:schemeClr val="tx2"/>
                </a:solidFill>
              </a:rPr>
              <a:t> </a:t>
            </a:r>
            <a:r>
              <a:rPr lang="en-US" sz="1600" b="1" dirty="0">
                <a:solidFill>
                  <a:schemeClr val="tx2"/>
                </a:solidFill>
              </a:rPr>
              <a:t>Component budgets</a:t>
            </a:r>
            <a:r>
              <a:rPr lang="en-US" sz="1600" dirty="0">
                <a:solidFill>
                  <a:schemeClr val="tx2"/>
                </a:solidFill>
              </a:rPr>
              <a:t> must be submitted to the clerk and recorder </a:t>
            </a:r>
            <a:r>
              <a:rPr lang="en-US" sz="1600" b="1" dirty="0">
                <a:solidFill>
                  <a:schemeClr val="tx2"/>
                </a:solidFill>
              </a:rPr>
              <a:t>before June 10th or on a date designated by the County Commission  7-6-4020(3)(a) MCA</a:t>
            </a:r>
          </a:p>
          <a:p>
            <a:pPr marL="742950" lvl="1" indent="-285750">
              <a:buFont typeface="Wingdings" panose="05000000000000000000" pitchFamily="2" charset="2"/>
              <a:buChar char="§"/>
            </a:pPr>
            <a:r>
              <a:rPr lang="en-US" sz="1600" dirty="0">
                <a:solidFill>
                  <a:schemeClr val="tx2"/>
                </a:solidFill>
              </a:rPr>
              <a:t>Submitted on forms provided by the Clerk and Recorder.</a:t>
            </a:r>
          </a:p>
          <a:p>
            <a:pPr marL="742950" lvl="1" indent="-285750">
              <a:buFont typeface="Wingdings" panose="05000000000000000000" pitchFamily="2" charset="2"/>
              <a:buChar char="§"/>
            </a:pPr>
            <a:r>
              <a:rPr lang="en-US" sz="1600" dirty="0">
                <a:solidFill>
                  <a:schemeClr val="tx2"/>
                </a:solidFill>
              </a:rPr>
              <a:t>County commission shall submit road and bridge component budgets, construction or improvements to be made from new general obligation debt</a:t>
            </a:r>
          </a:p>
          <a:p>
            <a:pPr marL="742950" lvl="1" indent="-285750">
              <a:buFont typeface="Wingdings" panose="05000000000000000000" pitchFamily="2" charset="2"/>
              <a:buChar char="§"/>
            </a:pPr>
            <a:r>
              <a:rPr lang="en-US" sz="1600" dirty="0">
                <a:solidFill>
                  <a:schemeClr val="tx2"/>
                </a:solidFill>
              </a:rPr>
              <a:t>County treasurer shall submit debt service component budgets</a:t>
            </a:r>
          </a:p>
          <a:p>
            <a:r>
              <a:rPr lang="en-US" sz="1600" dirty="0">
                <a:solidFill>
                  <a:schemeClr val="tx2"/>
                </a:solidFill>
              </a:rPr>
              <a:t> </a:t>
            </a:r>
          </a:p>
          <a:p>
            <a:r>
              <a:rPr lang="en-US" sz="1600" dirty="0">
                <a:solidFill>
                  <a:schemeClr val="tx2"/>
                </a:solidFill>
              </a:rPr>
              <a:t> </a:t>
            </a:r>
          </a:p>
        </p:txBody>
      </p:sp>
      <p:sp>
        <p:nvSpPr>
          <p:cNvPr id="3" name="TextBox 2"/>
          <p:cNvSpPr txBox="1"/>
          <p:nvPr/>
        </p:nvSpPr>
        <p:spPr>
          <a:xfrm>
            <a:off x="152400" y="4267200"/>
            <a:ext cx="3886200" cy="1077218"/>
          </a:xfrm>
          <a:prstGeom prst="rect">
            <a:avLst/>
          </a:prstGeom>
          <a:solidFill>
            <a:schemeClr val="accent2">
              <a:tint val="55000"/>
              <a:alpha val="29000"/>
            </a:schemeClr>
          </a:solidFill>
          <a:ln w="6350">
            <a:noFill/>
          </a:ln>
          <a:scene3d>
            <a:camera prst="orthographicFront"/>
            <a:lightRig rig="twoPt" dir="t"/>
          </a:scene3d>
          <a:sp3d extrusionH="146050" contourW="31750" prstMaterial="softEdge">
            <a:bevelT w="146050" h="107950"/>
            <a:bevelB w="146050" h="107950"/>
            <a:extrusionClr>
              <a:schemeClr val="accent2">
                <a:lumMod val="75000"/>
              </a:schemeClr>
            </a:extrusionClr>
            <a:contourClr>
              <a:schemeClr val="tx2">
                <a:lumMod val="75000"/>
              </a:schemeClr>
            </a:contourClr>
          </a:sp3d>
        </p:spPr>
        <p:style>
          <a:lnRef idx="1">
            <a:schemeClr val="accent2"/>
          </a:lnRef>
          <a:fillRef idx="2">
            <a:schemeClr val="accent2"/>
          </a:fillRef>
          <a:effectRef idx="1">
            <a:schemeClr val="accent2"/>
          </a:effectRef>
          <a:fontRef idx="minor">
            <a:schemeClr val="dk1"/>
          </a:fontRef>
        </p:style>
        <p:txBody>
          <a:bodyPr wrap="square" rtlCol="0">
            <a:spAutoFit/>
            <a:sp3d/>
          </a:bodyPr>
          <a:lstStyle>
            <a:defPPr>
              <a:defRPr lang="en-US"/>
            </a:defPPr>
            <a:lvl1pPr>
              <a:defRPr sz="500">
                <a:solidFill>
                  <a:schemeClr val="tx2"/>
                </a:solidFill>
              </a:defRPr>
            </a:lvl1pPr>
          </a:lstStyle>
          <a:p>
            <a:pPr marL="285750" indent="-285750">
              <a:buFont typeface="Wingdings" panose="05000000000000000000" pitchFamily="2" charset="2"/>
              <a:buChar char="Ø"/>
            </a:pPr>
            <a:r>
              <a:rPr lang="en-US" sz="1600" dirty="0"/>
              <a:t>The </a:t>
            </a:r>
            <a:r>
              <a:rPr lang="en-US" sz="1600" b="1" dirty="0"/>
              <a:t>Clerk and Recorder</a:t>
            </a:r>
            <a:r>
              <a:rPr lang="en-US" sz="1600" dirty="0"/>
              <a:t> shall prepare and submit the county's preliminary annual operating budget to the County Commission  7-6-4020(3)(c)</a:t>
            </a:r>
          </a:p>
        </p:txBody>
      </p:sp>
      <p:sp>
        <p:nvSpPr>
          <p:cNvPr id="4" name="TextBox 3"/>
          <p:cNvSpPr txBox="1"/>
          <p:nvPr/>
        </p:nvSpPr>
        <p:spPr>
          <a:xfrm>
            <a:off x="0" y="86380"/>
            <a:ext cx="8458200" cy="523220"/>
          </a:xfrm>
          <a:prstGeom prst="rect">
            <a:avLst/>
          </a:prstGeom>
          <a:noFill/>
        </p:spPr>
        <p:txBody>
          <a:bodyPr wrap="square" rtlCol="0">
            <a:spAutoFit/>
          </a:bodyPr>
          <a:lstStyle/>
          <a:p>
            <a:pPr algn="ctr"/>
            <a:r>
              <a:rPr lang="en-US" sz="2800" b="1" dirty="0">
                <a:solidFill>
                  <a:schemeClr val="tx2"/>
                </a:solidFill>
              </a:rPr>
              <a:t>Who is responsible for </a:t>
            </a:r>
            <a:r>
              <a:rPr lang="en-US" sz="2800" b="1" u="sng" dirty="0">
                <a:solidFill>
                  <a:schemeClr val="tx2"/>
                </a:solidFill>
              </a:rPr>
              <a:t>County</a:t>
            </a:r>
            <a:r>
              <a:rPr lang="en-US" sz="2800" b="1" dirty="0">
                <a:solidFill>
                  <a:schemeClr val="tx2"/>
                </a:solidFill>
              </a:rPr>
              <a:t> budget preparation?</a:t>
            </a:r>
          </a:p>
        </p:txBody>
      </p:sp>
      <p:pic>
        <p:nvPicPr>
          <p:cNvPr id="5" name="Picture 4">
            <a:extLst>
              <a:ext uri="{FF2B5EF4-FFF2-40B4-BE49-F238E27FC236}">
                <a16:creationId xmlns:a16="http://schemas.microsoft.com/office/drawing/2014/main" id="{CFE82163-0789-4F13-B15E-55D0CA06B6B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833"/>
                    </a14:imgEffect>
                    <a14:imgEffect>
                      <a14:saturation sat="55000"/>
                    </a14:imgEffect>
                  </a14:imgLayer>
                </a14:imgProps>
              </a:ext>
            </a:extLst>
          </a:blip>
          <a:stretch>
            <a:fillRect/>
          </a:stretch>
        </p:blipFill>
        <p:spPr>
          <a:xfrm>
            <a:off x="4876800" y="4020443"/>
            <a:ext cx="3124200" cy="2647950"/>
          </a:xfrm>
          <a:prstGeom prst="rect">
            <a:avLst/>
          </a:prstGeom>
        </p:spPr>
      </p:pic>
    </p:spTree>
    <p:extLst>
      <p:ext uri="{BB962C8B-B14F-4D97-AF65-F5344CB8AC3E}">
        <p14:creationId xmlns:p14="http://schemas.microsoft.com/office/powerpoint/2010/main" val="38903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1000"/>
                                        <p:tgtEl>
                                          <p:spTgt spid="3"/>
                                        </p:tgtEl>
                                      </p:cBhvr>
                                    </p:animEffect>
                                  </p:childTnLst>
                                </p:cTn>
                              </p:par>
                            </p:childTnLst>
                          </p:cTn>
                        </p:par>
                        <p:par>
                          <p:cTn id="13" fill="hold">
                            <p:stCondLst>
                              <p:cond delay="1000"/>
                            </p:stCondLst>
                            <p:childTnLst>
                              <p:par>
                                <p:cTn id="14" presetID="8" presetClass="entr" presetSubtype="3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968" y="914400"/>
            <a:ext cx="7162800" cy="3000821"/>
          </a:xfrm>
          <a:prstGeom prst="rect">
            <a:avLst/>
          </a:prstGeom>
          <a:solidFill>
            <a:schemeClr val="accent2">
              <a:tint val="55000"/>
              <a:alpha val="29000"/>
            </a:schemeClr>
          </a:solidFill>
          <a:ln w="6350">
            <a:noFill/>
          </a:ln>
          <a:scene3d>
            <a:camera prst="orthographicFront"/>
            <a:lightRig rig="twoPt" dir="t"/>
          </a:scene3d>
          <a:sp3d extrusionH="146050" contourW="31750" prstMaterial="softEdge">
            <a:bevelT w="146050" h="107950"/>
            <a:bevelB w="146050" h="107950"/>
            <a:extrusionClr>
              <a:schemeClr val="accent2">
                <a:lumMod val="75000"/>
              </a:schemeClr>
            </a:extrusionClr>
            <a:contourClr>
              <a:schemeClr val="tx2">
                <a:lumMod val="75000"/>
              </a:schemeClr>
            </a:contourClr>
          </a:sp3d>
        </p:spPr>
        <p:style>
          <a:lnRef idx="1">
            <a:schemeClr val="accent2"/>
          </a:lnRef>
          <a:fillRef idx="2">
            <a:schemeClr val="accent2"/>
          </a:fillRef>
          <a:effectRef idx="1">
            <a:schemeClr val="accent2"/>
          </a:effectRef>
          <a:fontRef idx="minor">
            <a:schemeClr val="dk1"/>
          </a:fontRef>
        </p:style>
        <p:txBody>
          <a:bodyPr wrap="square" rtlCol="0">
            <a:spAutoFit/>
            <a:sp3d/>
          </a:bodyPr>
          <a:lstStyle/>
          <a:p>
            <a:endParaRPr lang="en-US" sz="500" dirty="0">
              <a:solidFill>
                <a:schemeClr val="tx2"/>
              </a:solidFill>
            </a:endParaRPr>
          </a:p>
          <a:p>
            <a:r>
              <a:rPr lang="en-US" sz="1600" dirty="0">
                <a:solidFill>
                  <a:schemeClr val="tx2"/>
                </a:solidFill>
              </a:rPr>
              <a:t>    </a:t>
            </a:r>
            <a:r>
              <a:rPr lang="en-US" sz="1600" dirty="0">
                <a:solidFill>
                  <a:schemeClr val="tx2"/>
                </a:solidFill>
                <a:effectLst/>
              </a:rPr>
              <a:t>7-3-113, MCA  </a:t>
            </a:r>
            <a:r>
              <a:rPr lang="en-US" sz="1600" b="1" dirty="0">
                <a:solidFill>
                  <a:schemeClr val="tx2"/>
                </a:solidFill>
                <a:effectLst/>
              </a:rPr>
              <a:t>Statutory basis for municipal council-mayor government. </a:t>
            </a:r>
          </a:p>
          <a:p>
            <a:r>
              <a:rPr lang="en-US" sz="1600" dirty="0">
                <a:solidFill>
                  <a:schemeClr val="tx2"/>
                </a:solidFill>
                <a:effectLst/>
              </a:rPr>
              <a:t>       7-3-201. Commission-executive form</a:t>
            </a:r>
          </a:p>
          <a:p>
            <a:r>
              <a:rPr lang="en-US" sz="1600" dirty="0">
                <a:solidFill>
                  <a:schemeClr val="tx2"/>
                </a:solidFill>
                <a:effectLst/>
              </a:rPr>
              <a:t>                       (council –executive, the council mayor, or the commission-mayor form) </a:t>
            </a:r>
          </a:p>
          <a:p>
            <a:pPr marL="1546225">
              <a:buFont typeface="Wingdings" panose="05000000000000000000" pitchFamily="2" charset="2"/>
              <a:buChar char="Ø"/>
            </a:pPr>
            <a:r>
              <a:rPr lang="en-US" sz="1600" dirty="0">
                <a:solidFill>
                  <a:schemeClr val="tx2"/>
                </a:solidFill>
                <a:effectLst/>
              </a:rPr>
              <a:t> Council members and Mayor(executive) - elected positions</a:t>
            </a:r>
          </a:p>
          <a:p>
            <a:pPr marL="1546225">
              <a:tabLst>
                <a:tab pos="1546225" algn="l"/>
              </a:tabLst>
            </a:pPr>
            <a:endParaRPr lang="en-US" sz="800" dirty="0">
              <a:solidFill>
                <a:schemeClr val="tx2"/>
              </a:solidFill>
              <a:effectLst/>
            </a:endParaRPr>
          </a:p>
          <a:p>
            <a:r>
              <a:rPr lang="en-US" sz="1600" dirty="0">
                <a:solidFill>
                  <a:schemeClr val="tx2"/>
                </a:solidFill>
                <a:effectLst/>
              </a:rPr>
              <a:t>            </a:t>
            </a:r>
            <a:r>
              <a:rPr lang="en-US" sz="1600" b="1" u="sng" dirty="0">
                <a:solidFill>
                  <a:schemeClr val="tx2"/>
                </a:solidFill>
                <a:effectLst/>
              </a:rPr>
              <a:t>Mayor responsibilities:</a:t>
            </a:r>
          </a:p>
          <a:p>
            <a:r>
              <a:rPr lang="en-US" sz="1600" dirty="0">
                <a:solidFill>
                  <a:schemeClr val="tx2"/>
                </a:solidFill>
                <a:effectLst/>
              </a:rPr>
              <a:t>            7-3-203(10) executes the budget adopted by the commission</a:t>
            </a:r>
          </a:p>
          <a:p>
            <a:r>
              <a:rPr lang="en-US" sz="1600" dirty="0">
                <a:solidFill>
                  <a:schemeClr val="tx2"/>
                </a:solidFill>
                <a:effectLst/>
              </a:rPr>
              <a:t>            7-3-215.       Preparation of budget. The executive may:</a:t>
            </a:r>
          </a:p>
          <a:p>
            <a:r>
              <a:rPr lang="en-US" sz="1600" dirty="0">
                <a:solidFill>
                  <a:schemeClr val="tx2"/>
                </a:solidFill>
                <a:effectLst/>
              </a:rPr>
              <a:t>	              (1)  prepare the budget and present it to the commission for</a:t>
            </a:r>
          </a:p>
          <a:p>
            <a:r>
              <a:rPr lang="en-US" sz="1600" dirty="0">
                <a:solidFill>
                  <a:schemeClr val="tx2"/>
                </a:solidFill>
                <a:effectLst/>
              </a:rPr>
              <a:t>                                         adoption; or</a:t>
            </a:r>
          </a:p>
          <a:p>
            <a:r>
              <a:rPr lang="en-US" sz="1600" dirty="0">
                <a:solidFill>
                  <a:schemeClr val="tx2"/>
                </a:solidFill>
                <a:effectLst/>
              </a:rPr>
              <a:t>	              (2)  prepare the budget in consultation with the commission</a:t>
            </a:r>
          </a:p>
          <a:p>
            <a:r>
              <a:rPr lang="en-US" sz="1600" dirty="0">
                <a:solidFill>
                  <a:schemeClr val="tx2"/>
                </a:solidFill>
                <a:effectLst/>
              </a:rPr>
              <a:t>                                         and department heads. </a:t>
            </a:r>
          </a:p>
        </p:txBody>
      </p:sp>
      <p:sp>
        <p:nvSpPr>
          <p:cNvPr id="3" name="TextBox 2"/>
          <p:cNvSpPr txBox="1"/>
          <p:nvPr/>
        </p:nvSpPr>
        <p:spPr>
          <a:xfrm>
            <a:off x="654998" y="4114800"/>
            <a:ext cx="7162800" cy="2308324"/>
          </a:xfrm>
          <a:prstGeom prst="rect">
            <a:avLst/>
          </a:prstGeom>
          <a:solidFill>
            <a:schemeClr val="accent2">
              <a:tint val="55000"/>
              <a:alpha val="29000"/>
            </a:schemeClr>
          </a:solidFill>
          <a:ln w="6350">
            <a:noFill/>
          </a:ln>
          <a:scene3d>
            <a:camera prst="orthographicFront"/>
            <a:lightRig rig="twoPt" dir="t"/>
          </a:scene3d>
          <a:sp3d extrusionH="146050" contourW="31750" prstMaterial="softEdge">
            <a:bevelT w="146050" h="107950"/>
            <a:bevelB w="146050" h="107950"/>
            <a:extrusionClr>
              <a:schemeClr val="accent2">
                <a:lumMod val="75000"/>
              </a:schemeClr>
            </a:extrusionClr>
            <a:contourClr>
              <a:schemeClr val="tx2">
                <a:lumMod val="75000"/>
              </a:schemeClr>
            </a:contourClr>
          </a:sp3d>
        </p:spPr>
        <p:style>
          <a:lnRef idx="1">
            <a:schemeClr val="accent2"/>
          </a:lnRef>
          <a:fillRef idx="2">
            <a:schemeClr val="accent2"/>
          </a:fillRef>
          <a:effectRef idx="1">
            <a:schemeClr val="accent2"/>
          </a:effectRef>
          <a:fontRef idx="minor">
            <a:schemeClr val="dk1"/>
          </a:fontRef>
        </p:style>
        <p:txBody>
          <a:bodyPr wrap="square" rtlCol="0">
            <a:spAutoFit/>
            <a:sp3d/>
          </a:bodyPr>
          <a:lstStyle>
            <a:defPPr>
              <a:defRPr lang="en-US"/>
            </a:defPPr>
            <a:lvl1pPr>
              <a:defRPr sz="500">
                <a:solidFill>
                  <a:schemeClr val="tx2"/>
                </a:solidFill>
              </a:defRPr>
            </a:lvl1pPr>
          </a:lstStyle>
          <a:p>
            <a:endParaRPr lang="en-US" sz="1600" dirty="0"/>
          </a:p>
          <a:p>
            <a:r>
              <a:rPr lang="en-US" sz="1600" dirty="0"/>
              <a:t>    7-3-114, MCA  Statutory basis for municipal commission-manager government. </a:t>
            </a:r>
          </a:p>
          <a:p>
            <a:r>
              <a:rPr lang="en-US" sz="1600" dirty="0"/>
              <a:t>            7-3-301. Commission-manager form (council-manager form)</a:t>
            </a:r>
          </a:p>
          <a:p>
            <a:pPr marL="1200150" lvl="2" indent="-285750">
              <a:buFont typeface="Wingdings" panose="05000000000000000000" pitchFamily="2" charset="2"/>
              <a:buChar char="Ø"/>
            </a:pPr>
            <a:r>
              <a:rPr lang="en-US" sz="1600" dirty="0">
                <a:solidFill>
                  <a:schemeClr val="tx2">
                    <a:lumMod val="75000"/>
                  </a:schemeClr>
                </a:solidFill>
              </a:rPr>
              <a:t>Council members – elected position</a:t>
            </a:r>
          </a:p>
          <a:p>
            <a:pPr marL="1200150" lvl="2" indent="-285750">
              <a:buFont typeface="Wingdings" panose="05000000000000000000" pitchFamily="2" charset="2"/>
              <a:buChar char="Ø"/>
            </a:pPr>
            <a:r>
              <a:rPr lang="en-US" sz="1600" dirty="0">
                <a:solidFill>
                  <a:schemeClr val="tx2">
                    <a:lumMod val="75000"/>
                  </a:schemeClr>
                </a:solidFill>
              </a:rPr>
              <a:t>Manager (chief administrative officer) – appointed by council</a:t>
            </a:r>
          </a:p>
          <a:p>
            <a:endParaRPr lang="en-US" sz="1600" dirty="0"/>
          </a:p>
          <a:p>
            <a:r>
              <a:rPr lang="en-US" sz="1600" dirty="0"/>
              <a:t>          </a:t>
            </a:r>
            <a:r>
              <a:rPr lang="en-US" sz="1600" b="1" u="sng" dirty="0"/>
              <a:t>Manager responsibilities:</a:t>
            </a:r>
          </a:p>
          <a:p>
            <a:r>
              <a:rPr lang="en-US" sz="1600" dirty="0"/>
              <a:t>          7-3-304(12) prepare and present the budget to the commission for its approval</a:t>
            </a:r>
          </a:p>
          <a:p>
            <a:r>
              <a:rPr lang="en-US" sz="1600" dirty="0"/>
              <a:t>          and execute the budget adopted by the commission; </a:t>
            </a:r>
          </a:p>
        </p:txBody>
      </p:sp>
      <p:sp>
        <p:nvSpPr>
          <p:cNvPr id="4" name="TextBox 3"/>
          <p:cNvSpPr txBox="1"/>
          <p:nvPr/>
        </p:nvSpPr>
        <p:spPr>
          <a:xfrm>
            <a:off x="0" y="86380"/>
            <a:ext cx="8458200" cy="523220"/>
          </a:xfrm>
          <a:prstGeom prst="rect">
            <a:avLst/>
          </a:prstGeom>
          <a:noFill/>
        </p:spPr>
        <p:txBody>
          <a:bodyPr wrap="square" rtlCol="0">
            <a:spAutoFit/>
          </a:bodyPr>
          <a:lstStyle/>
          <a:p>
            <a:pPr algn="ctr"/>
            <a:r>
              <a:rPr lang="en-US" sz="2800" b="1" dirty="0">
                <a:solidFill>
                  <a:schemeClr val="tx2"/>
                </a:solidFill>
              </a:rPr>
              <a:t>Who is responsible for </a:t>
            </a:r>
            <a:r>
              <a:rPr lang="en-US" sz="2800" b="1" u="sng" dirty="0">
                <a:solidFill>
                  <a:schemeClr val="tx2"/>
                </a:solidFill>
              </a:rPr>
              <a:t>City/Town</a:t>
            </a:r>
            <a:r>
              <a:rPr lang="en-US" sz="2800" b="1" dirty="0">
                <a:solidFill>
                  <a:schemeClr val="tx2"/>
                </a:solidFill>
              </a:rPr>
              <a:t> budget preparation?</a:t>
            </a:r>
          </a:p>
        </p:txBody>
      </p:sp>
    </p:spTree>
    <p:extLst>
      <p:ext uri="{BB962C8B-B14F-4D97-AF65-F5344CB8AC3E}">
        <p14:creationId xmlns:p14="http://schemas.microsoft.com/office/powerpoint/2010/main" val="226326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A915AE-CB28-475B-B3C3-CB4B05FEEC0E}"/>
              </a:ext>
            </a:extLst>
          </p:cNvPr>
          <p:cNvGraphicFramePr/>
          <p:nvPr>
            <p:extLst>
              <p:ext uri="{D42A27DB-BD31-4B8C-83A1-F6EECF244321}">
                <p14:modId xmlns:p14="http://schemas.microsoft.com/office/powerpoint/2010/main" val="2109479073"/>
              </p:ext>
            </p:extLst>
          </p:nvPr>
        </p:nvGraphicFramePr>
        <p:xfrm>
          <a:off x="152400" y="914400"/>
          <a:ext cx="8305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59E7DC0-4079-450E-A420-FA490A2826CF}"/>
              </a:ext>
            </a:extLst>
          </p:cNvPr>
          <p:cNvSpPr>
            <a:spLocks noGrp="1"/>
          </p:cNvSpPr>
          <p:nvPr>
            <p:ph type="title"/>
          </p:nvPr>
        </p:nvSpPr>
        <p:spPr>
          <a:xfrm>
            <a:off x="152400" y="0"/>
            <a:ext cx="7924800" cy="914400"/>
          </a:xfrm>
        </p:spPr>
        <p:txBody>
          <a:bodyPr/>
          <a:lstStyle/>
          <a:p>
            <a:r>
              <a:rPr lang="en-US" dirty="0"/>
              <a:t>Steps of the budgetary process:</a:t>
            </a:r>
          </a:p>
        </p:txBody>
      </p:sp>
    </p:spTree>
    <p:extLst>
      <p:ext uri="{BB962C8B-B14F-4D97-AF65-F5344CB8AC3E}">
        <p14:creationId xmlns:p14="http://schemas.microsoft.com/office/powerpoint/2010/main" val="6462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475E8A4F-F25F-4632-89BB-EBB8193865EB}"/>
                                            </p:graphicEl>
                                          </p:spTgt>
                                        </p:tgtEl>
                                        <p:attrNameLst>
                                          <p:attrName>style.visibility</p:attrName>
                                        </p:attrNameLst>
                                      </p:cBhvr>
                                      <p:to>
                                        <p:strVal val="visible"/>
                                      </p:to>
                                    </p:set>
                                    <p:animEffect transition="in" filter="wipe(up)">
                                      <p:cBhvr>
                                        <p:cTn id="7" dur="500"/>
                                        <p:tgtEl>
                                          <p:spTgt spid="4">
                                            <p:graphicEl>
                                              <a:dgm id="{475E8A4F-F25F-4632-89BB-EBB8193865EB}"/>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graphicEl>
                                              <a:dgm id="{369E8757-3248-46EA-8636-536914E97873}"/>
                                            </p:graphicEl>
                                          </p:spTgt>
                                        </p:tgtEl>
                                        <p:attrNameLst>
                                          <p:attrName>style.visibility</p:attrName>
                                        </p:attrNameLst>
                                      </p:cBhvr>
                                      <p:to>
                                        <p:strVal val="visible"/>
                                      </p:to>
                                    </p:set>
                                    <p:animEffect transition="in" filter="wipe(up)">
                                      <p:cBhvr>
                                        <p:cTn id="11" dur="500"/>
                                        <p:tgtEl>
                                          <p:spTgt spid="4">
                                            <p:graphicEl>
                                              <a:dgm id="{369E8757-3248-46EA-8636-536914E97873}"/>
                                            </p:graphic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
                                            <p:graphicEl>
                                              <a:dgm id="{B1F6A554-E426-44C6-91E3-707E44E41A05}"/>
                                            </p:graphicEl>
                                          </p:spTgt>
                                        </p:tgtEl>
                                        <p:attrNameLst>
                                          <p:attrName>style.visibility</p:attrName>
                                        </p:attrNameLst>
                                      </p:cBhvr>
                                      <p:to>
                                        <p:strVal val="visible"/>
                                      </p:to>
                                    </p:set>
                                    <p:animEffect transition="in" filter="wipe(up)">
                                      <p:cBhvr>
                                        <p:cTn id="14" dur="500"/>
                                        <p:tgtEl>
                                          <p:spTgt spid="4">
                                            <p:graphicEl>
                                              <a:dgm id="{B1F6A554-E426-44C6-91E3-707E44E41A05}"/>
                                            </p:graphicEl>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
                                            <p:graphicEl>
                                              <a:dgm id="{085548BC-5F83-49C3-9BA3-F970E79F0677}"/>
                                            </p:graphicEl>
                                          </p:spTgt>
                                        </p:tgtEl>
                                        <p:attrNameLst>
                                          <p:attrName>style.visibility</p:attrName>
                                        </p:attrNameLst>
                                      </p:cBhvr>
                                      <p:to>
                                        <p:strVal val="visible"/>
                                      </p:to>
                                    </p:set>
                                    <p:animEffect transition="in" filter="wipe(up)">
                                      <p:cBhvr>
                                        <p:cTn id="18" dur="500"/>
                                        <p:tgtEl>
                                          <p:spTgt spid="4">
                                            <p:graphicEl>
                                              <a:dgm id="{085548BC-5F83-49C3-9BA3-F970E79F0677}"/>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2C551B4B-462E-49D1-94AD-D1C9C03A2647}"/>
                                            </p:graphicEl>
                                          </p:spTgt>
                                        </p:tgtEl>
                                        <p:attrNameLst>
                                          <p:attrName>style.visibility</p:attrName>
                                        </p:attrNameLst>
                                      </p:cBhvr>
                                      <p:to>
                                        <p:strVal val="visible"/>
                                      </p:to>
                                    </p:set>
                                    <p:animEffect transition="in" filter="wipe(up)">
                                      <p:cBhvr>
                                        <p:cTn id="21" dur="500"/>
                                        <p:tgtEl>
                                          <p:spTgt spid="4">
                                            <p:graphicEl>
                                              <a:dgm id="{2C551B4B-462E-49D1-94AD-D1C9C03A2647}"/>
                                            </p:graphicEl>
                                          </p:spTgt>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
                                            <p:graphicEl>
                                              <a:dgm id="{AF46A72C-B62D-41DB-89D6-4D2EE88E733E}"/>
                                            </p:graphicEl>
                                          </p:spTgt>
                                        </p:tgtEl>
                                        <p:attrNameLst>
                                          <p:attrName>style.visibility</p:attrName>
                                        </p:attrNameLst>
                                      </p:cBhvr>
                                      <p:to>
                                        <p:strVal val="visible"/>
                                      </p:to>
                                    </p:set>
                                    <p:animEffect transition="in" filter="wipe(up)">
                                      <p:cBhvr>
                                        <p:cTn id="25" dur="500"/>
                                        <p:tgtEl>
                                          <p:spTgt spid="4">
                                            <p:graphicEl>
                                              <a:dgm id="{AF46A72C-B62D-41DB-89D6-4D2EE88E733E}"/>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
                                            <p:graphicEl>
                                              <a:dgm id="{2FF13584-4E9C-4CAD-B318-BB3E8052859D}"/>
                                            </p:graphicEl>
                                          </p:spTgt>
                                        </p:tgtEl>
                                        <p:attrNameLst>
                                          <p:attrName>style.visibility</p:attrName>
                                        </p:attrNameLst>
                                      </p:cBhvr>
                                      <p:to>
                                        <p:strVal val="visible"/>
                                      </p:to>
                                    </p:set>
                                    <p:animEffect transition="in" filter="wipe(up)">
                                      <p:cBhvr>
                                        <p:cTn id="28" dur="500"/>
                                        <p:tgtEl>
                                          <p:spTgt spid="4">
                                            <p:graphicEl>
                                              <a:dgm id="{2FF13584-4E9C-4CAD-B318-BB3E805285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hGNUYwREUiLz4NCgkJPHVpY29sb3IgbmFtZT0iZ2xvdyIgdmFsdWU9IjB4QTNBQjhCIi8+DQoJCTx1aWNvbG9yIG5hbWU9InRleHQiIHZhbHVlPSIweDM5NUU3OCIvPg0KCQk8dWljb2xvciBuYW1lPSJsaWdodCIgdmFsdWU9IjB4RjVGMERFIi8+DQoJCTx1aWNvbG9yIG5hbWU9InNoYWRvdyIgdmFsdWU9IjB4MDAwMDAwIi8+DQoJCTx1aWNvbG9yIG5hbWU9ImJhY2tncm91bmQiIHZhbHVlPSIweDM5NUU3OC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g0KDQp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DQoNCk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10.0&quot;&gt;&lt;object type=&quot;1&quot; unique_id=&quot;10001&quot;&gt;&lt;property id=&quot;20141&quot; value=&quot;PPT_Template_SFSD_Branding&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Users\ca2333\Pictures\&quot;/&gt;&lt;property id=&quot;20600&quot; value=&quot;1&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The     Budget        Process &amp;quot;&quot;/&gt;&lt;property id=&quot;20307&quot; value=&quot;256&quot;/&gt;&lt;/object&gt;&lt;object type=&quot;3&quot; unique_id=&quot;174520&quot;&gt;&lt;property id=&quot;20148&quot; value=&quot;5&quot;/&gt;&lt;property id=&quot;20300&quot; value=&quot;Slide 14&quot;/&gt;&lt;property id=&quot;20307&quot; value=&quot;262&quot;/&gt;&lt;/object&gt;&lt;object type=&quot;3&quot; unique_id=&quot;174522&quot;&gt;&lt;property id=&quot;20148&quot; value=&quot;5&quot;/&gt;&lt;property id=&quot;20300&quot; value=&quot;Slide 22&quot;/&gt;&lt;property id=&quot;20307&quot; value=&quot;264&quot;/&gt;&lt;/object&gt;&lt;object type=&quot;3&quot; unique_id=&quot;174903&quot;&gt;&lt;property id=&quot;20148&quot; value=&quot;5&quot;/&gt;&lt;property id=&quot;20300&quot; value=&quot;Slide 19&quot;/&gt;&lt;property id=&quot;20307&quot; value=&quot;266&quot;/&gt;&lt;/object&gt;&lt;object type=&quot;3&quot; unique_id=&quot;175138&quot;&gt;&lt;property id=&quot;20148&quot; value=&quot;5&quot;/&gt;&lt;property id=&quot;20300&quot; value=&quot;Slide 17&quot;/&gt;&lt;property id=&quot;20307&quot; value=&quot;268&quot;/&gt;&lt;/object&gt;&lt;object type=&quot;3&quot; unique_id=&quot;175803&quot;&gt;&lt;property id=&quot;20148&quot; value=&quot;5&quot;/&gt;&lt;property id=&quot;20300&quot; value=&quot;Slide 18&quot;/&gt;&lt;property id=&quot;20307&quot; value=&quot;269&quot;/&gt;&lt;/object&gt;&lt;object type=&quot;3&quot; unique_id=&quot;176255&quot;&gt;&lt;property id=&quot;20148&quot; value=&quot;5&quot;/&gt;&lt;property id=&quot;20300&quot; value=&quot;Slide 11&quot;/&gt;&lt;property id=&quot;20307&quot; value=&quot;271&quot;/&gt;&lt;/object&gt;&lt;object type=&quot;3&quot; unique_id=&quot;179862&quot;&gt;&lt;property id=&quot;20148&quot; value=&quot;5&quot;/&gt;&lt;property id=&quot;20300&quot; value=&quot;Slide 2&quot;/&gt;&lt;property id=&quot;20307&quot; value=&quot;276&quot;/&gt;&lt;/object&gt;&lt;object type=&quot;3&quot; unique_id=&quot;180955&quot;&gt;&lt;property id=&quot;20148&quot; value=&quot;5&quot;/&gt;&lt;property id=&quot;20300&quot; value=&quot;Slide 35&quot;/&gt;&lt;property id=&quot;20307&quot; value=&quot;279&quot;/&gt;&lt;/object&gt;&lt;object type=&quot;3&quot; unique_id=&quot;180956&quot;&gt;&lt;property id=&quot;20148&quot; value=&quot;5&quot;/&gt;&lt;property id=&quot;20300&quot; value=&quot;Slide 38&quot;/&gt;&lt;property id=&quot;20307&quot; value=&quot;278&quot;/&gt;&lt;/object&gt;&lt;object type=&quot;3&quot; unique_id=&quot;181671&quot;&gt;&lt;property id=&quot;20148&quot; value=&quot;5&quot;/&gt;&lt;property id=&quot;20300&quot; value=&quot;Slide 41&quot;/&gt;&lt;property id=&quot;20307&quot; value=&quot;282&quot;/&gt;&lt;/object&gt;&lt;object type=&quot;3&quot; unique_id=&quot;181672&quot;&gt;&lt;property id=&quot;20148&quot; value=&quot;5&quot;/&gt;&lt;property id=&quot;20300&quot; value=&quot;Slide 45 - &amp;quot;The Tax Levy Requirements Schedule Non-Voted Levies&amp;quot;&quot;/&gt;&lt;property id=&quot;20307&quot; value=&quot;281&quot;/&gt;&lt;/object&gt;&lt;object type=&quot;3&quot; unique_id=&quot;182542&quot;&gt;&lt;property id=&quot;20148&quot; value=&quot;5&quot;/&gt;&lt;property id=&quot;20300&quot; value=&quot;Slide 24&quot;/&gt;&lt;property id=&quot;20307&quot; value=&quot;284&quot;/&gt;&lt;/object&gt;&lt;object type=&quot;3&quot; unique_id=&quot;182543&quot;&gt;&lt;property id=&quot;20148&quot; value=&quot;5&quot;/&gt;&lt;property id=&quot;20300&quot; value=&quot;Slide 25&quot;/&gt;&lt;property id=&quot;20307&quot; value=&quot;285&quot;/&gt;&lt;/object&gt;&lt;object type=&quot;3&quot; unique_id=&quot;183199&quot;&gt;&lt;property id=&quot;20148&quot; value=&quot;5&quot;/&gt;&lt;property id=&quot;20300&quot; value=&quot;Slide 23&quot;/&gt;&lt;property id=&quot;20307&quot; value=&quot;287&quot;/&gt;&lt;/object&gt;&lt;object type=&quot;3&quot; unique_id=&quot;183478&quot;&gt;&lt;property id=&quot;20148&quot; value=&quot;5&quot;/&gt;&lt;property id=&quot;20300&quot; value=&quot;Slide 42&quot;/&gt;&lt;property id=&quot;20307&quot; value=&quot;288&quot;/&gt;&lt;/object&gt;&lt;object type=&quot;3&quot; unique_id=&quot;184329&quot;&gt;&lt;property id=&quot;20148&quot; value=&quot;5&quot;/&gt;&lt;property id=&quot;20300&quot; value=&quot;Slide 43&quot;/&gt;&lt;property id=&quot;20307&quot; value=&quot;289&quot;/&gt;&lt;/object&gt;&lt;object type=&quot;3&quot; unique_id=&quot;184656&quot;&gt;&lt;property id=&quot;20148&quot; value=&quot;5&quot;/&gt;&lt;property id=&quot;20300&quot; value=&quot;Slide 57&quot;/&gt;&lt;property id=&quot;20307&quot; value=&quot;290&quot;/&gt;&lt;/object&gt;&lt;object type=&quot;3&quot; unique_id=&quot;185047&quot;&gt;&lt;property id=&quot;20148&quot; value=&quot;5&quot;/&gt;&lt;property id=&quot;20300&quot; value=&quot;Slide 55 - &amp;quot;Tax Levy Requirements Schedule Voted / Permissive Levies&amp;quot;&quot;/&gt;&lt;property id=&quot;20307&quot; value=&quot;291&quot;/&gt;&lt;/object&gt;&lt;object type=&quot;3&quot; unique_id=&quot;185974&quot;&gt;&lt;property id=&quot;20148&quot; value=&quot;5&quot;/&gt;&lt;property id=&quot;20300&quot; value=&quot;Slide 39&quot;/&gt;&lt;property id=&quot;20307&quot; value=&quot;292&quot;/&gt;&lt;/object&gt;&lt;object type=&quot;3&quot; unique_id=&quot;187745&quot;&gt;&lt;property id=&quot;20148&quot; value=&quot;5&quot;/&gt;&lt;property id=&quot;20300&quot; value=&quot;Slide 46 - &amp;quot;Review of Schedule - Non-Voted Levies&amp;quot;&quot;/&gt;&lt;property id=&quot;20307&quot; value=&quot;294&quot;/&gt;&lt;/object&gt;&lt;object type=&quot;3&quot; unique_id=&quot;189994&quot;&gt;&lt;property id=&quot;20148&quot; value=&quot;5&quot;/&gt;&lt;property id=&quot;20300&quot; value=&quot;Slide 47 - &amp;quot;Review of Schedule - Non-Voted Levies&amp;quot;&quot;/&gt;&lt;property id=&quot;20307&quot; value=&quot;295&quot;/&gt;&lt;/object&gt;&lt;object type=&quot;3&quot; unique_id=&quot;190170&quot;&gt;&lt;property id=&quot;20148&quot; value=&quot;5&quot;/&gt;&lt;property id=&quot;20300&quot; value=&quot;Slide 52 - &amp;quot;Review of Schedule - Non-Voted Levies&amp;quot;&quot;/&gt;&lt;property id=&quot;20307&quot; value=&quot;296&quot;/&gt;&lt;/object&gt;&lt;object type=&quot;3&quot; unique_id=&quot;190423&quot;&gt;&lt;property id=&quot;20148&quot; value=&quot;5&quot;/&gt;&lt;property id=&quot;20300&quot; value=&quot;Slide 53 - &amp;quot;Review of Schedule - Non-Voted Levies&amp;quot;&quot;/&gt;&lt;property id=&quot;20307&quot; value=&quot;297&quot;/&gt;&lt;/object&gt;&lt;object type=&quot;3&quot; unique_id=&quot;191386&quot;&gt;&lt;property id=&quot;20148&quot; value=&quot;5&quot;/&gt;&lt;property id=&quot;20300&quot; value=&quot;Slide 51 - &amp;quot;Review of Schedule - Non-Voted Levies&amp;quot;&quot;/&gt;&lt;property id=&quot;20307&quot; value=&quot;298&quot;/&gt;&lt;/object&gt;&lt;object type=&quot;3&quot; unique_id=&quot;192695&quot;&gt;&lt;property id=&quot;20148&quot; value=&quot;5&quot;/&gt;&lt;property id=&quot;20300&quot; value=&quot;Slide 44&quot;/&gt;&lt;property id=&quot;20307&quot; value=&quot;299&quot;/&gt;&lt;/object&gt;&lt;object type=&quot;3&quot; unique_id=&quot;192810&quot;&gt;&lt;property id=&quot;20148&quot; value=&quot;5&quot;/&gt;&lt;property id=&quot;20300&quot; value=&quot;Slide 54&quot;/&gt;&lt;property id=&quot;20307&quot; value=&quot;300&quot;/&gt;&lt;/object&gt;&lt;object type=&quot;3&quot; unique_id=&quot;193708&quot;&gt;&lt;property id=&quot;20148&quot; value=&quot;5&quot;/&gt;&lt;property id=&quot;20300&quot; value=&quot;Slide 56&quot;/&gt;&lt;property id=&quot;20307&quot; value=&quot;301&quot;/&gt;&lt;/object&gt;&lt;object type=&quot;3&quot; unique_id=&quot;195989&quot;&gt;&lt;property id=&quot;20148&quot; value=&quot;5&quot;/&gt;&lt;property id=&quot;20300&quot; value=&quot;Slide 58&quot;/&gt;&lt;property id=&quot;20307&quot; value=&quot;302&quot;/&gt;&lt;/object&gt;&lt;object type=&quot;3&quot; unique_id=&quot;197157&quot;&gt;&lt;property id=&quot;20148&quot; value=&quot;5&quot;/&gt;&lt;property id=&quot;20300&quot; value=&quot;Slide 67 - &amp;quot;Local Government Services Bureau &amp;quot;&quot;/&gt;&lt;property id=&quot;20307&quot; value=&quot;305&quot;/&gt;&lt;/object&gt;&lt;object type=&quot;3&quot; unique_id=&quot;199005&quot;&gt;&lt;property id=&quot;20148&quot; value=&quot;5&quot;/&gt;&lt;property id=&quot;20300&quot; value=&quot;Slide 59 - &amp;quot;Monitoring the budget throughout the  fiscal year:&amp;quot;&quot;/&gt;&lt;property id=&quot;20307&quot; value=&quot;306&quot;/&gt;&lt;/object&gt;&lt;object type=&quot;3&quot; unique_id=&quot;220264&quot;&gt;&lt;property id=&quot;20148&quot; value=&quot;5&quot;/&gt;&lt;property id=&quot;20300&quot; value=&quot;Slide 28&quot;/&gt;&lt;property id=&quot;20307&quot; value=&quot;309&quot;/&gt;&lt;/object&gt;&lt;object type=&quot;3&quot; unique_id=&quot;225600&quot;&gt;&lt;property id=&quot;20148&quot; value=&quot;5&quot;/&gt;&lt;property id=&quot;20300&quot; value=&quot;Slide 30&quot;/&gt;&lt;property id=&quot;20307&quot; value=&quot;319&quot;/&gt;&lt;/object&gt;&lt;object type=&quot;3&quot; unique_id=&quot;232430&quot;&gt;&lt;property id=&quot;20148&quot; value=&quot;5&quot;/&gt;&lt;property id=&quot;20300&quot; value=&quot;Slide 29&quot;/&gt;&lt;property id=&quot;20307&quot; value=&quot;324&quot;/&gt;&lt;/object&gt;&lt;object type=&quot;3&quot; unique_id=&quot;245360&quot;&gt;&lt;property id=&quot;20148&quot; value=&quot;5&quot;/&gt;&lt;property id=&quot;20300&quot; value=&quot;Slide 31&quot;/&gt;&lt;property id=&quot;20307&quot; value=&quot;327&quot;/&gt;&lt;/object&gt;&lt;object type=&quot;3&quot; unique_id=&quot;246188&quot;&gt;&lt;property id=&quot;20148&quot; value=&quot;5&quot;/&gt;&lt;property id=&quot;20300&quot; value=&quot;Slide 36&quot;/&gt;&lt;property id=&quot;20307&quot; value=&quot;329&quot;/&gt;&lt;/object&gt;&lt;object type=&quot;3&quot; unique_id=&quot;247719&quot;&gt;&lt;property id=&quot;20148&quot; value=&quot;5&quot;/&gt;&lt;property id=&quot;20300&quot; value=&quot;Slide 15 - &amp;quot;Terms used in the budget:&amp;quot;&quot;/&gt;&lt;property id=&quot;20307&quot; value=&quot;332&quot;/&gt;&lt;/object&gt;&lt;object type=&quot;3&quot; unique_id=&quot;247720&quot;&gt;&lt;property id=&quot;20148&quot; value=&quot;5&quot;/&gt;&lt;property id=&quot;20300&quot; value=&quot;Slide 16 - &amp;quot;Terms used in the Budget cont.&amp;quot;&quot;/&gt;&lt;property id=&quot;20307&quot; value=&quot;331&quot;/&gt;&lt;/object&gt;&lt;object type=&quot;3&quot; unique_id=&quot;247721&quot;&gt;&lt;property id=&quot;20148&quot; value=&quot;5&quot;/&gt;&lt;property id=&quot;20300&quot; value=&quot;Slide 48 - &amp;quot;Purpose of Budgeted Cash Reserves:&amp;quot;&quot;/&gt;&lt;property id=&quot;20307&quot; value=&quot;333&quot;/&gt;&lt;/object&gt;&lt;object type=&quot;3&quot; unique_id=&quot;247722&quot;&gt;&lt;property id=&quot;20148&quot; value=&quot;5&quot;/&gt;&lt;property id=&quot;20300&quot; value=&quot;Slide 50 - &amp;quot;The Danger of not having cash reserves:&amp;quot;&quot;/&gt;&lt;property id=&quot;20307&quot; value=&quot;334&quot;/&gt;&lt;/object&gt;&lt;object type=&quot;3&quot; unique_id=&quot;248316&quot;&gt;&lt;property id=&quot;20148&quot; value=&quot;5&quot;/&gt;&lt;property id=&quot;20300&quot; value=&quot;Slide 63 - &amp;quot;Budget Amendments:&amp;quot;&quot;/&gt;&lt;property id=&quot;20307&quot; value=&quot;336&quot;/&gt;&lt;/object&gt;&lt;object type=&quot;3&quot; unique_id=&quot;249952&quot;&gt;&lt;property id=&quot;20148&quot; value=&quot;5&quot;/&gt;&lt;property id=&quot;20300&quot; value=&quot;Slide 7&quot;/&gt;&lt;property id=&quot;20307&quot; value=&quot;342&quot;/&gt;&lt;/object&gt;&lt;object type=&quot;3&quot; unique_id=&quot;251254&quot;&gt;&lt;property id=&quot;20148&quot; value=&quot;5&quot;/&gt;&lt;property id=&quot;20300&quot; value=&quot;Slide 37 - &amp;quot;Budget Resolution&amp;quot;&quot;/&gt;&lt;property id=&quot;20307&quot; value=&quot;344&quot;/&gt;&lt;/object&gt;&lt;object type=&quot;3&quot; unique_id=&quot;265434&quot;&gt;&lt;property id=&quot;20148&quot; value=&quot;5&quot;/&gt;&lt;property id=&quot;20300&quot; value=&quot;Slide 3 - &amp;quot;Montana Code Annotated:      &amp;amp;#x09;Title 7.    Local Government        &amp;amp;#x09;&amp;amp;#x09;Chapter 6.    Financial Administration &amp;amp; Taxati&quot;/&gt;&lt;property id=&quot;20307&quot; value=&quot;347&quot;/&gt;&lt;/object&gt;&lt;object type=&quot;3&quot; unique_id=&quot;266239&quot;&gt;&lt;property id=&quot;20148&quot; value=&quot;5&quot;/&gt;&lt;property id=&quot;20300&quot; value=&quot;Slide 10&quot;/&gt;&lt;property id=&quot;20307&quot; value=&quot;349&quot;/&gt;&lt;/object&gt;&lt;object type=&quot;3&quot; unique_id=&quot;266240&quot;&gt;&lt;property id=&quot;20148&quot; value=&quot;5&quot;/&gt;&lt;property id=&quot;20300&quot; value=&quot;Slide 12 - &amp;quot;Should the local government wait until after they calculate the mill levy to start the budget?&amp;quot;&quot;/&gt;&lt;property id=&quot;20307&quot; value=&quot;350&quot;/&gt;&lt;/object&gt;&lt;object type=&quot;3&quot; unique_id=&quot;266241&quot;&gt;&lt;property id=&quot;20148&quot; value=&quot;5&quot;/&gt;&lt;property id=&quot;20300&quot; value=&quot;Slide 13 - &amp;quot;Considerations during the formulation process:&amp;quot;&quot;/&gt;&lt;property id=&quot;20307&quot; value=&quot;351&quot;/&gt;&lt;/object&gt;&lt;object type=&quot;3&quot; unique_id=&quot;266245&quot;&gt;&lt;property id=&quot;20148&quot; value=&quot;5&quot;/&gt;&lt;property id=&quot;20300&quot; value=&quot;Slide 40&quot;/&gt;&lt;property id=&quot;20307&quot; value=&quot;352&quot;/&gt;&lt;/object&gt;&lt;object type=&quot;3&quot; unique_id=&quot;266503&quot;&gt;&lt;property id=&quot;20148&quot; value=&quot;5&quot;/&gt;&lt;property id=&quot;20300&quot; value=&quot;Slide 49&quot;/&gt;&lt;property id=&quot;20307&quot; value=&quot;357&quot;/&gt;&lt;/object&gt;&lt;object type=&quot;3&quot; unique_id=&quot;266848&quot;&gt;&lt;property id=&quot;20148&quot; value=&quot;5&quot;/&gt;&lt;property id=&quot;20300&quot; value=&quot;Slide 6&quot;/&gt;&lt;property id=&quot;20307&quot; value=&quot;358&quot;/&gt;&lt;/object&gt;&lt;object type=&quot;3&quot; unique_id=&quot;266849&quot;&gt;&lt;property id=&quot;20148&quot; value=&quot;5&quot;/&gt;&lt;property id=&quot;20300&quot; value=&quot;Slide 62&quot;/&gt;&lt;property id=&quot;20307&quot; value=&quot;359&quot;/&gt;&lt;/object&gt;&lt;object type=&quot;3&quot; unique_id=&quot;266850&quot;&gt;&lt;property id=&quot;20148&quot; value=&quot;5&quot;/&gt;&lt;property id=&quot;20300&quot; value=&quot;Slide 64&quot;/&gt;&lt;property id=&quot;20307&quot; value=&quot;360&quot;/&gt;&lt;/object&gt;&lt;object type=&quot;3&quot; unique_id=&quot;269162&quot;&gt;&lt;property id=&quot;20148&quot; value=&quot;5&quot;/&gt;&lt;property id=&quot;20300&quot; value=&quot;Slide 4 - &amp;quot;The Role of the Budget:&amp;quot;&quot;/&gt;&lt;property id=&quot;20307&quot; value=&quot;363&quot;/&gt;&lt;/object&gt;&lt;object type=&quot;3&quot; unique_id=&quot;269163&quot;&gt;&lt;property id=&quot;20148&quot; value=&quot;5&quot;/&gt;&lt;property id=&quot;20300&quot; value=&quot;Slide 5 - &amp;quot;Budgets can be:&amp;quot;&quot;/&gt;&lt;property id=&quot;20307&quot; value=&quot;364&quot;/&gt;&lt;/object&gt;&lt;object type=&quot;3&quot; unique_id=&quot;269628&quot;&gt;&lt;property id=&quot;20148&quot; value=&quot;5&quot;/&gt;&lt;property id=&quot;20300&quot; value=&quot;Slide 9 - &amp;quot;Steps of the budgetary process:&amp;quot;&quot;/&gt;&lt;property id=&quot;20307&quot; value=&quot;365&quot;/&gt;&lt;/object&gt;&lt;object type=&quot;3&quot; unique_id=&quot;270094&quot;&gt;&lt;property id=&quot;20148&quot; value=&quot;5&quot;/&gt;&lt;property id=&quot;20300&quot; value=&quot;Slide 21 - &amp;quot;What is a mill?&amp;quot;&quot;/&gt;&lt;property id=&quot;20307&quot; value=&quot;366&quot;/&gt;&lt;/object&gt;&lt;object type=&quot;3&quot; unique_id=&quot;270468&quot;&gt;&lt;property id=&quot;20148&quot; value=&quot;5&quot;/&gt;&lt;property id=&quot;20300&quot; value=&quot;Slide 32 - &amp;quot;Permissive Levy for Group Benefits&amp;quot;&quot;/&gt;&lt;property id=&quot;20307&quot; value=&quot;369&quot;/&gt;&lt;/object&gt;&lt;object type=&quot;3&quot; unique_id=&quot;270469&quot;&gt;&lt;property id=&quot;20148&quot; value=&quot;5&quot;/&gt;&lt;property id=&quot;20300&quot; value=&quot;Slide 33&quot;/&gt;&lt;property id=&quot;20307&quot; value=&quot;368&quot;/&gt;&lt;/object&gt;&lt;object type=&quot;3&quot; unique_id=&quot;270470&quot;&gt;&lt;property id=&quot;20148&quot; value=&quot;5&quot;/&gt;&lt;property id=&quot;20300&quot; value=&quot;Slide 34 - &amp;quot;Permissive Medical Levy&amp;quot;&quot;/&gt;&lt;property id=&quot;20307&quot; value=&quot;370&quot;/&gt;&lt;/object&gt;&lt;object type=&quot;3&quot; unique_id=&quot;274106&quot;&gt;&lt;property id=&quot;20148&quot; value=&quot;5&quot;/&gt;&lt;property id=&quot;20300&quot; value=&quot;Slide 20&quot;/&gt;&lt;property id=&quot;20307&quot; value=&quot;372&quot;/&gt;&lt;/object&gt;&lt;object type=&quot;3&quot; unique_id=&quot;274891&quot;&gt;&lt;property id=&quot;20148&quot; value=&quot;5&quot;/&gt;&lt;property id=&quot;20300&quot; value=&quot;Slide 65&quot;/&gt;&lt;property id=&quot;20307&quot; value=&quot;373&quot;/&gt;&lt;/object&gt;&lt;object type=&quot;3&quot; unique_id=&quot;275813&quot;&gt;&lt;property id=&quot;20148&quot; value=&quot;5&quot;/&gt;&lt;property id=&quot;20300&quot; value=&quot;Slide 60 - &amp;quot;Expenditure – Budget to Actual Report&amp;quot;&quot;/&gt;&lt;property id=&quot;20307&quot; value=&quot;374&quot;/&gt;&lt;/object&gt;&lt;object type=&quot;3&quot; unique_id=&quot;275814&quot;&gt;&lt;property id=&quot;20148&quot; value=&quot;5&quot;/&gt;&lt;property id=&quot;20300&quot; value=&quot;Slide 61 - &amp;quot;Revenues: Budget to Actual Report  &amp;quot;&quot;/&gt;&lt;property id=&quot;20307&quot; value=&quot;375&quot;/&gt;&lt;/object&gt;&lt;object type=&quot;3&quot; unique_id=&quot;276409&quot;&gt;&lt;property id=&quot;20148&quot; value=&quot;5&quot;/&gt;&lt;property id=&quot;20300&quot; value=&quot;Slide 66 - &amp;quot;Transparency in Local Government Website:&amp;quot;&quot;/&gt;&lt;property id=&quot;20307&quot; value=&quot;376&quot;/&gt;&lt;/object&gt;&lt;object type=&quot;3&quot; unique_id=&quot;277596&quot;&gt;&lt;property id=&quot;20148&quot; value=&quot;5&quot;/&gt;&lt;property id=&quot;20300&quot; value=&quot;Slide 8&quot;/&gt;&lt;property id=&quot;20307&quot; value=&quot;377&quot;/&gt;&lt;/object&gt;&lt;object type=&quot;3&quot; unique_id=&quot;279127&quot;&gt;&lt;property id=&quot;20148&quot; value=&quot;5&quot;/&gt;&lt;property id=&quot;20300&quot; value=&quot;Slide 26&quot;/&gt;&lt;property id=&quot;20307&quot; value=&quot;378&quot;/&gt;&lt;/object&gt;&lt;object type=&quot;3&quot; unique_id=&quot;279128&quot;&gt;&lt;property id=&quot;20148&quot; value=&quot;5&quot;/&gt;&lt;property id=&quot;20300&quot; value=&quot;Slide 27&quot;/&gt;&lt;property id=&quot;20307&quot; value=&quot;379&quot;/&gt;&lt;/object&gt;&lt;/object&gt;&lt;object type=&quot;4&quot; unique_id=&quot;10047&quot;&gt;&lt;/object&gt;&lt;object type=&quot;10&quot; unique_id=&quot;10048&quot;&gt;&lt;object type=&quot;11&quot; unique_id=&quot;10049&quot;&gt;&lt;property id=&quot;20180&quot; value=&quot;1&quot;/&gt;&lt;property id=&quot;20181&quot; value=&quot;1&quot;/&gt;&lt;property id=&quot;20183&quot; value=&quot;1&quot;/&gt;&lt;/object&gt;&lt;object type=&quot;12&quot; unique_id=&quot;1005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cm2370\AppData\Local\Temp\PR\data\asimages\{D11FE6D1-4443-464A-9520-D3A632CB335F}_2.png&quot;/&gt;&lt;left val=&quot;404&quot;/&gt;&lt;top val=&quot;220&quot;/&gt;&lt;width val=&quot;116&quot;/&gt;&lt;height val=&quot;58&quot;/&gt;&lt;hasText val=&quot;1&quot;/&gt;&lt;/Image&gt;&lt;/ThreeDShapeInfo&gt;"/>
  <p:tag name="PRESENTER_SHAPEINFO" val="&lt;ThreeDShapeInfo&gt;&lt;uuid val=&quot;{C1965652-0267-4705-ABA8-3393D7AEE11E}&quot;/&gt;&lt;isInvalidForFieldText val=&quot;1&quot;/&gt;&lt;Image&gt;&lt;filename val=&quot;C:\Users\cm2370\AppData\Local\Temp\PR\data\asimages\{C1965652-0267-4705-ABA8-3393D7AEE11E}_2_S.png&quot;/&gt;&lt;left val=&quot;403&quot;/&gt;&lt;top val=&quot;219&quot;/&gt;&lt;width val=&quot;117&quot;/&gt;&lt;height val=&quot;60&quot;/&gt;&lt;hasText val=&quot;0&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HTML_SHAPEINFO" val="&lt;ThreeDShapeInfo&gt;&lt;uuid val=&quot;&quot;/&gt;&lt;isInvalidForFieldText val=&quot;0&quot;/&gt;&lt;Image&gt;&lt;filename val=&quot;C:\Users\cm2370\AppData\Local\Temp\PR\data\asimages\{439398A0-E33C-4FAB-87F0-F7C70D38BCD2}_2.png&quot;/&gt;&lt;left val=&quot;283&quot;/&gt;&lt;top val=&quot;101&quot;/&gt;&lt;width val=&quot;116&quot;/&gt;&lt;height val=&quot;64&quot;/&gt;&lt;hasText val=&quot;1&quot;/&gt;&lt;/Image&gt;&lt;/ThreeDShapeInfo&gt;"/>
  <p:tag name="PRESENTER_SHAPEINFO" val="&lt;ThreeDShapeInfo&gt;&lt;uuid val=&quot;{254378E0-2621-4DB7-8DFF-F43F1A473725}&quot;/&gt;&lt;isInvalidForFieldText val=&quot;1&quot;/&gt;&lt;Image&gt;&lt;filename val=&quot;C:\Users\cm2370\AppData\Local\Temp\PR\data\asimages\{254378E0-2621-4DB7-8DFF-F43F1A473725}_2_S.png&quot;/&gt;&lt;left val=&quot;282&quot;/&gt;&lt;top val=&quot;101&quot;/&gt;&lt;width val=&quot;117&quot;/&gt;&lt;height val=&quot;60&quot;/&gt;&lt;hasText val=&quot;0&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HTML_SHAPEINFO" val="&lt;ThreeDShapeInfo&gt;&lt;uuid val=&quot;&quot;/&gt;&lt;isInvalidForFieldText val=&quot;0&quot;/&gt;&lt;Image&gt;&lt;filename val=&quot;C:\Users\cm2370\AppData\Local\Temp\PR\data\asimages\{439398A0-E33C-4FAB-87F0-F7C70D38BCD2}_2.png&quot;/&gt;&lt;left val=&quot;283&quot;/&gt;&lt;top val=&quot;101&quot;/&gt;&lt;width val=&quot;116&quot;/&gt;&lt;height val=&quot;64&quot;/&gt;&lt;hasText val=&quot;1&quot;/&gt;&lt;/Image&gt;&lt;/ThreeDShapeInfo&gt;"/>
  <p:tag name="PRESENTER_SHAPEINFO" val="&lt;ThreeDShapeInfo&gt;&lt;uuid val=&quot;{254378E0-2621-4DB7-8DFF-F43F1A473725}&quot;/&gt;&lt;isInvalidForFieldText val=&quot;1&quot;/&gt;&lt;Image&gt;&lt;filename val=&quot;C:\Users\cm2370\AppData\Local\Temp\PR\data\asimages\{254378E0-2621-4DB7-8DFF-F43F1A473725}_2_S.png&quot;/&gt;&lt;left val=&quot;282&quot;/&gt;&lt;top val=&quot;101&quot;/&gt;&lt;width val=&quot;117&quot;/&gt;&lt;height val=&quot;60&quot;/&gt;&lt;hasText val=&quot;0&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cm2370\AppData\Local\Temp\PR\data\asimages\{FF94D87C-CC22-4DA1-AF79-6797566D86CC}_4.png&quot;/&gt;&lt;left val=&quot;247&quot;/&gt;&lt;top val=&quot;431&quot;/&gt;&lt;width val=&quot;39&quot;/&gt;&lt;height val=&quot;20&quot;/&gt;&lt;hasText val=&quot;1&quot;/&gt;&lt;/Image&gt;&lt;/ThreeDShapeInfo&gt;"/>
  <p:tag name="PRESENTER_SHAPETEXTINFO" val="&lt;ShapeTextInfo&gt;&lt;TableIndex row=&quot;-1&quot; col=&quot;-1&quot;&gt;&lt;linesCount val=&quot;1&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9&quot;/&gt;&lt;/TableIndex&gt;&lt;/ShapeTextInfo&gt;"/>
  <p:tag name="HTML_SHAPEINFO" val="&lt;ThreeDShapeInfo&gt;&lt;uuid val=&quot;&quot;/&gt;&lt;isInvalidForFieldText val=&quot;0&quot;/&gt;&lt;Image&gt;&lt;filename val=&quot;C:\Users\cm2370\AppData\Local\Temp\PR\data\asimages\{A8E40072-A338-41CE-A4EB-60FBA21C8B81}_15.png&quot;/&gt;&lt;left val=&quot;107&quot;/&gt;&lt;top val=&quot;21&quot;/&gt;&lt;width val=&quot;490&quot;/&gt;&lt;height val=&quot;8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cm2370\AppData\Local\Temp\PR\data\asimages\{2ABCBF3C-75F2-4270-9417-2A7594548BFB}_1.png&quot;/&gt;&lt;left val=&quot;353&quot;/&gt;&lt;top val=&quot;382&quot;/&gt;&lt;width val=&quot;270&quot;/&gt;&lt;height val=&quot;93&quot;/&gt;&lt;hasText val=&quot;1&quot;/&gt;&lt;/Image&gt;&lt;/ThreeDShapeInfo&gt;"/>
  <p:tag name="PRESENTER_SHAPETEXTINFO" val="&lt;ShapeTextInfo&gt;&lt;TableIndex row=&quot;-1&quot; col=&quot;-1&quot;&gt;&lt;linesCount val=&quot;4&quot;/&gt;&lt;lineCharCount val=&quot;21&quot;/&gt;&lt;lineCharCount val=&quot;38&quot;/&gt;&lt;lineCharCount val=&quot;33&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BB13932-5077-4004-8BA1-900A774473C5}&quot;/&gt;&lt;isInvalidForFieldText val=&quot;0&quot;/&gt;&lt;Image&gt;&lt;filename val=&quot;C:\Users\cm2370\AppData\Local\Temp\PR\data\asimages\{CBB13932-5077-4004-8BA1-900A774473C5}_2.png&quot;/&gt;&lt;left val=&quot;340&quot;/&gt;&lt;top val=&quot;159&quot;/&gt;&lt;width val=&quot;84&quot;/&gt;&lt;height val=&quot;6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33ADAC8-3F1E-48E6-B99A-FD2F2251111C}&quot;/&gt;&lt;isInvalidForFieldText val=&quot;0&quot;/&gt;&lt;Image&gt;&lt;filename val=&quot;C:\Users\cm2370\AppData\Local\Temp\PR\data\asimages\{933ADAC8-3F1E-48E6-B99A-FD2F2251111C}_2.png&quot;/&gt;&lt;left val=&quot;340&quot;/&gt;&lt;top val=&quot;159&quot;/&gt;&lt;width val=&quot;3&quot;/&gt;&lt;height val=&quot;6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044262C-C316-4BD1-99D9-2006D8411610}&quot;/&gt;&lt;isInvalidForFieldText val=&quot;0&quot;/&gt;&lt;Image&gt;&lt;filename val=&quot;C:\Users\cm2370\AppData\Local\Temp\PR\data\asimages\{A044262C-C316-4BD1-99D9-2006D8411610}_2.png&quot;/&gt;&lt;left val=&quot;258&quot;/&gt;&lt;top val=&quot;159&quot;/&gt;&lt;width val=&quot;84&quot;/&gt;&lt;height val=&quot;6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HTML_SHAPEINFO" val="&lt;ThreeDShapeInfo&gt;&lt;uuid val=&quot;&quot;/&gt;&lt;isInvalidForFieldText val=&quot;0&quot;/&gt;&lt;Image&gt;&lt;filename val=&quot;C:\Users\cm2370\AppData\Local\Temp\PR\data\asimages\{439398A0-E33C-4FAB-87F0-F7C70D38BCD2}_2.png&quot;/&gt;&lt;left val=&quot;283&quot;/&gt;&lt;top val=&quot;101&quot;/&gt;&lt;width val=&quot;116&quot;/&gt;&lt;height val=&quot;64&quot;/&gt;&lt;hasText val=&quot;1&quot;/&gt;&lt;/Image&gt;&lt;/ThreeDShapeInfo&gt;"/>
  <p:tag name="PRESENTER_SHAPEINFO" val="&lt;ThreeDShapeInfo&gt;&lt;uuid val=&quot;{254378E0-2621-4DB7-8DFF-F43F1A473725}&quot;/&gt;&lt;isInvalidForFieldText val=&quot;1&quot;/&gt;&lt;Image&gt;&lt;filename val=&quot;C:\Users\cm2370\AppData\Local\Temp\PR\data\asimages\{254378E0-2621-4DB7-8DFF-F43F1A473725}_2_S.png&quot;/&gt;&lt;left val=&quot;282&quot;/&gt;&lt;top val=&quot;101&quot;/&gt;&lt;width val=&quot;117&quot;/&gt;&lt;height val=&quot;60&quot;/&gt;&lt;hasText val=&quot;0&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cm2370\AppData\Local\Temp\PR\data\asimages\{D11FE6D1-4443-464A-9520-D3A632CB335F}_2.png&quot;/&gt;&lt;left val=&quot;404&quot;/&gt;&lt;top val=&quot;220&quot;/&gt;&lt;width val=&quot;116&quot;/&gt;&lt;height val=&quot;58&quot;/&gt;&lt;hasText val=&quot;1&quot;/&gt;&lt;/Image&gt;&lt;/ThreeDShapeInfo&gt;"/>
  <p:tag name="PRESENTER_SHAPEINFO" val="&lt;ThreeDShapeInfo&gt;&lt;uuid val=&quot;{C1965652-0267-4705-ABA8-3393D7AEE11E}&quot;/&gt;&lt;isInvalidForFieldText val=&quot;1&quot;/&gt;&lt;Image&gt;&lt;filename val=&quot;C:\Users\cm2370\AppData\Local\Temp\PR\data\asimages\{C1965652-0267-4705-ABA8-3393D7AEE11E}_2_S.png&quot;/&gt;&lt;left val=&quot;403&quot;/&gt;&lt;top val=&quot;219&quot;/&gt;&lt;width val=&quot;117&quot;/&gt;&lt;height val=&quot;60&quot;/&gt;&lt;hasText val=&quot;0&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cm2370\AppData\Local\Temp\PR\data\asimages\{21E2231A-6452-48C2-861E-2A5F30690094}_2.png&quot;/&gt;&lt;left val=&quot;281&quot;/&gt;&lt;top val=&quot;218&quot;/&gt;&lt;width val=&quot;116&quot;/&gt;&lt;height val=&quot;58&quot;/&gt;&lt;hasText val=&quot;1&quot;/&gt;&lt;/Image&gt;&lt;/ThreeDShapeInfo&gt;"/>
  <p:tag name="PRESENTER_SHAPEINFO" val="&lt;ThreeDShapeInfo&gt;&lt;uuid val=&quot;{07E88C0F-E374-4EA9-84C4-993A80464B22}&quot;/&gt;&lt;isInvalidForFieldText val=&quot;1&quot;/&gt;&lt;Image&gt;&lt;filename val=&quot;C:\Users\cm2370\AppData\Local\Temp\PR\data\asimages\{07E88C0F-E374-4EA9-84C4-993A80464B22}_2_S.png&quot;/&gt;&lt;left val=&quot;280&quot;/&gt;&lt;top val=&quot;217&quot;/&gt;&lt;width val=&quot;117&quot;/&gt;&lt;height val=&quot;60&quot;/&gt;&lt;hasText val=&quot;0&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FSD Branding">
      <a:dk1>
        <a:sysClr val="windowText" lastClr="000000"/>
      </a:dk1>
      <a:lt1>
        <a:srgbClr val="FFFFFF"/>
      </a:lt1>
      <a:dk2>
        <a:srgbClr val="395E78"/>
      </a:dk2>
      <a:lt2>
        <a:srgbClr val="F5F0DE"/>
      </a:lt2>
      <a:accent1>
        <a:srgbClr val="C4764A"/>
      </a:accent1>
      <a:accent2>
        <a:srgbClr val="7593A5"/>
      </a:accent2>
      <a:accent3>
        <a:srgbClr val="678463"/>
      </a:accent3>
      <a:accent4>
        <a:srgbClr val="A3AB8B"/>
      </a:accent4>
      <a:accent5>
        <a:srgbClr val="5F5A5A"/>
      </a:accent5>
      <a:accent6>
        <a:srgbClr val="828287"/>
      </a:accent6>
      <a:hlink>
        <a:srgbClr val="897A67"/>
      </a:hlink>
      <a:folHlink>
        <a:srgbClr val="43201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12798</TotalTime>
  <Words>4120</Words>
  <Application>Microsoft Office PowerPoint</Application>
  <PresentationFormat>On-screen Show (4:3)</PresentationFormat>
  <Paragraphs>1012</Paragraphs>
  <Slides>67</Slides>
  <Notes>20</Notes>
  <HiddenSlides>1</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8" baseType="lpstr">
      <vt:lpstr>Arial Unicode MS</vt:lpstr>
      <vt:lpstr>Adobe Caslon Pro Bold</vt:lpstr>
      <vt:lpstr>Aharoni</vt:lpstr>
      <vt:lpstr>Aparajita</vt:lpstr>
      <vt:lpstr>Arial</vt:lpstr>
      <vt:lpstr>Arial Black</vt:lpstr>
      <vt:lpstr>Arial Narrow</vt:lpstr>
      <vt:lpstr>Berlin Sans FB Demi</vt:lpstr>
      <vt:lpstr>Calibri</vt:lpstr>
      <vt:lpstr>Cambria</vt:lpstr>
      <vt:lpstr>Century Schoolbook</vt:lpstr>
      <vt:lpstr>Courier New</vt:lpstr>
      <vt:lpstr>Franklin Gothic Demi Cond</vt:lpstr>
      <vt:lpstr>Franklin Gothic Medium Cond</vt:lpstr>
      <vt:lpstr>Maiandra GD</vt:lpstr>
      <vt:lpstr>Microsoft Sans Serif</vt:lpstr>
      <vt:lpstr>MS Reference Sans Serif</vt:lpstr>
      <vt:lpstr>Times New Roman</vt:lpstr>
      <vt:lpstr>Wingdings</vt:lpstr>
      <vt:lpstr>Adjacency</vt:lpstr>
      <vt:lpstr>Worksheet</vt:lpstr>
      <vt:lpstr>The     Budget        Process </vt:lpstr>
      <vt:lpstr>PowerPoint Presentation</vt:lpstr>
      <vt:lpstr>Montana Code Annotated:       Title 7.    Local Government          Chapter 6.    Financial Administration &amp; Taxation               Part 40.    Local Government Budget Act</vt:lpstr>
      <vt:lpstr>The Role of the Budget:</vt:lpstr>
      <vt:lpstr>Budgets can be:</vt:lpstr>
      <vt:lpstr>PowerPoint Presentation</vt:lpstr>
      <vt:lpstr>PowerPoint Presentation</vt:lpstr>
      <vt:lpstr>PowerPoint Presentation</vt:lpstr>
      <vt:lpstr>Steps of the budgetary process:</vt:lpstr>
      <vt:lpstr>PowerPoint Presentation</vt:lpstr>
      <vt:lpstr>PowerPoint Presentation</vt:lpstr>
      <vt:lpstr>Should the local government wait until after they calculate the mill levy to start the budget?</vt:lpstr>
      <vt:lpstr>Considerations during the formulation process:</vt:lpstr>
      <vt:lpstr>PowerPoint Presentation</vt:lpstr>
      <vt:lpstr>Terms used in the budget:</vt:lpstr>
      <vt:lpstr>Terms used in the Budget cont.</vt:lpstr>
      <vt:lpstr>PowerPoint Presentation</vt:lpstr>
      <vt:lpstr>PowerPoint Presentation</vt:lpstr>
      <vt:lpstr>PowerPoint Presentation</vt:lpstr>
      <vt:lpstr>PowerPoint Presentation</vt:lpstr>
      <vt:lpstr>What is a mill?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Permissive Levy for Group Benefits</vt:lpstr>
      <vt:lpstr>PowerPoint Presentation</vt:lpstr>
      <vt:lpstr>Permissive Medical Levy</vt:lpstr>
      <vt:lpstr>PowerPoint Presentation</vt:lpstr>
      <vt:lpstr>PowerPoint Presentation</vt:lpstr>
      <vt:lpstr>Budget Resolution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Tax Levy Requirements Schedule Non-Voted Levies</vt:lpstr>
      <vt:lpstr>Review of Schedule - Non-Voted Levies</vt:lpstr>
      <vt:lpstr>Review of Schedule - Non-Voted Levies</vt:lpstr>
      <vt:lpstr>Purpose of Budgeted Cash Reserves:</vt:lpstr>
      <vt:lpstr>PowerPoint Presentation</vt:lpstr>
      <vt:lpstr>The Danger of not having cash reserves:</vt:lpstr>
      <vt:lpstr>Review of Schedule - Non-Voted Levies</vt:lpstr>
      <vt:lpstr>Review of Schedule - Non-Voted Levies</vt:lpstr>
      <vt:lpstr>Review of Schedule - Non-Voted Levies</vt:lpstr>
      <vt:lpstr>PowerPoint Presentation</vt:lpstr>
      <vt:lpstr>Tax Levy Requirements Schedule Voted / Permissive Levies</vt:lpstr>
      <vt:lpstr>PowerPoint Presentation</vt:lpstr>
      <vt:lpstr>PowerPoint Presentation</vt:lpstr>
      <vt:lpstr>PowerPoint Presentation</vt:lpstr>
      <vt:lpstr>Monitoring the budget throughout the  fiscal year:</vt:lpstr>
      <vt:lpstr>Expenditure – Budget to Actual Report</vt:lpstr>
      <vt:lpstr>Revenues: Budget to Actual Report  </vt:lpstr>
      <vt:lpstr>PowerPoint Presentation</vt:lpstr>
      <vt:lpstr>Budget Amendments:</vt:lpstr>
      <vt:lpstr>PowerPoint Presentation</vt:lpstr>
      <vt:lpstr>PowerPoint Presentation</vt:lpstr>
      <vt:lpstr>Transparency in Local Government Website:</vt:lpstr>
      <vt:lpstr>Local Government Services Bureau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Dominick, Amy</dc:creator>
  <cp:lastModifiedBy>Erickson, Darla</cp:lastModifiedBy>
  <cp:revision>1507</cp:revision>
  <cp:lastPrinted>2017-06-06T20:54:02Z</cp:lastPrinted>
  <dcterms:created xsi:type="dcterms:W3CDTF">2015-10-20T16:13:16Z</dcterms:created>
  <dcterms:modified xsi:type="dcterms:W3CDTF">2017-10-23T17:27:18Z</dcterms:modified>
</cp:coreProperties>
</file>