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36"/>
  </p:notesMasterIdLst>
  <p:handoutMasterIdLst>
    <p:handoutMasterId r:id="rId37"/>
  </p:handoutMasterIdLst>
  <p:sldIdLst>
    <p:sldId id="256" r:id="rId5"/>
    <p:sldId id="262" r:id="rId6"/>
    <p:sldId id="257" r:id="rId7"/>
    <p:sldId id="258" r:id="rId8"/>
    <p:sldId id="259" r:id="rId9"/>
    <p:sldId id="260" r:id="rId10"/>
    <p:sldId id="261"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721" autoAdjust="0"/>
  </p:normalViewPr>
  <p:slideViewPr>
    <p:cSldViewPr snapToGrid="0" showGuides="1">
      <p:cViewPr varScale="1">
        <p:scale>
          <a:sx n="108" d="100"/>
          <a:sy n="108" d="100"/>
        </p:scale>
        <p:origin x="654" y="102"/>
      </p:cViewPr>
      <p:guideLst>
        <p:guide orient="horz" pos="2160"/>
        <p:guide pos="3840"/>
      </p:guideLst>
    </p:cSldViewPr>
  </p:slideViewPr>
  <p:outlineViewPr>
    <p:cViewPr>
      <p:scale>
        <a:sx n="33" d="100"/>
        <a:sy n="33" d="100"/>
      </p:scale>
      <p:origin x="0" y="-1500"/>
    </p:cViewPr>
  </p:outlineViewPr>
  <p:notesTextViewPr>
    <p:cViewPr>
      <p:scale>
        <a:sx n="3" d="2"/>
        <a:sy n="3" d="2"/>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47117E-D58A-422A-A81B-362E9F2EA265}" type="datetimeFigureOut">
              <a:rPr lang="en-US" smtClean="0"/>
              <a:t>11/1/2022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438575-B761-4121-A7E4-457BB626566A}" type="slidenum">
              <a:rPr lang="en-US" smtClean="0"/>
              <a:t>‹#›</a:t>
            </a:fld>
            <a:endParaRPr lang="en-US"/>
          </a:p>
        </p:txBody>
      </p:sp>
    </p:spTree>
    <p:extLst>
      <p:ext uri="{BB962C8B-B14F-4D97-AF65-F5344CB8AC3E}">
        <p14:creationId xmlns:p14="http://schemas.microsoft.com/office/powerpoint/2010/main" val="623964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552672-2D72-42C2-B0B5-4CADDCB794C9}" type="datetimeFigureOut">
              <a:rPr lang="en-US" smtClean="0"/>
              <a:t>11/1/2022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4BA502-DDEA-4552-B72A-9C62FF6620C8}" type="slidenum">
              <a:rPr lang="en-US" smtClean="0"/>
              <a:t>‹#›</a:t>
            </a:fld>
            <a:endParaRPr lang="en-US"/>
          </a:p>
        </p:txBody>
      </p:sp>
    </p:spTree>
    <p:extLst>
      <p:ext uri="{BB962C8B-B14F-4D97-AF65-F5344CB8AC3E}">
        <p14:creationId xmlns:p14="http://schemas.microsoft.com/office/powerpoint/2010/main" val="215213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select the right triangle to reveal the answer.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a:t>
            </a:fld>
            <a:endParaRPr lang="en-US"/>
          </a:p>
        </p:txBody>
      </p:sp>
    </p:spTree>
    <p:extLst>
      <p:ext uri="{BB962C8B-B14F-4D97-AF65-F5344CB8AC3E}">
        <p14:creationId xmlns:p14="http://schemas.microsoft.com/office/powerpoint/2010/main" val="840197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4BA502-DDEA-4552-B72A-9C62FF6620C8}" type="slidenum">
              <a:rPr lang="en-US" smtClean="0"/>
              <a:t>2</a:t>
            </a:fld>
            <a:endParaRPr lang="en-US"/>
          </a:p>
        </p:txBody>
      </p:sp>
    </p:spTree>
    <p:extLst>
      <p:ext uri="{BB962C8B-B14F-4D97-AF65-F5344CB8AC3E}">
        <p14:creationId xmlns:p14="http://schemas.microsoft.com/office/powerpoint/2010/main" val="2009980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your questions and answers in the placeholders. You can add the category and points value at the bottom for reference.</a:t>
            </a:r>
          </a:p>
          <a:p>
            <a:endParaRPr lang="en-US" dirty="0"/>
          </a:p>
          <a:p>
            <a:r>
              <a:rPr lang="en-US" dirty="0"/>
              <a:t>When you’re in slide show view, select the right triangle to reveal the answer. Select the left triangle to return to the game board slide. </a:t>
            </a:r>
          </a:p>
          <a:p>
            <a:endParaRPr lang="en-US" dirty="0"/>
          </a:p>
        </p:txBody>
      </p:sp>
      <p:sp>
        <p:nvSpPr>
          <p:cNvPr id="4" name="Slide Number Placeholder 3"/>
          <p:cNvSpPr>
            <a:spLocks noGrp="1"/>
          </p:cNvSpPr>
          <p:nvPr>
            <p:ph type="sldNum" sz="quarter" idx="10"/>
          </p:nvPr>
        </p:nvSpPr>
        <p:spPr/>
        <p:txBody>
          <a:bodyPr/>
          <a:lstStyle/>
          <a:p>
            <a:fld id="{F54BA502-DDEA-4552-B72A-9C62FF6620C8}" type="slidenum">
              <a:rPr lang="en-US" smtClean="0"/>
              <a:t>3</a:t>
            </a:fld>
            <a:endParaRPr lang="en-US"/>
          </a:p>
        </p:txBody>
      </p:sp>
    </p:spTree>
    <p:extLst>
      <p:ext uri="{BB962C8B-B14F-4D97-AF65-F5344CB8AC3E}">
        <p14:creationId xmlns:p14="http://schemas.microsoft.com/office/powerpoint/2010/main" val="3419902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4BA502-DDEA-4552-B72A-9C62FF6620C8}" type="slidenum">
              <a:rPr lang="en-US" smtClean="0"/>
              <a:t>4</a:t>
            </a:fld>
            <a:endParaRPr lang="en-US"/>
          </a:p>
        </p:txBody>
      </p:sp>
    </p:spTree>
    <p:extLst>
      <p:ext uri="{BB962C8B-B14F-4D97-AF65-F5344CB8AC3E}">
        <p14:creationId xmlns:p14="http://schemas.microsoft.com/office/powerpoint/2010/main" val="1911690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4BA502-DDEA-4552-B72A-9C62FF6620C8}" type="slidenum">
              <a:rPr lang="en-US" smtClean="0"/>
              <a:t>5</a:t>
            </a:fld>
            <a:endParaRPr lang="en-US"/>
          </a:p>
        </p:txBody>
      </p:sp>
    </p:spTree>
    <p:extLst>
      <p:ext uri="{BB962C8B-B14F-4D97-AF65-F5344CB8AC3E}">
        <p14:creationId xmlns:p14="http://schemas.microsoft.com/office/powerpoint/2010/main" val="2233831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ame Board">
    <p:spTree>
      <p:nvGrpSpPr>
        <p:cNvPr id="1" name=""/>
        <p:cNvGrpSpPr/>
        <p:nvPr/>
      </p:nvGrpSpPr>
      <p:grpSpPr>
        <a:xfrm>
          <a:off x="0" y="0"/>
          <a:ext cx="0" cy="0"/>
          <a:chOff x="0" y="0"/>
          <a:chExt cx="0" cy="0"/>
        </a:xfrm>
      </p:grpSpPr>
      <p:sp>
        <p:nvSpPr>
          <p:cNvPr id="5" name="Text Placeholder 7"/>
          <p:cNvSpPr>
            <a:spLocks noGrp="1"/>
          </p:cNvSpPr>
          <p:nvPr>
            <p:ph type="body" sz="quarter" idx="13" hasCustomPrompt="1"/>
          </p:nvPr>
        </p:nvSpPr>
        <p:spPr>
          <a:xfrm>
            <a:off x="332703"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1</a:t>
            </a:r>
          </a:p>
        </p:txBody>
      </p:sp>
      <p:sp>
        <p:nvSpPr>
          <p:cNvPr id="40" name="Text Placeholder 7"/>
          <p:cNvSpPr>
            <a:spLocks noGrp="1"/>
          </p:cNvSpPr>
          <p:nvPr>
            <p:ph type="body" sz="quarter" idx="18" hasCustomPrompt="1"/>
          </p:nvPr>
        </p:nvSpPr>
        <p:spPr>
          <a:xfrm>
            <a:off x="332703"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5" name="Text Placeholder 7"/>
          <p:cNvSpPr>
            <a:spLocks noGrp="1"/>
          </p:cNvSpPr>
          <p:nvPr>
            <p:ph type="body" sz="quarter" idx="23" hasCustomPrompt="1"/>
          </p:nvPr>
        </p:nvSpPr>
        <p:spPr>
          <a:xfrm>
            <a:off x="332703"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0" name="Text Placeholder 7"/>
          <p:cNvSpPr>
            <a:spLocks noGrp="1"/>
          </p:cNvSpPr>
          <p:nvPr>
            <p:ph type="body" sz="quarter" idx="28" hasCustomPrompt="1"/>
          </p:nvPr>
        </p:nvSpPr>
        <p:spPr>
          <a:xfrm>
            <a:off x="332703"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5" name="Text Placeholder 7"/>
          <p:cNvSpPr>
            <a:spLocks noGrp="1"/>
          </p:cNvSpPr>
          <p:nvPr>
            <p:ph type="body" sz="quarter" idx="33" hasCustomPrompt="1"/>
          </p:nvPr>
        </p:nvSpPr>
        <p:spPr>
          <a:xfrm>
            <a:off x="332703"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0" name="Text Placeholder 7"/>
          <p:cNvSpPr>
            <a:spLocks noGrp="1"/>
          </p:cNvSpPr>
          <p:nvPr>
            <p:ph type="body" sz="quarter" idx="38" hasCustomPrompt="1"/>
          </p:nvPr>
        </p:nvSpPr>
        <p:spPr>
          <a:xfrm>
            <a:off x="332703"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6" name="Text Placeholder 7"/>
          <p:cNvSpPr>
            <a:spLocks noGrp="1"/>
          </p:cNvSpPr>
          <p:nvPr>
            <p:ph type="body" sz="quarter" idx="14" hasCustomPrompt="1"/>
          </p:nvPr>
        </p:nvSpPr>
        <p:spPr>
          <a:xfrm>
            <a:off x="2689537"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2</a:t>
            </a:r>
          </a:p>
        </p:txBody>
      </p:sp>
      <p:sp>
        <p:nvSpPr>
          <p:cNvPr id="41" name="Text Placeholder 7"/>
          <p:cNvSpPr>
            <a:spLocks noGrp="1"/>
          </p:cNvSpPr>
          <p:nvPr>
            <p:ph type="body" sz="quarter" idx="19" hasCustomPrompt="1"/>
          </p:nvPr>
        </p:nvSpPr>
        <p:spPr>
          <a:xfrm>
            <a:off x="2689537"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6" name="Text Placeholder 7"/>
          <p:cNvSpPr>
            <a:spLocks noGrp="1"/>
          </p:cNvSpPr>
          <p:nvPr>
            <p:ph type="body" sz="quarter" idx="24" hasCustomPrompt="1"/>
          </p:nvPr>
        </p:nvSpPr>
        <p:spPr>
          <a:xfrm>
            <a:off x="2689537"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1" name="Text Placeholder 7"/>
          <p:cNvSpPr>
            <a:spLocks noGrp="1"/>
          </p:cNvSpPr>
          <p:nvPr>
            <p:ph type="body" sz="quarter" idx="29" hasCustomPrompt="1"/>
          </p:nvPr>
        </p:nvSpPr>
        <p:spPr>
          <a:xfrm>
            <a:off x="2689537"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6" name="Text Placeholder 7"/>
          <p:cNvSpPr>
            <a:spLocks noGrp="1"/>
          </p:cNvSpPr>
          <p:nvPr>
            <p:ph type="body" sz="quarter" idx="34" hasCustomPrompt="1"/>
          </p:nvPr>
        </p:nvSpPr>
        <p:spPr>
          <a:xfrm>
            <a:off x="2689537"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1" name="Text Placeholder 7"/>
          <p:cNvSpPr>
            <a:spLocks noGrp="1"/>
          </p:cNvSpPr>
          <p:nvPr>
            <p:ph type="body" sz="quarter" idx="39" hasCustomPrompt="1"/>
          </p:nvPr>
        </p:nvSpPr>
        <p:spPr>
          <a:xfrm>
            <a:off x="2689537"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7" name="Text Placeholder 7"/>
          <p:cNvSpPr>
            <a:spLocks noGrp="1"/>
          </p:cNvSpPr>
          <p:nvPr>
            <p:ph type="body" sz="quarter" idx="15" hasCustomPrompt="1"/>
          </p:nvPr>
        </p:nvSpPr>
        <p:spPr>
          <a:xfrm>
            <a:off x="5046371"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3</a:t>
            </a:r>
          </a:p>
        </p:txBody>
      </p:sp>
      <p:sp>
        <p:nvSpPr>
          <p:cNvPr id="42" name="Text Placeholder 7"/>
          <p:cNvSpPr>
            <a:spLocks noGrp="1"/>
          </p:cNvSpPr>
          <p:nvPr>
            <p:ph type="body" sz="quarter" idx="20" hasCustomPrompt="1"/>
          </p:nvPr>
        </p:nvSpPr>
        <p:spPr>
          <a:xfrm>
            <a:off x="5046371"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7" name="Text Placeholder 7"/>
          <p:cNvSpPr>
            <a:spLocks noGrp="1"/>
          </p:cNvSpPr>
          <p:nvPr>
            <p:ph type="body" sz="quarter" idx="25" hasCustomPrompt="1"/>
          </p:nvPr>
        </p:nvSpPr>
        <p:spPr>
          <a:xfrm>
            <a:off x="5046371"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2" name="Text Placeholder 7"/>
          <p:cNvSpPr>
            <a:spLocks noGrp="1"/>
          </p:cNvSpPr>
          <p:nvPr>
            <p:ph type="body" sz="quarter" idx="30" hasCustomPrompt="1"/>
          </p:nvPr>
        </p:nvSpPr>
        <p:spPr>
          <a:xfrm>
            <a:off x="5046371"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7" name="Text Placeholder 7"/>
          <p:cNvSpPr>
            <a:spLocks noGrp="1"/>
          </p:cNvSpPr>
          <p:nvPr>
            <p:ph type="body" sz="quarter" idx="35" hasCustomPrompt="1"/>
          </p:nvPr>
        </p:nvSpPr>
        <p:spPr>
          <a:xfrm>
            <a:off x="5046371"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2" name="Text Placeholder 7"/>
          <p:cNvSpPr>
            <a:spLocks noGrp="1"/>
          </p:cNvSpPr>
          <p:nvPr>
            <p:ph type="body" sz="quarter" idx="40" hasCustomPrompt="1"/>
          </p:nvPr>
        </p:nvSpPr>
        <p:spPr>
          <a:xfrm>
            <a:off x="5046371"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8" name="Text Placeholder 7"/>
          <p:cNvSpPr>
            <a:spLocks noGrp="1"/>
          </p:cNvSpPr>
          <p:nvPr>
            <p:ph type="body" sz="quarter" idx="16" hasCustomPrompt="1"/>
          </p:nvPr>
        </p:nvSpPr>
        <p:spPr>
          <a:xfrm>
            <a:off x="7403205"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4</a:t>
            </a:r>
          </a:p>
        </p:txBody>
      </p:sp>
      <p:sp>
        <p:nvSpPr>
          <p:cNvPr id="43" name="Text Placeholder 7"/>
          <p:cNvSpPr>
            <a:spLocks noGrp="1"/>
          </p:cNvSpPr>
          <p:nvPr>
            <p:ph type="body" sz="quarter" idx="21" hasCustomPrompt="1"/>
          </p:nvPr>
        </p:nvSpPr>
        <p:spPr>
          <a:xfrm>
            <a:off x="7403205"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8" name="Text Placeholder 7"/>
          <p:cNvSpPr>
            <a:spLocks noGrp="1"/>
          </p:cNvSpPr>
          <p:nvPr>
            <p:ph type="body" sz="quarter" idx="26" hasCustomPrompt="1"/>
          </p:nvPr>
        </p:nvSpPr>
        <p:spPr>
          <a:xfrm>
            <a:off x="7403205"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3" name="Text Placeholder 7"/>
          <p:cNvSpPr>
            <a:spLocks noGrp="1"/>
          </p:cNvSpPr>
          <p:nvPr>
            <p:ph type="body" sz="quarter" idx="31" hasCustomPrompt="1"/>
          </p:nvPr>
        </p:nvSpPr>
        <p:spPr>
          <a:xfrm>
            <a:off x="7403205"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8" name="Text Placeholder 7"/>
          <p:cNvSpPr>
            <a:spLocks noGrp="1"/>
          </p:cNvSpPr>
          <p:nvPr>
            <p:ph type="body" sz="quarter" idx="36" hasCustomPrompt="1"/>
          </p:nvPr>
        </p:nvSpPr>
        <p:spPr>
          <a:xfrm>
            <a:off x="7403205"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3" name="Text Placeholder 7"/>
          <p:cNvSpPr>
            <a:spLocks noGrp="1"/>
          </p:cNvSpPr>
          <p:nvPr>
            <p:ph type="body" sz="quarter" idx="41" hasCustomPrompt="1"/>
          </p:nvPr>
        </p:nvSpPr>
        <p:spPr>
          <a:xfrm>
            <a:off x="7403205"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9" name="Text Placeholder 7"/>
          <p:cNvSpPr>
            <a:spLocks noGrp="1"/>
          </p:cNvSpPr>
          <p:nvPr>
            <p:ph type="body" sz="quarter" idx="17" hasCustomPrompt="1"/>
          </p:nvPr>
        </p:nvSpPr>
        <p:spPr>
          <a:xfrm>
            <a:off x="9760039"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5</a:t>
            </a:r>
          </a:p>
        </p:txBody>
      </p:sp>
      <p:sp>
        <p:nvSpPr>
          <p:cNvPr id="44" name="Text Placeholder 7"/>
          <p:cNvSpPr>
            <a:spLocks noGrp="1"/>
          </p:cNvSpPr>
          <p:nvPr>
            <p:ph type="body" sz="quarter" idx="22" hasCustomPrompt="1"/>
          </p:nvPr>
        </p:nvSpPr>
        <p:spPr>
          <a:xfrm>
            <a:off x="9760039"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9" name="Text Placeholder 7"/>
          <p:cNvSpPr>
            <a:spLocks noGrp="1"/>
          </p:cNvSpPr>
          <p:nvPr>
            <p:ph type="body" sz="quarter" idx="27" hasCustomPrompt="1"/>
          </p:nvPr>
        </p:nvSpPr>
        <p:spPr>
          <a:xfrm>
            <a:off x="9760039"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4" name="Text Placeholder 7"/>
          <p:cNvSpPr>
            <a:spLocks noGrp="1"/>
          </p:cNvSpPr>
          <p:nvPr>
            <p:ph type="body" sz="quarter" idx="32" hasCustomPrompt="1"/>
          </p:nvPr>
        </p:nvSpPr>
        <p:spPr>
          <a:xfrm>
            <a:off x="9760039"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9" name="Text Placeholder 7"/>
          <p:cNvSpPr>
            <a:spLocks noGrp="1"/>
          </p:cNvSpPr>
          <p:nvPr>
            <p:ph type="body" sz="quarter" idx="37" hasCustomPrompt="1"/>
          </p:nvPr>
        </p:nvSpPr>
        <p:spPr>
          <a:xfrm>
            <a:off x="9760039"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4" name="Text Placeholder 7"/>
          <p:cNvSpPr>
            <a:spLocks noGrp="1"/>
          </p:cNvSpPr>
          <p:nvPr>
            <p:ph type="body" sz="quarter" idx="42" hasCustomPrompt="1"/>
          </p:nvPr>
        </p:nvSpPr>
        <p:spPr>
          <a:xfrm>
            <a:off x="9760039"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Tree>
    <p:extLst>
      <p:ext uri="{BB962C8B-B14F-4D97-AF65-F5344CB8AC3E}">
        <p14:creationId xmlns:p14="http://schemas.microsoft.com/office/powerpoint/2010/main" val="3830760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amp;A">
    <p:bg>
      <p:bgPr>
        <a:solidFill>
          <a:schemeClr val="bg2"/>
        </a:solidFill>
        <a:effectLst/>
      </p:bgPr>
    </p:bg>
    <p:spTree>
      <p:nvGrpSpPr>
        <p:cNvPr id="1" name=""/>
        <p:cNvGrpSpPr/>
        <p:nvPr/>
      </p:nvGrpSpPr>
      <p:grpSpPr>
        <a:xfrm>
          <a:off x="0" y="0"/>
          <a:ext cx="0" cy="0"/>
          <a:chOff x="0" y="0"/>
          <a:chExt cx="0" cy="0"/>
        </a:xfrm>
      </p:grpSpPr>
      <p:sp>
        <p:nvSpPr>
          <p:cNvPr id="11" name="Q"/>
          <p:cNvSpPr txBox="1"/>
          <p:nvPr userDrawn="1"/>
        </p:nvSpPr>
        <p:spPr>
          <a:xfrm>
            <a:off x="-311286" y="-74768"/>
            <a:ext cx="3171219" cy="3017903"/>
          </a:xfrm>
          <a:prstGeom prst="rect">
            <a:avLst/>
          </a:prstGeom>
          <a:noFill/>
        </p:spPr>
        <p:txBody>
          <a:bodyPr wrap="none" rtlCol="0">
            <a:prstTxWarp prst="textPlain">
              <a:avLst/>
            </a:prstTxWarp>
            <a:spAutoFit/>
          </a:bodyPr>
          <a:lstStyle/>
          <a:p>
            <a:r>
              <a:rPr lang="en-US" sz="36000" dirty="0">
                <a:solidFill>
                  <a:schemeClr val="bg2">
                    <a:lumMod val="75000"/>
                  </a:schemeClr>
                </a:solidFill>
                <a:latin typeface="Corbel" panose="020B0503020204020204" pitchFamily="34" charset="0"/>
                <a:cs typeface="Arial" panose="020B0604020202020204" pitchFamily="34" charset="0"/>
              </a:rPr>
              <a:t>Q</a:t>
            </a:r>
          </a:p>
        </p:txBody>
      </p:sp>
      <p:sp>
        <p:nvSpPr>
          <p:cNvPr id="15" name="A"/>
          <p:cNvSpPr txBox="1"/>
          <p:nvPr userDrawn="1"/>
        </p:nvSpPr>
        <p:spPr>
          <a:xfrm>
            <a:off x="-252919" y="2729132"/>
            <a:ext cx="3112852" cy="3022139"/>
          </a:xfrm>
          <a:prstGeom prst="rect">
            <a:avLst/>
          </a:prstGeom>
          <a:noFill/>
        </p:spPr>
        <p:txBody>
          <a:bodyPr wrap="none" rtlCol="0">
            <a:prstTxWarp prst="textPlain">
              <a:avLst/>
            </a:prstTxWarp>
            <a:spAutoFit/>
          </a:bodyPr>
          <a:lstStyle/>
          <a:p>
            <a:r>
              <a:rPr lang="en-US" sz="36000" dirty="0">
                <a:solidFill>
                  <a:schemeClr val="bg2">
                    <a:lumMod val="75000"/>
                  </a:schemeClr>
                </a:solidFill>
                <a:latin typeface="Corbel" panose="020B0503020204020204" pitchFamily="34" charset="0"/>
                <a:cs typeface="Arial" panose="020B0604020202020204" pitchFamily="34" charset="0"/>
              </a:rPr>
              <a:t>A</a:t>
            </a:r>
          </a:p>
        </p:txBody>
      </p:sp>
      <p:sp>
        <p:nvSpPr>
          <p:cNvPr id="8" name="Question"/>
          <p:cNvSpPr>
            <a:spLocks noGrp="1"/>
          </p:cNvSpPr>
          <p:nvPr>
            <p:ph type="body" sz="quarter" idx="13" hasCustomPrompt="1"/>
          </p:nvPr>
        </p:nvSpPr>
        <p:spPr>
          <a:xfrm>
            <a:off x="2754489" y="1112051"/>
            <a:ext cx="7972719" cy="1727501"/>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question here. </a:t>
            </a:r>
          </a:p>
        </p:txBody>
      </p:sp>
      <p:sp>
        <p:nvSpPr>
          <p:cNvPr id="9" name="Answer"/>
          <p:cNvSpPr>
            <a:spLocks noGrp="1"/>
          </p:cNvSpPr>
          <p:nvPr>
            <p:ph type="body" sz="quarter" idx="14" hasCustomPrompt="1"/>
          </p:nvPr>
        </p:nvSpPr>
        <p:spPr>
          <a:xfrm>
            <a:off x="2754489" y="3929975"/>
            <a:ext cx="7972719" cy="1643610"/>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answer here. Use the right arrow at the bottom to reveal the answer in slide show view.</a:t>
            </a:r>
          </a:p>
        </p:txBody>
      </p:sp>
      <p:sp>
        <p:nvSpPr>
          <p:cNvPr id="2" name="Rectangle 1"/>
          <p:cNvSpPr/>
          <p:nvPr userDrawn="1"/>
        </p:nvSpPr>
        <p:spPr bwMode="invGray">
          <a:xfrm>
            <a:off x="0" y="5749805"/>
            <a:ext cx="12192000" cy="110819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1897666" cy="781394"/>
          </a:xfrm>
        </p:spPr>
        <p:txBody>
          <a:bodyPr anchor="ctr">
            <a:noAutofit/>
          </a:bodyPr>
          <a:lstStyle>
            <a:lvl1pPr marL="0" indent="0" algn="r">
              <a:spcBef>
                <a:spcPts val="0"/>
              </a:spcBef>
              <a:buNone/>
              <a:defRPr sz="4800" baseline="0">
                <a:solidFill>
                  <a:schemeClr val="tx1">
                    <a:alpha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Category"/>
          <p:cNvSpPr>
            <a:spLocks noGrp="1"/>
          </p:cNvSpPr>
          <p:nvPr>
            <p:ph type="title" hasCustomPrompt="1"/>
          </p:nvPr>
        </p:nvSpPr>
        <p:spPr bwMode="auto">
          <a:xfrm>
            <a:off x="1133588" y="5900384"/>
            <a:ext cx="7969542" cy="781394"/>
          </a:xfrm>
        </p:spPr>
        <p:txBody>
          <a:bodyPr/>
          <a:lstStyle>
            <a:lvl1pPr>
              <a:defRPr/>
            </a:lvl1pPr>
          </a:lstStyle>
          <a:p>
            <a:r>
              <a:rPr lang="en-US" dirty="0"/>
              <a:t>Add category here for reference</a:t>
            </a:r>
          </a:p>
        </p:txBody>
      </p:sp>
      <p:sp>
        <p:nvSpPr>
          <p:cNvPr id="14" name="Trigger answer reveal"/>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Tree>
    <p:extLst>
      <p:ext uri="{BB962C8B-B14F-4D97-AF65-F5344CB8AC3E}">
        <p14:creationId xmlns:p14="http://schemas.microsoft.com/office/powerpoint/2010/main" val="407098200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50"/>
                                        <p:tgtEl>
                                          <p:spTgt spid="9">
                                            <p:txEl>
                                              <p:pRg st="0" end="0"/>
                                            </p:txEl>
                                          </p:spTgt>
                                        </p:tgtEl>
                                      </p:cBhvr>
                                    </p:animEffect>
                                  </p:childTnLst>
                                </p:cTn>
                              </p:par>
                              <p:par>
                                <p:cTn id="8" presetID="24" presetClass="emph" presetSubtype="0" fill="hold" grpId="0" nodeType="withEffect">
                                  <p:stCondLst>
                                    <p:cond delay="0"/>
                                  </p:stCondLst>
                                  <p:childTnLst>
                                    <p:animClr clrSpc="hsl" dir="cw">
                                      <p:cBhvr override="childStyle">
                                        <p:cTn id="9" dur="250" fill="hold"/>
                                        <p:tgtEl>
                                          <p:spTgt spid="8">
                                            <p:txEl>
                                              <p:pRg st="0" end="0"/>
                                            </p:txEl>
                                          </p:spTgt>
                                        </p:tgtEl>
                                        <p:attrNameLst>
                                          <p:attrName>style.color</p:attrName>
                                        </p:attrNameLst>
                                      </p:cBhvr>
                                      <p:by>
                                        <p:hsl h="0" s="-12549" l="-25098"/>
                                      </p:by>
                                    </p:animClr>
                                    <p:animClr clrSpc="hsl" dir="cw">
                                      <p:cBhvr>
                                        <p:cTn id="10" dur="250" fill="hold"/>
                                        <p:tgtEl>
                                          <p:spTgt spid="8">
                                            <p:txEl>
                                              <p:pRg st="0" end="0"/>
                                            </p:txEl>
                                          </p:spTgt>
                                        </p:tgtEl>
                                        <p:attrNameLst>
                                          <p:attrName>fillcolor</p:attrName>
                                        </p:attrNameLst>
                                      </p:cBhvr>
                                      <p:by>
                                        <p:hsl h="0" s="-12549" l="-25098"/>
                                      </p:by>
                                    </p:animClr>
                                    <p:animClr clrSpc="hsl" dir="cw">
                                      <p:cBhvr>
                                        <p:cTn id="11" dur="250" fill="hold"/>
                                        <p:tgtEl>
                                          <p:spTgt spid="8">
                                            <p:txEl>
                                              <p:pRg st="0" end="0"/>
                                            </p:txEl>
                                          </p:spTgt>
                                        </p:tgtEl>
                                        <p:attrNameLst>
                                          <p:attrName>stroke.color</p:attrName>
                                        </p:attrNameLst>
                                      </p:cBhvr>
                                      <p:by>
                                        <p:hsl h="0" s="-12549" l="-25098"/>
                                      </p:by>
                                    </p:animClr>
                                    <p:set>
                                      <p:cBhvr>
                                        <p:cTn id="12" dur="250" fill="hold"/>
                                        <p:tgtEl>
                                          <p:spTgt spid="8">
                                            <p:txEl>
                                              <p:pRg st="0" end="0"/>
                                            </p:txEl>
                                          </p:spTgt>
                                        </p:tgtEl>
                                        <p:attrNameLst>
                                          <p:attrName>fill.type</p:attrName>
                                        </p:attrNameLst>
                                      </p:cBhvr>
                                      <p:to>
                                        <p:strVal val="solid"/>
                                      </p:to>
                                    </p:set>
                                  </p:childTnLst>
                                </p:cTn>
                              </p:par>
                            </p:childTnLst>
                          </p:cTn>
                        </p:par>
                      </p:childTnLst>
                    </p:cTn>
                  </p:par>
                </p:childTnLst>
              </p:cTn>
              <p:nextCondLst>
                <p:cond evt="onClick" delay="0">
                  <p:tgtEl>
                    <p:spTgt spid="14"/>
                  </p:tgtEl>
                </p:cond>
              </p:nextCondLst>
            </p:seq>
          </p:childTnLst>
        </p:cTn>
      </p:par>
    </p:tnLst>
    <p:bldLst>
      <p:bldP spid="8" grpId="0" build="p">
        <p:tmplLst>
          <p:tmpl lvl="1">
            <p:tnLst>
              <p:par>
                <p:cTn presetID="24" presetClass="emph" presetSubtype="0" fill="hold" nodeType="withEffect">
                  <p:stCondLst>
                    <p:cond delay="0"/>
                  </p:stCondLst>
                  <p:childTnLst>
                    <p:animClr clrSpc="hsl" dir="cw">
                      <p:cBhvr override="childStyle">
                        <p:cTn dur="250" fill="hold"/>
                        <p:tgtEl>
                          <p:spTgt spid="8"/>
                        </p:tgtEl>
                        <p:attrNameLst>
                          <p:attrName>style.color</p:attrName>
                        </p:attrNameLst>
                      </p:cBhvr>
                      <p:by>
                        <p:hsl h="0" s="-12549" l="-25098"/>
                      </p:by>
                    </p:animClr>
                    <p:animClr clrSpc="hsl" dir="cw">
                      <p:cBhvr>
                        <p:cTn dur="250" fill="hold"/>
                        <p:tgtEl>
                          <p:spTgt spid="8"/>
                        </p:tgtEl>
                        <p:attrNameLst>
                          <p:attrName>fillcolor</p:attrName>
                        </p:attrNameLst>
                      </p:cBhvr>
                      <p:by>
                        <p:hsl h="0" s="-12549" l="-25098"/>
                      </p:by>
                    </p:animClr>
                    <p:animClr clrSpc="hsl" dir="cw">
                      <p:cBhvr>
                        <p:cTn dur="250" fill="hold"/>
                        <p:tgtEl>
                          <p:spTgt spid="8"/>
                        </p:tgtEl>
                        <p:attrNameLst>
                          <p:attrName>stroke.color</p:attrName>
                        </p:attrNameLst>
                      </p:cBhvr>
                      <p:by>
                        <p:hsl h="0" s="-12549" l="-25098"/>
                      </p:by>
                    </p:animClr>
                    <p:set>
                      <p:cBhvr>
                        <p:cTn dur="250" fill="hold"/>
                        <p:tgtEl>
                          <p:spTgt spid="8"/>
                        </p:tgtEl>
                        <p:attrNameLst>
                          <p:attrName>fill.type</p:attrName>
                        </p:attrNameLst>
                      </p:cBhvr>
                      <p:to>
                        <p:strVal val="solid"/>
                      </p:to>
                    </p:set>
                  </p:childTnLst>
                </p:cTn>
              </p:par>
            </p:tnLst>
          </p:tmpl>
        </p:tmplLst>
      </p:bldP>
      <p:bldP spid="9" grpId="0" build="p">
        <p:tmplLst>
          <p:tmpl lvl="1">
            <p:tnLst>
              <p:par>
                <p:cTn presetID="10" presetClass="entr" presetSubtype="0" fill="hold" nodeType="click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250"/>
                        <p:tgtEl>
                          <p:spTgt spid="9"/>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bg2"/>
        </a:solidFill>
        <a:effectLst/>
      </p:bgPr>
    </p:bg>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lvl1pPr>
          </a:lstStyle>
          <a:p>
            <a:r>
              <a:rPr lang="en-US" dirty="0"/>
              <a:t>Divider slide</a:t>
            </a:r>
          </a:p>
        </p:txBody>
      </p:sp>
    </p:spTree>
    <p:extLst>
      <p:ext uri="{BB962C8B-B14F-4D97-AF65-F5344CB8AC3E}">
        <p14:creationId xmlns:p14="http://schemas.microsoft.com/office/powerpoint/2010/main" val="115712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33588" y="5900384"/>
            <a:ext cx="7969542" cy="78139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133588" y="1825625"/>
            <a:ext cx="10220212" cy="407475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1A184-F35B-4AFC-AC27-402630BF31EA}" type="datetimeFigureOut">
              <a:rPr lang="en-US" smtClean="0"/>
              <a:t>11/1/2022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BD9D6C-B21A-4AFF-BD71-9CA00C1F4281}" type="slidenum">
              <a:rPr lang="en-US" smtClean="0"/>
              <a:t>‹#›</a:t>
            </a:fld>
            <a:endParaRPr lang="en-US"/>
          </a:p>
        </p:txBody>
      </p:sp>
    </p:spTree>
    <p:extLst>
      <p:ext uri="{BB962C8B-B14F-4D97-AF65-F5344CB8AC3E}">
        <p14:creationId xmlns:p14="http://schemas.microsoft.com/office/powerpoint/2010/main" val="4275971432"/>
      </p:ext>
    </p:extLst>
  </p:cSld>
  <p:clrMap bg1="dk1" tx1="lt1" bg2="dk2" tx2="lt2" accent1="accent1" accent2="accent2" accent3="accent3" accent4="accent4" accent5="accent5" accent6="accent6" hlink="hlink" folHlink="folHlink"/>
  <p:sldLayoutIdLst>
    <p:sldLayoutId id="2147483655" r:id="rId1"/>
    <p:sldLayoutId id="2147483658" r:id="rId2"/>
    <p:sldLayoutId id="2147483659" r:id="rId3"/>
  </p:sldLayoutIdLst>
  <p:txStyles>
    <p:titleStyle>
      <a:lvl1pPr algn="l" defTabSz="914400" rtl="0" eaLnBrk="1" latinLnBrk="0" hangingPunct="1">
        <a:lnSpc>
          <a:spcPct val="90000"/>
        </a:lnSpc>
        <a:spcBef>
          <a:spcPct val="0"/>
        </a:spcBef>
        <a:buNone/>
        <a:defRPr sz="2400" kern="1200">
          <a:solidFill>
            <a:schemeClr val="tx1">
              <a:alpha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5.xml"/><Relationship Id="rId18" Type="http://schemas.openxmlformats.org/officeDocument/2006/relationships/slide" Target="slide21.xml"/><Relationship Id="rId26" Type="http://schemas.openxmlformats.org/officeDocument/2006/relationships/slide" Target="slide30.xml"/><Relationship Id="rId3" Type="http://schemas.openxmlformats.org/officeDocument/2006/relationships/slide" Target="slide3.xml"/><Relationship Id="rId21" Type="http://schemas.openxmlformats.org/officeDocument/2006/relationships/slide" Target="slide24.xml"/><Relationship Id="rId7" Type="http://schemas.openxmlformats.org/officeDocument/2006/relationships/slide" Target="slide7.xml"/><Relationship Id="rId12" Type="http://schemas.openxmlformats.org/officeDocument/2006/relationships/slide" Target="slide13.xml"/><Relationship Id="rId17" Type="http://schemas.openxmlformats.org/officeDocument/2006/relationships/slide" Target="slide19.xml"/><Relationship Id="rId25" Type="http://schemas.openxmlformats.org/officeDocument/2006/relationships/slide" Target="slide29.xml"/><Relationship Id="rId2" Type="http://schemas.openxmlformats.org/officeDocument/2006/relationships/notesSlide" Target="../notesSlides/notesSlide1.xml"/><Relationship Id="rId16" Type="http://schemas.openxmlformats.org/officeDocument/2006/relationships/slide" Target="slide18.xml"/><Relationship Id="rId20" Type="http://schemas.openxmlformats.org/officeDocument/2006/relationships/slide" Target="slide23.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2.xml"/><Relationship Id="rId24" Type="http://schemas.openxmlformats.org/officeDocument/2006/relationships/slide" Target="slide28.xml"/><Relationship Id="rId5" Type="http://schemas.openxmlformats.org/officeDocument/2006/relationships/slide" Target="slide5.xml"/><Relationship Id="rId15" Type="http://schemas.openxmlformats.org/officeDocument/2006/relationships/slide" Target="slide17.xml"/><Relationship Id="rId23" Type="http://schemas.openxmlformats.org/officeDocument/2006/relationships/slide" Target="slide27.xml"/><Relationship Id="rId10" Type="http://schemas.openxmlformats.org/officeDocument/2006/relationships/slide" Target="slide11.xml"/><Relationship Id="rId19" Type="http://schemas.openxmlformats.org/officeDocument/2006/relationships/slide" Target="slide22.xml"/><Relationship Id="rId4" Type="http://schemas.openxmlformats.org/officeDocument/2006/relationships/slide" Target="slide4.xml"/><Relationship Id="rId9" Type="http://schemas.openxmlformats.org/officeDocument/2006/relationships/slide" Target="slide10.xml"/><Relationship Id="rId14" Type="http://schemas.openxmlformats.org/officeDocument/2006/relationships/slide" Target="slide16.xml"/><Relationship Id="rId22" Type="http://schemas.openxmlformats.org/officeDocument/2006/relationships/slide" Target="slide25.xml"/><Relationship Id="rId27" Type="http://schemas.openxmlformats.org/officeDocument/2006/relationships/slide" Target="slide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leg.mt.gov/content/About-the-Legislature/Resources/how%20a%20bill%20becomes%20law.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eg.mt.gov/content/For-Legislators/Orientation/2020/Ethics-Quiz.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eg.mt.gov/content/For-Legislators/Orientation/2020/Ethics-Quiz.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 Placeholder 117"/>
          <p:cNvSpPr>
            <a:spLocks noGrp="1"/>
          </p:cNvSpPr>
          <p:nvPr>
            <p:ph type="body" sz="quarter" idx="13"/>
          </p:nvPr>
        </p:nvSpPr>
        <p:spPr/>
        <p:txBody>
          <a:bodyPr/>
          <a:lstStyle/>
          <a:p>
            <a:r>
              <a:rPr lang="en-US" dirty="0"/>
              <a:t>Ethics</a:t>
            </a:r>
          </a:p>
        </p:txBody>
      </p:sp>
      <p:sp>
        <p:nvSpPr>
          <p:cNvPr id="128" name="Text Placeholder 127"/>
          <p:cNvSpPr>
            <a:spLocks noGrp="1"/>
          </p:cNvSpPr>
          <p:nvPr>
            <p:ph type="body" sz="quarter" idx="18"/>
          </p:nvPr>
        </p:nvSpPr>
        <p:spPr/>
        <p:txBody>
          <a:bodyPr/>
          <a:lstStyle/>
          <a:p>
            <a:r>
              <a:rPr lang="en-US" dirty="0">
                <a:hlinkClick r:id="rId3" action="ppaction://hlinksldjump"/>
              </a:rPr>
              <a:t>10</a:t>
            </a:r>
            <a:endParaRPr lang="en-US" dirty="0"/>
          </a:p>
        </p:txBody>
      </p:sp>
      <p:sp>
        <p:nvSpPr>
          <p:cNvPr id="133" name="Text Placeholder 132"/>
          <p:cNvSpPr>
            <a:spLocks noGrp="1"/>
          </p:cNvSpPr>
          <p:nvPr>
            <p:ph type="body" sz="quarter" idx="23"/>
          </p:nvPr>
        </p:nvSpPr>
        <p:spPr/>
        <p:txBody>
          <a:bodyPr/>
          <a:lstStyle/>
          <a:p>
            <a:r>
              <a:rPr lang="en-US" dirty="0">
                <a:hlinkClick r:id="rId4" action="ppaction://hlinksldjump"/>
              </a:rPr>
              <a:t>20</a:t>
            </a:r>
            <a:endParaRPr lang="en-US" dirty="0"/>
          </a:p>
        </p:txBody>
      </p:sp>
      <p:sp>
        <p:nvSpPr>
          <p:cNvPr id="138" name="Text Placeholder 137"/>
          <p:cNvSpPr>
            <a:spLocks noGrp="1"/>
          </p:cNvSpPr>
          <p:nvPr>
            <p:ph type="body" sz="quarter" idx="28"/>
          </p:nvPr>
        </p:nvSpPr>
        <p:spPr/>
        <p:txBody>
          <a:bodyPr/>
          <a:lstStyle/>
          <a:p>
            <a:r>
              <a:rPr lang="en-US" dirty="0">
                <a:hlinkClick r:id="rId5" action="ppaction://hlinksldjump"/>
              </a:rPr>
              <a:t>30</a:t>
            </a:r>
            <a:endParaRPr lang="en-US" dirty="0"/>
          </a:p>
        </p:txBody>
      </p:sp>
      <p:sp>
        <p:nvSpPr>
          <p:cNvPr id="143" name="Text Placeholder 142"/>
          <p:cNvSpPr>
            <a:spLocks noGrp="1"/>
          </p:cNvSpPr>
          <p:nvPr>
            <p:ph type="body" sz="quarter" idx="33"/>
          </p:nvPr>
        </p:nvSpPr>
        <p:spPr/>
        <p:txBody>
          <a:bodyPr/>
          <a:lstStyle/>
          <a:p>
            <a:r>
              <a:rPr lang="en-US" dirty="0">
                <a:hlinkClick r:id="rId6" action="ppaction://hlinksldjump"/>
              </a:rPr>
              <a:t>40</a:t>
            </a:r>
            <a:endParaRPr lang="en-US" dirty="0"/>
          </a:p>
        </p:txBody>
      </p:sp>
      <p:sp>
        <p:nvSpPr>
          <p:cNvPr id="148" name="Text Placeholder 147"/>
          <p:cNvSpPr>
            <a:spLocks noGrp="1"/>
          </p:cNvSpPr>
          <p:nvPr>
            <p:ph type="body" sz="quarter" idx="38"/>
          </p:nvPr>
        </p:nvSpPr>
        <p:spPr/>
        <p:txBody>
          <a:bodyPr/>
          <a:lstStyle/>
          <a:p>
            <a:r>
              <a:rPr lang="en-US" dirty="0">
                <a:hlinkClick r:id="rId7" action="ppaction://hlinksldjump"/>
              </a:rPr>
              <a:t>50</a:t>
            </a:r>
            <a:endParaRPr lang="en-US" dirty="0"/>
          </a:p>
        </p:txBody>
      </p:sp>
      <p:sp>
        <p:nvSpPr>
          <p:cNvPr id="119" name="Text Placeholder 118"/>
          <p:cNvSpPr>
            <a:spLocks noGrp="1"/>
          </p:cNvSpPr>
          <p:nvPr>
            <p:ph type="body" sz="quarter" idx="14"/>
          </p:nvPr>
        </p:nvSpPr>
        <p:spPr/>
        <p:txBody>
          <a:bodyPr/>
          <a:lstStyle/>
          <a:p>
            <a:r>
              <a:rPr lang="en-US" dirty="0"/>
              <a:t>Voting</a:t>
            </a:r>
          </a:p>
        </p:txBody>
      </p:sp>
      <p:sp>
        <p:nvSpPr>
          <p:cNvPr id="129" name="Text Placeholder 128"/>
          <p:cNvSpPr>
            <a:spLocks noGrp="1"/>
          </p:cNvSpPr>
          <p:nvPr>
            <p:ph type="body" sz="quarter" idx="19"/>
          </p:nvPr>
        </p:nvSpPr>
        <p:spPr/>
        <p:txBody>
          <a:bodyPr/>
          <a:lstStyle/>
          <a:p>
            <a:r>
              <a:rPr lang="en-US" dirty="0">
                <a:hlinkClick r:id="rId8" action="ppaction://hlinksldjump"/>
              </a:rPr>
              <a:t>10</a:t>
            </a:r>
            <a:endParaRPr lang="en-US" dirty="0"/>
          </a:p>
        </p:txBody>
      </p:sp>
      <p:sp>
        <p:nvSpPr>
          <p:cNvPr id="134" name="Text Placeholder 133"/>
          <p:cNvSpPr>
            <a:spLocks noGrp="1"/>
          </p:cNvSpPr>
          <p:nvPr>
            <p:ph type="body" sz="quarter" idx="24"/>
          </p:nvPr>
        </p:nvSpPr>
        <p:spPr/>
        <p:txBody>
          <a:bodyPr/>
          <a:lstStyle/>
          <a:p>
            <a:r>
              <a:rPr lang="en-US" dirty="0">
                <a:hlinkClick r:id="rId9" action="ppaction://hlinksldjump"/>
              </a:rPr>
              <a:t>20</a:t>
            </a:r>
            <a:endParaRPr lang="en-US" dirty="0"/>
          </a:p>
        </p:txBody>
      </p:sp>
      <p:sp>
        <p:nvSpPr>
          <p:cNvPr id="139" name="Text Placeholder 138"/>
          <p:cNvSpPr>
            <a:spLocks noGrp="1"/>
          </p:cNvSpPr>
          <p:nvPr>
            <p:ph type="body" sz="quarter" idx="29"/>
          </p:nvPr>
        </p:nvSpPr>
        <p:spPr/>
        <p:txBody>
          <a:bodyPr/>
          <a:lstStyle/>
          <a:p>
            <a:r>
              <a:rPr lang="en-US" dirty="0">
                <a:hlinkClick r:id="rId10" action="ppaction://hlinksldjump"/>
              </a:rPr>
              <a:t>30</a:t>
            </a:r>
            <a:endParaRPr lang="en-US" dirty="0"/>
          </a:p>
        </p:txBody>
      </p:sp>
      <p:sp>
        <p:nvSpPr>
          <p:cNvPr id="144" name="Text Placeholder 143"/>
          <p:cNvSpPr>
            <a:spLocks noGrp="1"/>
          </p:cNvSpPr>
          <p:nvPr>
            <p:ph type="body" sz="quarter" idx="34"/>
          </p:nvPr>
        </p:nvSpPr>
        <p:spPr/>
        <p:txBody>
          <a:bodyPr/>
          <a:lstStyle/>
          <a:p>
            <a:r>
              <a:rPr lang="en-US" dirty="0">
                <a:hlinkClick r:id="rId11" action="ppaction://hlinksldjump"/>
              </a:rPr>
              <a:t>40</a:t>
            </a:r>
            <a:endParaRPr lang="en-US" dirty="0"/>
          </a:p>
        </p:txBody>
      </p:sp>
      <p:sp>
        <p:nvSpPr>
          <p:cNvPr id="149" name="Text Placeholder 148"/>
          <p:cNvSpPr>
            <a:spLocks noGrp="1"/>
          </p:cNvSpPr>
          <p:nvPr>
            <p:ph type="body" sz="quarter" idx="39"/>
          </p:nvPr>
        </p:nvSpPr>
        <p:spPr/>
        <p:txBody>
          <a:bodyPr/>
          <a:lstStyle/>
          <a:p>
            <a:r>
              <a:rPr lang="en-US" dirty="0">
                <a:hlinkClick r:id="rId12" action="ppaction://hlinksldjump"/>
              </a:rPr>
              <a:t>50</a:t>
            </a:r>
            <a:endParaRPr lang="en-US" dirty="0"/>
          </a:p>
        </p:txBody>
      </p:sp>
      <p:sp>
        <p:nvSpPr>
          <p:cNvPr id="120" name="Text Placeholder 119"/>
          <p:cNvSpPr>
            <a:spLocks noGrp="1"/>
          </p:cNvSpPr>
          <p:nvPr>
            <p:ph type="body" sz="quarter" idx="15"/>
          </p:nvPr>
        </p:nvSpPr>
        <p:spPr/>
        <p:txBody>
          <a:bodyPr/>
          <a:lstStyle/>
          <a:p>
            <a:r>
              <a:rPr lang="en-US" dirty="0"/>
              <a:t>Procedure</a:t>
            </a:r>
          </a:p>
        </p:txBody>
      </p:sp>
      <p:sp>
        <p:nvSpPr>
          <p:cNvPr id="130" name="Text Placeholder 129"/>
          <p:cNvSpPr>
            <a:spLocks noGrp="1"/>
          </p:cNvSpPr>
          <p:nvPr>
            <p:ph type="body" sz="quarter" idx="20"/>
          </p:nvPr>
        </p:nvSpPr>
        <p:spPr/>
        <p:txBody>
          <a:bodyPr/>
          <a:lstStyle/>
          <a:p>
            <a:r>
              <a:rPr lang="en-US" dirty="0">
                <a:hlinkClick r:id="rId13" action="ppaction://hlinksldjump"/>
              </a:rPr>
              <a:t>10</a:t>
            </a:r>
            <a:endParaRPr lang="en-US" dirty="0"/>
          </a:p>
        </p:txBody>
      </p:sp>
      <p:sp>
        <p:nvSpPr>
          <p:cNvPr id="135" name="Text Placeholder 134"/>
          <p:cNvSpPr>
            <a:spLocks noGrp="1"/>
          </p:cNvSpPr>
          <p:nvPr>
            <p:ph type="body" sz="quarter" idx="25"/>
          </p:nvPr>
        </p:nvSpPr>
        <p:spPr/>
        <p:txBody>
          <a:bodyPr/>
          <a:lstStyle/>
          <a:p>
            <a:r>
              <a:rPr lang="en-US" dirty="0">
                <a:hlinkClick r:id="rId14" action="ppaction://hlinksldjump"/>
              </a:rPr>
              <a:t>20</a:t>
            </a:r>
            <a:endParaRPr lang="en-US" dirty="0"/>
          </a:p>
        </p:txBody>
      </p:sp>
      <p:sp>
        <p:nvSpPr>
          <p:cNvPr id="140" name="Text Placeholder 139"/>
          <p:cNvSpPr>
            <a:spLocks noGrp="1"/>
          </p:cNvSpPr>
          <p:nvPr>
            <p:ph type="body" sz="quarter" idx="30"/>
          </p:nvPr>
        </p:nvSpPr>
        <p:spPr/>
        <p:txBody>
          <a:bodyPr/>
          <a:lstStyle/>
          <a:p>
            <a:r>
              <a:rPr lang="en-US" dirty="0">
                <a:hlinkClick r:id="rId15" action="ppaction://hlinksldjump"/>
              </a:rPr>
              <a:t>30</a:t>
            </a:r>
            <a:endParaRPr lang="en-US" dirty="0"/>
          </a:p>
        </p:txBody>
      </p:sp>
      <p:sp>
        <p:nvSpPr>
          <p:cNvPr id="145" name="Text Placeholder 144"/>
          <p:cNvSpPr>
            <a:spLocks noGrp="1"/>
          </p:cNvSpPr>
          <p:nvPr>
            <p:ph type="body" sz="quarter" idx="35"/>
          </p:nvPr>
        </p:nvSpPr>
        <p:spPr/>
        <p:txBody>
          <a:bodyPr/>
          <a:lstStyle/>
          <a:p>
            <a:r>
              <a:rPr lang="en-US" dirty="0">
                <a:hlinkClick r:id="rId16" action="ppaction://hlinksldjump"/>
              </a:rPr>
              <a:t>40</a:t>
            </a:r>
            <a:endParaRPr lang="en-US" dirty="0"/>
          </a:p>
        </p:txBody>
      </p:sp>
      <p:sp>
        <p:nvSpPr>
          <p:cNvPr id="150" name="Text Placeholder 149"/>
          <p:cNvSpPr>
            <a:spLocks noGrp="1"/>
          </p:cNvSpPr>
          <p:nvPr>
            <p:ph type="body" sz="quarter" idx="40"/>
          </p:nvPr>
        </p:nvSpPr>
        <p:spPr/>
        <p:txBody>
          <a:bodyPr/>
          <a:lstStyle/>
          <a:p>
            <a:r>
              <a:rPr lang="en-US" dirty="0">
                <a:hlinkClick r:id="rId17" action="ppaction://hlinksldjump"/>
              </a:rPr>
              <a:t>50</a:t>
            </a:r>
            <a:endParaRPr lang="en-US" dirty="0"/>
          </a:p>
        </p:txBody>
      </p:sp>
      <p:sp>
        <p:nvSpPr>
          <p:cNvPr id="126" name="Text Placeholder 125"/>
          <p:cNvSpPr>
            <a:spLocks noGrp="1"/>
          </p:cNvSpPr>
          <p:nvPr>
            <p:ph type="body" sz="quarter" idx="16"/>
          </p:nvPr>
        </p:nvSpPr>
        <p:spPr/>
        <p:txBody>
          <a:bodyPr/>
          <a:lstStyle/>
          <a:p>
            <a:r>
              <a:rPr lang="en-US" sz="2000" dirty="0"/>
              <a:t>Animal, Vegetable, &amp; Mineral</a:t>
            </a:r>
          </a:p>
        </p:txBody>
      </p:sp>
      <p:sp>
        <p:nvSpPr>
          <p:cNvPr id="131" name="Text Placeholder 130"/>
          <p:cNvSpPr>
            <a:spLocks noGrp="1"/>
          </p:cNvSpPr>
          <p:nvPr>
            <p:ph type="body" sz="quarter" idx="21"/>
          </p:nvPr>
        </p:nvSpPr>
        <p:spPr/>
        <p:txBody>
          <a:bodyPr/>
          <a:lstStyle/>
          <a:p>
            <a:r>
              <a:rPr lang="en-US" dirty="0">
                <a:hlinkClick r:id="rId18" action="ppaction://hlinksldjump"/>
              </a:rPr>
              <a:t>10</a:t>
            </a:r>
            <a:endParaRPr lang="en-US" dirty="0"/>
          </a:p>
        </p:txBody>
      </p:sp>
      <p:sp>
        <p:nvSpPr>
          <p:cNvPr id="136" name="Text Placeholder 135"/>
          <p:cNvSpPr>
            <a:spLocks noGrp="1"/>
          </p:cNvSpPr>
          <p:nvPr>
            <p:ph type="body" sz="quarter" idx="26"/>
          </p:nvPr>
        </p:nvSpPr>
        <p:spPr/>
        <p:txBody>
          <a:bodyPr/>
          <a:lstStyle/>
          <a:p>
            <a:r>
              <a:rPr lang="en-US" dirty="0">
                <a:hlinkClick r:id="rId19" action="ppaction://hlinksldjump"/>
              </a:rPr>
              <a:t>20</a:t>
            </a:r>
            <a:endParaRPr lang="en-US" dirty="0"/>
          </a:p>
        </p:txBody>
      </p:sp>
      <p:sp>
        <p:nvSpPr>
          <p:cNvPr id="141" name="Text Placeholder 140"/>
          <p:cNvSpPr>
            <a:spLocks noGrp="1"/>
          </p:cNvSpPr>
          <p:nvPr>
            <p:ph type="body" sz="quarter" idx="31"/>
          </p:nvPr>
        </p:nvSpPr>
        <p:spPr/>
        <p:txBody>
          <a:bodyPr/>
          <a:lstStyle/>
          <a:p>
            <a:r>
              <a:rPr lang="en-US" dirty="0">
                <a:hlinkClick r:id="rId20" action="ppaction://hlinksldjump"/>
              </a:rPr>
              <a:t>30</a:t>
            </a:r>
            <a:endParaRPr lang="en-US" dirty="0"/>
          </a:p>
        </p:txBody>
      </p:sp>
      <p:sp>
        <p:nvSpPr>
          <p:cNvPr id="146" name="Text Placeholder 145"/>
          <p:cNvSpPr>
            <a:spLocks noGrp="1"/>
          </p:cNvSpPr>
          <p:nvPr>
            <p:ph type="body" sz="quarter" idx="36"/>
          </p:nvPr>
        </p:nvSpPr>
        <p:spPr/>
        <p:txBody>
          <a:bodyPr/>
          <a:lstStyle/>
          <a:p>
            <a:r>
              <a:rPr lang="en-US" dirty="0">
                <a:hlinkClick r:id="rId21" action="ppaction://hlinksldjump"/>
              </a:rPr>
              <a:t>40</a:t>
            </a:r>
            <a:endParaRPr lang="en-US" dirty="0"/>
          </a:p>
        </p:txBody>
      </p:sp>
      <p:sp>
        <p:nvSpPr>
          <p:cNvPr id="151" name="Text Placeholder 150"/>
          <p:cNvSpPr>
            <a:spLocks noGrp="1"/>
          </p:cNvSpPr>
          <p:nvPr>
            <p:ph type="body" sz="quarter" idx="41"/>
          </p:nvPr>
        </p:nvSpPr>
        <p:spPr/>
        <p:txBody>
          <a:bodyPr/>
          <a:lstStyle/>
          <a:p>
            <a:r>
              <a:rPr lang="en-US" dirty="0">
                <a:hlinkClick r:id="rId22" action="ppaction://hlinksldjump"/>
              </a:rPr>
              <a:t>50</a:t>
            </a:r>
            <a:endParaRPr lang="en-US" dirty="0"/>
          </a:p>
        </p:txBody>
      </p:sp>
      <p:sp>
        <p:nvSpPr>
          <p:cNvPr id="127" name="Text Placeholder 126"/>
          <p:cNvSpPr>
            <a:spLocks noGrp="1"/>
          </p:cNvSpPr>
          <p:nvPr>
            <p:ph type="body" sz="quarter" idx="17"/>
          </p:nvPr>
        </p:nvSpPr>
        <p:spPr/>
        <p:txBody>
          <a:bodyPr/>
          <a:lstStyle/>
          <a:p>
            <a:r>
              <a:rPr lang="en-US" dirty="0"/>
              <a:t>Montana Sports History</a:t>
            </a:r>
          </a:p>
        </p:txBody>
      </p:sp>
      <p:sp>
        <p:nvSpPr>
          <p:cNvPr id="132" name="Text Placeholder 131"/>
          <p:cNvSpPr>
            <a:spLocks noGrp="1"/>
          </p:cNvSpPr>
          <p:nvPr>
            <p:ph type="body" sz="quarter" idx="22"/>
          </p:nvPr>
        </p:nvSpPr>
        <p:spPr/>
        <p:txBody>
          <a:bodyPr/>
          <a:lstStyle/>
          <a:p>
            <a:r>
              <a:rPr lang="en-US" dirty="0">
                <a:hlinkClick r:id="rId23" action="ppaction://hlinksldjump"/>
              </a:rPr>
              <a:t>10</a:t>
            </a:r>
            <a:endParaRPr lang="en-US" dirty="0"/>
          </a:p>
        </p:txBody>
      </p:sp>
      <p:sp>
        <p:nvSpPr>
          <p:cNvPr id="137" name="Text Placeholder 136"/>
          <p:cNvSpPr>
            <a:spLocks noGrp="1"/>
          </p:cNvSpPr>
          <p:nvPr>
            <p:ph type="body" sz="quarter" idx="27"/>
          </p:nvPr>
        </p:nvSpPr>
        <p:spPr/>
        <p:txBody>
          <a:bodyPr/>
          <a:lstStyle/>
          <a:p>
            <a:r>
              <a:rPr lang="en-US" dirty="0">
                <a:hlinkClick r:id="rId24" action="ppaction://hlinksldjump"/>
              </a:rPr>
              <a:t>20</a:t>
            </a:r>
            <a:endParaRPr lang="en-US" dirty="0"/>
          </a:p>
        </p:txBody>
      </p:sp>
      <p:sp>
        <p:nvSpPr>
          <p:cNvPr id="142" name="Text Placeholder 141"/>
          <p:cNvSpPr>
            <a:spLocks noGrp="1"/>
          </p:cNvSpPr>
          <p:nvPr>
            <p:ph type="body" sz="quarter" idx="32"/>
          </p:nvPr>
        </p:nvSpPr>
        <p:spPr/>
        <p:txBody>
          <a:bodyPr/>
          <a:lstStyle/>
          <a:p>
            <a:r>
              <a:rPr lang="en-US" dirty="0">
                <a:hlinkClick r:id="rId25" action="ppaction://hlinksldjump"/>
              </a:rPr>
              <a:t>30</a:t>
            </a:r>
            <a:endParaRPr lang="en-US" dirty="0"/>
          </a:p>
        </p:txBody>
      </p:sp>
      <p:sp>
        <p:nvSpPr>
          <p:cNvPr id="147" name="Text Placeholder 146"/>
          <p:cNvSpPr>
            <a:spLocks noGrp="1"/>
          </p:cNvSpPr>
          <p:nvPr>
            <p:ph type="body" sz="quarter" idx="37"/>
          </p:nvPr>
        </p:nvSpPr>
        <p:spPr/>
        <p:txBody>
          <a:bodyPr/>
          <a:lstStyle/>
          <a:p>
            <a:r>
              <a:rPr lang="en-US" dirty="0">
                <a:hlinkClick r:id="rId26" action="ppaction://hlinksldjump"/>
              </a:rPr>
              <a:t>40</a:t>
            </a:r>
            <a:endParaRPr lang="en-US" dirty="0"/>
          </a:p>
        </p:txBody>
      </p:sp>
      <p:sp>
        <p:nvSpPr>
          <p:cNvPr id="152" name="Text Placeholder 151"/>
          <p:cNvSpPr>
            <a:spLocks noGrp="1"/>
          </p:cNvSpPr>
          <p:nvPr>
            <p:ph type="body" sz="quarter" idx="42"/>
          </p:nvPr>
        </p:nvSpPr>
        <p:spPr/>
        <p:txBody>
          <a:bodyPr/>
          <a:lstStyle/>
          <a:p>
            <a:r>
              <a:rPr lang="en-US" dirty="0">
                <a:hlinkClick r:id="rId27" action="ppaction://hlinksldjump"/>
              </a:rPr>
              <a:t>50</a:t>
            </a:r>
            <a:endParaRPr lang="en-US" dirty="0"/>
          </a:p>
        </p:txBody>
      </p:sp>
    </p:spTree>
    <p:extLst>
      <p:ext uri="{BB962C8B-B14F-4D97-AF65-F5344CB8AC3E}">
        <p14:creationId xmlns:p14="http://schemas.microsoft.com/office/powerpoint/2010/main" val="41824642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29524" y="980076"/>
            <a:ext cx="7972719" cy="1727501"/>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A caucus leader may not grant proxy voting in this reading, unless a member is hospitalized. </a:t>
            </a:r>
          </a:p>
        </p:txBody>
      </p:sp>
      <p:sp>
        <p:nvSpPr>
          <p:cNvPr id="16" name="Text Placeholder 15"/>
          <p:cNvSpPr>
            <a:spLocks noGrp="1"/>
          </p:cNvSpPr>
          <p:nvPr>
            <p:ph type="body" sz="quarter" idx="14"/>
          </p:nvPr>
        </p:nvSpPr>
        <p:spPr>
          <a:xfrm>
            <a:off x="3329524" y="3429000"/>
            <a:ext cx="7972719" cy="1643610"/>
          </a:xfrm>
        </p:spPr>
        <p:txBody>
          <a:bodyPr/>
          <a:lstStyle/>
          <a:p>
            <a:r>
              <a:rPr lang="en-US" dirty="0"/>
              <a:t>What is the third reading? </a:t>
            </a:r>
          </a:p>
          <a:p>
            <a:br>
              <a:rPr lang="en-US" i="1" dirty="0"/>
            </a:br>
            <a:r>
              <a:rPr lang="en-US" i="1" dirty="0"/>
              <a:t>See JR 1-50 (2)</a:t>
            </a:r>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dirty="0"/>
              <a:t>Voting</a:t>
            </a:r>
          </a:p>
        </p:txBody>
      </p:sp>
    </p:spTree>
    <p:extLst>
      <p:ext uri="{BB962C8B-B14F-4D97-AF65-F5344CB8AC3E}">
        <p14:creationId xmlns:p14="http://schemas.microsoft.com/office/powerpoint/2010/main" val="25865676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25827" y="751118"/>
            <a:ext cx="7972719" cy="1727501"/>
          </a:xfrm>
        </p:spPr>
        <p:txBody>
          <a:bodyPr/>
          <a:lstStyle/>
          <a:p>
            <a:r>
              <a:rPr lang="en-US" dirty="0"/>
              <a:t>This majority is generally needed for a standing committee to request the drafting and introduction of legislation. </a:t>
            </a:r>
          </a:p>
        </p:txBody>
      </p:sp>
      <p:sp>
        <p:nvSpPr>
          <p:cNvPr id="16" name="Text Placeholder 15"/>
          <p:cNvSpPr>
            <a:spLocks noGrp="1"/>
          </p:cNvSpPr>
          <p:nvPr>
            <p:ph type="body" sz="quarter" idx="14"/>
          </p:nvPr>
        </p:nvSpPr>
        <p:spPr>
          <a:xfrm>
            <a:off x="3225828" y="3647171"/>
            <a:ext cx="7972719" cy="1643610"/>
          </a:xfrm>
        </p:spPr>
        <p:txBody>
          <a:bodyPr/>
          <a:lstStyle/>
          <a:p>
            <a:r>
              <a:rPr lang="en-US" dirty="0"/>
              <a:t>What is three-fourths? </a:t>
            </a:r>
            <a:br>
              <a:rPr lang="en-US" dirty="0"/>
            </a:br>
            <a:br>
              <a:rPr lang="en-US" dirty="0"/>
            </a:br>
            <a:r>
              <a:rPr lang="en-US" i="1" dirty="0"/>
              <a:t>See S 30-150 and H 30-50 (13)</a:t>
            </a:r>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dirty="0"/>
              <a:t>Voting</a:t>
            </a:r>
          </a:p>
        </p:txBody>
      </p:sp>
    </p:spTree>
    <p:extLst>
      <p:ext uri="{BB962C8B-B14F-4D97-AF65-F5344CB8AC3E}">
        <p14:creationId xmlns:p14="http://schemas.microsoft.com/office/powerpoint/2010/main" val="18854396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38951" y="1055490"/>
            <a:ext cx="7972719" cy="1727501"/>
          </a:xfrm>
        </p:spPr>
        <p:txBody>
          <a:bodyPr/>
          <a:lstStyle/>
          <a:p>
            <a:r>
              <a:rPr lang="en-US" dirty="0"/>
              <a:t>A member may change a vote within this timeframe.</a:t>
            </a:r>
          </a:p>
        </p:txBody>
      </p:sp>
      <p:sp>
        <p:nvSpPr>
          <p:cNvPr id="16" name="Text Placeholder 15"/>
          <p:cNvSpPr>
            <a:spLocks noGrp="1"/>
          </p:cNvSpPr>
          <p:nvPr>
            <p:ph type="body" sz="quarter" idx="14"/>
          </p:nvPr>
        </p:nvSpPr>
        <p:spPr>
          <a:xfrm>
            <a:off x="3338950" y="3519882"/>
            <a:ext cx="7972719" cy="1643610"/>
          </a:xfrm>
        </p:spPr>
        <p:txBody>
          <a:bodyPr/>
          <a:lstStyle/>
          <a:p>
            <a:r>
              <a:rPr lang="en-US" dirty="0"/>
              <a:t>What is within one legislative day of the vote?</a:t>
            </a:r>
          </a:p>
          <a:p>
            <a:endParaRPr lang="en-US" dirty="0"/>
          </a:p>
          <a:p>
            <a:r>
              <a:rPr lang="en-US" i="1" dirty="0"/>
              <a:t>See H50-10 and S50-200</a:t>
            </a:r>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dirty="0"/>
              <a:t>Voting</a:t>
            </a:r>
          </a:p>
        </p:txBody>
      </p:sp>
    </p:spTree>
    <p:extLst>
      <p:ext uri="{BB962C8B-B14F-4D97-AF65-F5344CB8AC3E}">
        <p14:creationId xmlns:p14="http://schemas.microsoft.com/office/powerpoint/2010/main" val="13330288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650036" y="1112051"/>
            <a:ext cx="6928206" cy="1727501"/>
          </a:xfrm>
        </p:spPr>
        <p:txBody>
          <a:bodyPr/>
          <a:lstStyle/>
          <a:p>
            <a:r>
              <a:rPr lang="en-US" dirty="0"/>
              <a:t>Article V, section 11, of the Montana Constitution requires a member to be this.</a:t>
            </a:r>
          </a:p>
        </p:txBody>
      </p:sp>
      <p:sp>
        <p:nvSpPr>
          <p:cNvPr id="16" name="Text Placeholder 15"/>
          <p:cNvSpPr>
            <a:spLocks noGrp="1"/>
          </p:cNvSpPr>
          <p:nvPr>
            <p:ph type="body" sz="quarter" idx="14"/>
          </p:nvPr>
        </p:nvSpPr>
        <p:spPr>
          <a:xfrm>
            <a:off x="3650036" y="3548163"/>
            <a:ext cx="7972719" cy="1643610"/>
          </a:xfrm>
        </p:spPr>
        <p:txBody>
          <a:bodyPr/>
          <a:lstStyle/>
          <a:p>
            <a:r>
              <a:rPr lang="en-US" dirty="0"/>
              <a:t>What is “present and voting”?</a:t>
            </a:r>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dirty="0"/>
              <a:t>Voting</a:t>
            </a:r>
          </a:p>
        </p:txBody>
      </p:sp>
    </p:spTree>
    <p:extLst>
      <p:ext uri="{BB962C8B-B14F-4D97-AF65-F5344CB8AC3E}">
        <p14:creationId xmlns:p14="http://schemas.microsoft.com/office/powerpoint/2010/main" val="17665982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Category 3: Procedure</a:t>
            </a:r>
          </a:p>
        </p:txBody>
      </p:sp>
    </p:spTree>
    <p:extLst>
      <p:ext uri="{BB962C8B-B14F-4D97-AF65-F5344CB8AC3E}">
        <p14:creationId xmlns:p14="http://schemas.microsoft.com/office/powerpoint/2010/main" val="22624956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034371" y="1094296"/>
            <a:ext cx="7972719" cy="1727501"/>
          </a:xfrm>
        </p:spPr>
        <p:txBody>
          <a:bodyPr/>
          <a:lstStyle/>
          <a:p>
            <a:pPr marR="0" lvl="0">
              <a:lnSpc>
                <a:spcPct val="107000"/>
              </a:lnSpc>
              <a:spcBef>
                <a:spcPts val="0"/>
              </a:spcBef>
              <a:spcAft>
                <a:spcPts val="800"/>
              </a:spcAft>
            </a:pPr>
            <a:r>
              <a:rPr lang="en-US" sz="3200" dirty="0">
                <a:effectLst/>
                <a:latin typeface="Calibri" panose="020F0502020204030204" pitchFamily="34" charset="0"/>
                <a:ea typeface="Calibri" panose="020F0502020204030204" pitchFamily="34" charset="0"/>
                <a:cs typeface="Times New Roman" panose="02020603050405020304" pitchFamily="18" charset="0"/>
              </a:rPr>
              <a:t>This is needed for a house or committee to call itself to order and conduct business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6" name="Text Placeholder 15"/>
          <p:cNvSpPr>
            <a:spLocks noGrp="1"/>
          </p:cNvSpPr>
          <p:nvPr>
            <p:ph type="body" sz="quarter" idx="14"/>
          </p:nvPr>
        </p:nvSpPr>
        <p:spPr>
          <a:xfrm>
            <a:off x="3034371" y="3645890"/>
            <a:ext cx="7972719" cy="1643610"/>
          </a:xfrm>
        </p:spPr>
        <p:txBody>
          <a:bodyPr/>
          <a:lstStyle/>
          <a:p>
            <a:r>
              <a:rPr lang="en-US" dirty="0"/>
              <a:t>What is a quorum? </a:t>
            </a:r>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dirty="0"/>
              <a:t>Procedure</a:t>
            </a:r>
          </a:p>
        </p:txBody>
      </p:sp>
    </p:spTree>
    <p:extLst>
      <p:ext uri="{BB962C8B-B14F-4D97-AF65-F5344CB8AC3E}">
        <p14:creationId xmlns:p14="http://schemas.microsoft.com/office/powerpoint/2010/main" val="35222951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04904" y="1112051"/>
            <a:ext cx="7972719" cy="1727501"/>
          </a:xfrm>
        </p:spPr>
        <p:txBody>
          <a:bodyPr/>
          <a:lstStyle/>
          <a:p>
            <a:r>
              <a:rPr lang="en-US" dirty="0"/>
              <a:t>The Legislature, as the Committee of the Whole, cannot debate a bill until this reading. </a:t>
            </a:r>
          </a:p>
        </p:txBody>
      </p:sp>
      <p:sp>
        <p:nvSpPr>
          <p:cNvPr id="16" name="Text Placeholder 15"/>
          <p:cNvSpPr>
            <a:spLocks noGrp="1"/>
          </p:cNvSpPr>
          <p:nvPr>
            <p:ph type="body" sz="quarter" idx="14"/>
          </p:nvPr>
        </p:nvSpPr>
        <p:spPr>
          <a:xfrm>
            <a:off x="3304903" y="3429000"/>
            <a:ext cx="7972719" cy="2011420"/>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What is the second reading? </a:t>
            </a:r>
          </a:p>
          <a:p>
            <a:pPr marR="0" lvl="0">
              <a:lnSpc>
                <a:spcPct val="107000"/>
              </a:lnSpc>
              <a:spcBef>
                <a:spcPts val="0"/>
              </a:spcBef>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After the second reading, amendments may be offered and voted on. A bill defeated here drops out of further consideration; a bill that passes the second reading will be placed on the third reading calendar. See how a bill becomes law </a:t>
            </a:r>
            <a:r>
              <a:rPr lang="en-US" sz="1800" i="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here</a:t>
            </a:r>
            <a:r>
              <a:rPr lang="en-US" sz="1800" i="1"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dirty="0"/>
              <a:t>Procedure</a:t>
            </a:r>
          </a:p>
        </p:txBody>
      </p:sp>
    </p:spTree>
    <p:extLst>
      <p:ext uri="{BB962C8B-B14F-4D97-AF65-F5344CB8AC3E}">
        <p14:creationId xmlns:p14="http://schemas.microsoft.com/office/powerpoint/2010/main" val="38396715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69394" y="1103174"/>
            <a:ext cx="7972719" cy="1727501"/>
          </a:xfrm>
        </p:spPr>
        <p:txBody>
          <a:bodyPr/>
          <a:lstStyle/>
          <a:p>
            <a:r>
              <a:rPr lang="en-US" dirty="0"/>
              <a:t>A committee may report one of these three recommendations after it discusses and votes on a bill.</a:t>
            </a:r>
          </a:p>
        </p:txBody>
      </p:sp>
      <p:sp>
        <p:nvSpPr>
          <p:cNvPr id="16" name="Text Placeholder 15"/>
          <p:cNvSpPr>
            <a:spLocks noGrp="1"/>
          </p:cNvSpPr>
          <p:nvPr>
            <p:ph type="body" sz="quarter" idx="14"/>
          </p:nvPr>
        </p:nvSpPr>
        <p:spPr>
          <a:xfrm>
            <a:off x="3269394" y="3160450"/>
            <a:ext cx="7972719" cy="2342114"/>
          </a:xfrm>
        </p:spPr>
        <p:txBody>
          <a:bodyPr/>
          <a:lstStyle/>
          <a:p>
            <a:pPr marR="0" lvl="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What are “do pass,” “do pass as amended,” and “do not pass.” </a:t>
            </a:r>
          </a:p>
          <a:p>
            <a:pPr marL="171450" marR="0" lvl="0" indent="-171450">
              <a:lnSpc>
                <a:spcPct val="107000"/>
              </a:lnSpc>
              <a:spcBef>
                <a:spcPts val="0"/>
              </a:spcBef>
              <a:spcAft>
                <a:spcPts val="0"/>
              </a:spcAft>
              <a:buFont typeface="Arial" panose="020B0604020202020204" pitchFamily="34" charset="0"/>
              <a:buChar char="•"/>
            </a:pPr>
            <a:r>
              <a:rPr lang="en-US" sz="1800" i="1" dirty="0">
                <a:effectLst/>
                <a:latin typeface="Calibri" panose="020F0502020204030204" pitchFamily="34" charset="0"/>
                <a:ea typeface="Calibri" panose="020F0502020204030204" pitchFamily="34" charset="0"/>
                <a:cs typeface="Times New Roman" panose="02020603050405020304" pitchFamily="18" charset="0"/>
              </a:rPr>
              <a:t>Bills with “do pass” or “do pass as amended” reports are printed with any reported amendments, and are placed on the second reading calendar for.</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r>
              <a:rPr lang="en-US" sz="1800" i="1" dirty="0">
                <a:effectLst/>
                <a:latin typeface="Calibri" panose="020F0502020204030204" pitchFamily="34" charset="0"/>
                <a:ea typeface="Calibri" panose="020F0502020204030204" pitchFamily="34" charset="0"/>
                <a:cs typeface="Times New Roman" panose="02020603050405020304" pitchFamily="18" charset="0"/>
              </a:rPr>
              <a:t>Bills with "do not pass" reports are not placed on the second reading calendar unless a motion is made to that effect and passed. If the "do not pass" report is adopted, bill drops out of further consideration.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dirty="0"/>
              <a:t>Procedure</a:t>
            </a:r>
          </a:p>
        </p:txBody>
      </p:sp>
    </p:spTree>
    <p:extLst>
      <p:ext uri="{BB962C8B-B14F-4D97-AF65-F5344CB8AC3E}">
        <p14:creationId xmlns:p14="http://schemas.microsoft.com/office/powerpoint/2010/main" val="9038651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31538" y="748067"/>
            <a:ext cx="7972719" cy="1727501"/>
          </a:xfrm>
        </p:spPr>
        <p:txBody>
          <a:bodyPr/>
          <a:lstStyle/>
          <a:p>
            <a:r>
              <a:rPr lang="en-US" dirty="0"/>
              <a:t>Motions to recess or rise, take from the table, suspend the rules, and divide a question are examples of what type of motion?</a:t>
            </a:r>
          </a:p>
        </p:txBody>
      </p:sp>
      <p:sp>
        <p:nvSpPr>
          <p:cNvPr id="16" name="Text Placeholder 15"/>
          <p:cNvSpPr>
            <a:spLocks noGrp="1"/>
          </p:cNvSpPr>
          <p:nvPr>
            <p:ph type="body" sz="quarter" idx="14"/>
          </p:nvPr>
        </p:nvSpPr>
        <p:spPr>
          <a:xfrm>
            <a:off x="3331538" y="3264149"/>
            <a:ext cx="7972719" cy="2257761"/>
          </a:xfrm>
        </p:spPr>
        <p:txBody>
          <a:bodyPr/>
          <a:lstStyle/>
          <a:p>
            <a:r>
              <a:rPr lang="en-US" dirty="0"/>
              <a:t>What is nondebatable? </a:t>
            </a:r>
          </a:p>
          <a:p>
            <a:endParaRPr lang="en-US" dirty="0"/>
          </a:p>
          <a:p>
            <a:r>
              <a:rPr lang="en-US" sz="2800" i="1" dirty="0"/>
              <a:t>More nondebatable motions can be found in H50-90 (House Rules) and S50-60 (Senate Rules). </a:t>
            </a:r>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dirty="0"/>
              <a:t>Procedure</a:t>
            </a:r>
          </a:p>
        </p:txBody>
      </p:sp>
    </p:spTree>
    <p:extLst>
      <p:ext uri="{BB962C8B-B14F-4D97-AF65-F5344CB8AC3E}">
        <p14:creationId xmlns:p14="http://schemas.microsoft.com/office/powerpoint/2010/main" val="14440856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180616" y="829095"/>
            <a:ext cx="7972719" cy="1727501"/>
          </a:xfrm>
        </p:spPr>
        <p:txBody>
          <a:bodyPr/>
          <a:lstStyle/>
          <a:p>
            <a:r>
              <a:rPr lang="en-US" dirty="0"/>
              <a:t>Absentee or proxy votes are not allowed on votes that are specified as this. </a:t>
            </a:r>
          </a:p>
        </p:txBody>
      </p:sp>
      <p:sp>
        <p:nvSpPr>
          <p:cNvPr id="16" name="Text Placeholder 15"/>
          <p:cNvSpPr>
            <a:spLocks noGrp="1"/>
          </p:cNvSpPr>
          <p:nvPr>
            <p:ph type="body" sz="quarter" idx="14"/>
          </p:nvPr>
        </p:nvSpPr>
        <p:spPr>
          <a:xfrm>
            <a:off x="3180616" y="3479600"/>
            <a:ext cx="7972719" cy="1643610"/>
          </a:xfrm>
        </p:spPr>
        <p:txBody>
          <a:bodyPr/>
          <a:lstStyle/>
          <a:p>
            <a:r>
              <a:rPr lang="en-US" dirty="0"/>
              <a:t>What is “present and voting”?</a:t>
            </a:r>
          </a:p>
          <a:p>
            <a:endParaRPr lang="en-US" dirty="0"/>
          </a:p>
          <a:p>
            <a:r>
              <a:rPr lang="en-US" sz="2400" i="1" dirty="0"/>
              <a:t>Members may be present physically or remotely. See H50-70(3)</a:t>
            </a:r>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dirty="0"/>
              <a:t>Procedure</a:t>
            </a:r>
          </a:p>
        </p:txBody>
      </p:sp>
    </p:spTree>
    <p:extLst>
      <p:ext uri="{BB962C8B-B14F-4D97-AF65-F5344CB8AC3E}">
        <p14:creationId xmlns:p14="http://schemas.microsoft.com/office/powerpoint/2010/main" val="33583228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Category 1: Ethics</a:t>
            </a:r>
          </a:p>
        </p:txBody>
      </p:sp>
    </p:spTree>
    <p:extLst>
      <p:ext uri="{BB962C8B-B14F-4D97-AF65-F5344CB8AC3E}">
        <p14:creationId xmlns:p14="http://schemas.microsoft.com/office/powerpoint/2010/main" val="38603088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Category 4: Animal, Vegetable, &amp; Mineral</a:t>
            </a:r>
          </a:p>
        </p:txBody>
      </p:sp>
    </p:spTree>
    <p:extLst>
      <p:ext uri="{BB962C8B-B14F-4D97-AF65-F5344CB8AC3E}">
        <p14:creationId xmlns:p14="http://schemas.microsoft.com/office/powerpoint/2010/main" val="20039403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22659" y="703679"/>
            <a:ext cx="7972719" cy="1727501"/>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You’ll find this state flower in spring and summer, scattered across the plains and tucked into the foothills of our mountains.</a:t>
            </a:r>
            <a:endParaRPr lang="en-US" sz="4800" dirty="0"/>
          </a:p>
        </p:txBody>
      </p:sp>
      <p:sp>
        <p:nvSpPr>
          <p:cNvPr id="16" name="Text Placeholder 15"/>
          <p:cNvSpPr>
            <a:spLocks noGrp="1"/>
          </p:cNvSpPr>
          <p:nvPr>
            <p:ph type="body" sz="quarter" idx="14"/>
          </p:nvPr>
        </p:nvSpPr>
        <p:spPr>
          <a:xfrm>
            <a:off x="3322659" y="3434969"/>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bitterroot?</a:t>
            </a:r>
            <a:endParaRPr lang="en-US" sz="4800" dirty="0"/>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sz="2400" dirty="0"/>
              <a:t>Animal, Vegetable, &amp; Mineral</a:t>
            </a:r>
          </a:p>
        </p:txBody>
      </p:sp>
    </p:spTree>
    <p:extLst>
      <p:ext uri="{BB962C8B-B14F-4D97-AF65-F5344CB8AC3E}">
        <p14:creationId xmlns:p14="http://schemas.microsoft.com/office/powerpoint/2010/main" val="17028617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13782" y="1032152"/>
            <a:ext cx="7972719" cy="1727501"/>
          </a:xfrm>
        </p:spPr>
        <p:txBody>
          <a:bodyPr/>
          <a:lstStyle/>
          <a:p>
            <a:r>
              <a:rPr lang="en-US" dirty="0"/>
              <a:t>This Treasure State gem is rarer than diamonds.</a:t>
            </a:r>
          </a:p>
        </p:txBody>
      </p:sp>
      <p:sp>
        <p:nvSpPr>
          <p:cNvPr id="16" name="Text Placeholder 15"/>
          <p:cNvSpPr>
            <a:spLocks noGrp="1"/>
          </p:cNvSpPr>
          <p:nvPr>
            <p:ph type="body" sz="quarter" idx="14"/>
          </p:nvPr>
        </p:nvSpPr>
        <p:spPr>
          <a:xfrm>
            <a:off x="3313782" y="3796810"/>
            <a:ext cx="7972719" cy="1643610"/>
          </a:xfrm>
        </p:spPr>
        <p:txBody>
          <a:bodyPr/>
          <a:lstStyle/>
          <a:p>
            <a:r>
              <a:rPr lang="en-US" dirty="0"/>
              <a:t>What is the </a:t>
            </a:r>
            <a:r>
              <a:rPr lang="en-US" dirty="0" err="1"/>
              <a:t>Yogo</a:t>
            </a:r>
            <a:r>
              <a:rPr lang="en-US" dirty="0"/>
              <a:t> sapphire?</a:t>
            </a:r>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sz="2400" dirty="0"/>
              <a:t>Animal, Vegetable, &amp; Mineral</a:t>
            </a:r>
          </a:p>
        </p:txBody>
      </p:sp>
    </p:spTree>
    <p:extLst>
      <p:ext uri="{BB962C8B-B14F-4D97-AF65-F5344CB8AC3E}">
        <p14:creationId xmlns:p14="http://schemas.microsoft.com/office/powerpoint/2010/main" val="32693092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109596" y="934498"/>
            <a:ext cx="7972719" cy="1727501"/>
          </a:xfrm>
        </p:spPr>
        <p:txBody>
          <a:bodyPr/>
          <a:lstStyle/>
          <a:p>
            <a:r>
              <a:rPr lang="en-US" dirty="0"/>
              <a:t>This duck-billed dinosaur’s name means “good mother reptile,” and she serves as Montana’s state fossil.</a:t>
            </a:r>
          </a:p>
        </p:txBody>
      </p:sp>
      <p:sp>
        <p:nvSpPr>
          <p:cNvPr id="16" name="Text Placeholder 15"/>
          <p:cNvSpPr>
            <a:spLocks noGrp="1"/>
          </p:cNvSpPr>
          <p:nvPr>
            <p:ph type="body" sz="quarter" idx="14"/>
          </p:nvPr>
        </p:nvSpPr>
        <p:spPr>
          <a:xfrm>
            <a:off x="3109596" y="3459386"/>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a:t>
            </a:r>
            <a:r>
              <a:rPr lang="en-US" dirty="0" err="1">
                <a:effectLst/>
                <a:latin typeface="Calibri" panose="020F0502020204030204" pitchFamily="34" charset="0"/>
                <a:ea typeface="Calibri" panose="020F0502020204030204" pitchFamily="34" charset="0"/>
                <a:cs typeface="Times New Roman" panose="02020603050405020304" pitchFamily="18" charset="0"/>
              </a:rPr>
              <a:t>Maiasaura</a:t>
            </a:r>
            <a:r>
              <a:rPr lang="en-US" dirty="0">
                <a:effectLst/>
                <a:latin typeface="Calibri" panose="020F0502020204030204" pitchFamily="34" charset="0"/>
                <a:ea typeface="Calibri" panose="020F0502020204030204" pitchFamily="34" charset="0"/>
                <a:cs typeface="Times New Roman" panose="02020603050405020304" pitchFamily="18" charset="0"/>
              </a:rPr>
              <a:t>?</a:t>
            </a:r>
            <a:endParaRPr lang="en-US" sz="4800" dirty="0"/>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sz="2400" dirty="0"/>
              <a:t>Animal, Vegetable, &amp; Mineral</a:t>
            </a:r>
          </a:p>
        </p:txBody>
      </p:sp>
    </p:spTree>
    <p:extLst>
      <p:ext uri="{BB962C8B-B14F-4D97-AF65-F5344CB8AC3E}">
        <p14:creationId xmlns:p14="http://schemas.microsoft.com/office/powerpoint/2010/main" val="28386024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420314" y="907865"/>
            <a:ext cx="7972719" cy="1727501"/>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This is the name of the faithful, four-legged friend who accompanied Meriwether Lewis and William Clark, defending the Corps of Discovery from bears and other wildlife. </a:t>
            </a:r>
            <a:endParaRPr lang="en-US" sz="4800" dirty="0"/>
          </a:p>
        </p:txBody>
      </p:sp>
      <p:sp>
        <p:nvSpPr>
          <p:cNvPr id="16" name="Text Placeholder 15"/>
          <p:cNvSpPr>
            <a:spLocks noGrp="1"/>
          </p:cNvSpPr>
          <p:nvPr>
            <p:ph type="body" sz="quarter" idx="14"/>
          </p:nvPr>
        </p:nvSpPr>
        <p:spPr>
          <a:xfrm>
            <a:off x="3420314" y="3565991"/>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Seaman?</a:t>
            </a:r>
            <a:endParaRPr lang="en-US" sz="4800" dirty="0"/>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sz="2400" dirty="0"/>
              <a:t>Animal, Vegetable, &amp; Mineral</a:t>
            </a:r>
            <a:endParaRPr lang="en-US" dirty="0"/>
          </a:p>
        </p:txBody>
      </p:sp>
    </p:spTree>
    <p:extLst>
      <p:ext uri="{BB962C8B-B14F-4D97-AF65-F5344CB8AC3E}">
        <p14:creationId xmlns:p14="http://schemas.microsoft.com/office/powerpoint/2010/main" val="4925291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49293" y="1058785"/>
            <a:ext cx="7972719" cy="1727501"/>
          </a:xfrm>
        </p:spPr>
        <p:txBody>
          <a:bodyPr/>
          <a:lstStyle/>
          <a:p>
            <a:r>
              <a:rPr lang="en-US" dirty="0"/>
              <a:t>Gold was first discovered in Montana in the spring of 1858 at Gold Creek, just east of this town.</a:t>
            </a:r>
          </a:p>
        </p:txBody>
      </p:sp>
      <p:sp>
        <p:nvSpPr>
          <p:cNvPr id="16" name="Text Placeholder 15"/>
          <p:cNvSpPr>
            <a:spLocks noGrp="1"/>
          </p:cNvSpPr>
          <p:nvPr>
            <p:ph type="body" sz="quarter" idx="14"/>
          </p:nvPr>
        </p:nvSpPr>
        <p:spPr>
          <a:xfrm>
            <a:off x="3349293" y="3521530"/>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Drummond? </a:t>
            </a:r>
            <a:endParaRPr lang="en-US" sz="4800" dirty="0"/>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sz="2400" dirty="0"/>
              <a:t>Animal, Vegetable, &amp; Mineral</a:t>
            </a:r>
          </a:p>
        </p:txBody>
      </p:sp>
    </p:spTree>
    <p:extLst>
      <p:ext uri="{BB962C8B-B14F-4D97-AF65-F5344CB8AC3E}">
        <p14:creationId xmlns:p14="http://schemas.microsoft.com/office/powerpoint/2010/main" val="13680951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Category 5: Montana Sports History</a:t>
            </a:r>
          </a:p>
        </p:txBody>
      </p:sp>
    </p:spTree>
    <p:extLst>
      <p:ext uri="{BB962C8B-B14F-4D97-AF65-F5344CB8AC3E}">
        <p14:creationId xmlns:p14="http://schemas.microsoft.com/office/powerpoint/2010/main" val="39370170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034371" y="987764"/>
            <a:ext cx="7972719" cy="1727501"/>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This Chinook mascot “beats” its competition.</a:t>
            </a:r>
            <a:endParaRPr lang="en-US" sz="4800" dirty="0"/>
          </a:p>
        </p:txBody>
      </p:sp>
      <p:sp>
        <p:nvSpPr>
          <p:cNvPr id="16" name="Text Placeholder 15"/>
          <p:cNvSpPr>
            <a:spLocks noGrp="1"/>
          </p:cNvSpPr>
          <p:nvPr>
            <p:ph type="body" sz="quarter" idx="14"/>
          </p:nvPr>
        </p:nvSpPr>
        <p:spPr>
          <a:xfrm>
            <a:off x="3034370" y="3592623"/>
            <a:ext cx="7972719" cy="1643610"/>
          </a:xfrm>
        </p:spPr>
        <p:txBody>
          <a:bodyPr/>
          <a:lstStyle/>
          <a:p>
            <a:r>
              <a:rPr lang="en-US" dirty="0"/>
              <a:t>What are the </a:t>
            </a:r>
            <a:r>
              <a:rPr lang="en-US" dirty="0" err="1"/>
              <a:t>Sugarbeeters</a:t>
            </a:r>
            <a:r>
              <a:rPr lang="en-US" dirty="0"/>
              <a:t>?</a:t>
            </a:r>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dirty="0"/>
              <a:t>Montana Sports History</a:t>
            </a:r>
          </a:p>
        </p:txBody>
      </p:sp>
    </p:spTree>
    <p:extLst>
      <p:ext uri="{BB962C8B-B14F-4D97-AF65-F5344CB8AC3E}">
        <p14:creationId xmlns:p14="http://schemas.microsoft.com/office/powerpoint/2010/main" val="9176404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07250" y="783578"/>
            <a:ext cx="7972719" cy="1727501"/>
          </a:xfrm>
        </p:spPr>
        <p:txBody>
          <a:bodyPr/>
          <a:lstStyle/>
          <a:p>
            <a:r>
              <a:rPr lang="en-US" dirty="0"/>
              <a:t>This Great Falls native and four-time Olympian is regarded as the most decorated sports shooter.</a:t>
            </a:r>
          </a:p>
        </p:txBody>
      </p:sp>
      <p:sp>
        <p:nvSpPr>
          <p:cNvPr id="16" name="Text Placeholder 15"/>
          <p:cNvSpPr>
            <a:spLocks noGrp="1"/>
          </p:cNvSpPr>
          <p:nvPr>
            <p:ph type="body" sz="quarter" idx="14"/>
          </p:nvPr>
        </p:nvSpPr>
        <p:spPr>
          <a:xfrm>
            <a:off x="3207250" y="3628135"/>
            <a:ext cx="7972719" cy="1643610"/>
          </a:xfrm>
        </p:spPr>
        <p:txBody>
          <a:bodyPr/>
          <a:lstStyle/>
          <a:p>
            <a:r>
              <a:rPr lang="en-US" dirty="0"/>
              <a:t>Who was </a:t>
            </a:r>
            <a:r>
              <a:rPr lang="en-US" dirty="0" err="1"/>
              <a:t>Lones</a:t>
            </a:r>
            <a:r>
              <a:rPr lang="en-US" dirty="0"/>
              <a:t> Wigger?</a:t>
            </a:r>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dirty="0"/>
              <a:t>Montana Sports History</a:t>
            </a:r>
          </a:p>
        </p:txBody>
      </p:sp>
    </p:spTree>
    <p:extLst>
      <p:ext uri="{BB962C8B-B14F-4D97-AF65-F5344CB8AC3E}">
        <p14:creationId xmlns:p14="http://schemas.microsoft.com/office/powerpoint/2010/main" val="6844436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87149" y="1094295"/>
            <a:ext cx="7972719" cy="1727501"/>
          </a:xfrm>
        </p:spPr>
        <p:txBody>
          <a:bodyPr/>
          <a:lstStyle/>
          <a:p>
            <a:r>
              <a:rPr lang="en-US" dirty="0"/>
              <a:t>Harlowton is home to Jawbone Creek Golf Course, the only one in the world known to contain this. </a:t>
            </a:r>
          </a:p>
        </p:txBody>
      </p:sp>
      <p:sp>
        <p:nvSpPr>
          <p:cNvPr id="16" name="Text Placeholder 15"/>
          <p:cNvSpPr>
            <a:spLocks noGrp="1"/>
          </p:cNvSpPr>
          <p:nvPr>
            <p:ph type="body" sz="quarter" idx="14"/>
          </p:nvPr>
        </p:nvSpPr>
        <p:spPr>
          <a:xfrm>
            <a:off x="3287149" y="3796810"/>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a cemetery? </a:t>
            </a:r>
            <a:endParaRPr lang="en-US" sz="4800" dirty="0"/>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dirty="0"/>
              <a:t>Montana Sports History</a:t>
            </a:r>
          </a:p>
        </p:txBody>
      </p:sp>
    </p:spTree>
    <p:extLst>
      <p:ext uri="{BB962C8B-B14F-4D97-AF65-F5344CB8AC3E}">
        <p14:creationId xmlns:p14="http://schemas.microsoft.com/office/powerpoint/2010/main" val="24745183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034371" y="1083771"/>
            <a:ext cx="7972719" cy="1727501"/>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Legislative Services Division staff are prohibited from performing this kind of activity.</a:t>
            </a:r>
            <a:endParaRPr lang="en-US" dirty="0"/>
          </a:p>
        </p:txBody>
      </p:sp>
      <p:sp>
        <p:nvSpPr>
          <p:cNvPr id="16" name="Text Placeholder 15"/>
          <p:cNvSpPr>
            <a:spLocks noGrp="1"/>
          </p:cNvSpPr>
          <p:nvPr>
            <p:ph type="body" sz="quarter" idx="14"/>
          </p:nvPr>
        </p:nvSpPr>
        <p:spPr>
          <a:xfrm>
            <a:off x="3034370" y="3429000"/>
            <a:ext cx="7972719" cy="2066814"/>
          </a:xfrm>
        </p:spPr>
        <p:txBody>
          <a:bodyPr/>
          <a:lstStyle/>
          <a:p>
            <a:r>
              <a:rPr lang="en-US" sz="2400" dirty="0">
                <a:effectLst/>
                <a:latin typeface="Calibri" panose="020F0502020204030204" pitchFamily="34" charset="0"/>
                <a:ea typeface="Calibri" panose="020F0502020204030204" pitchFamily="34" charset="0"/>
                <a:cs typeface="Times New Roman" panose="02020603050405020304" pitchFamily="18" charset="0"/>
              </a:rPr>
              <a:t>Partisan – including lobbying, calling constituents, speechwriting, and similar activities. </a:t>
            </a: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r>
              <a:rPr lang="en-US" sz="1800" i="1" dirty="0">
                <a:effectLst/>
                <a:latin typeface="Calibri" panose="020F0502020204030204" pitchFamily="34" charset="0"/>
                <a:ea typeface="Calibri" panose="020F0502020204030204" pitchFamily="34" charset="0"/>
                <a:cs typeface="Times New Roman" panose="02020603050405020304" pitchFamily="18" charset="0"/>
              </a:rPr>
              <a:t>State law also prohibits public employees from using "public time, facilities, equipment, supplies, personnel, or funds" to solicit support for or opposition to a ballot measure. Check out Hypothetical Scenario #4 on the </a:t>
            </a:r>
            <a:r>
              <a:rPr lang="en-US" sz="1800" i="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Ethics Quiz</a:t>
            </a:r>
            <a:r>
              <a:rPr lang="en-US" sz="1800" i="1" dirty="0">
                <a:effectLst/>
                <a:latin typeface="Calibri" panose="020F0502020204030204" pitchFamily="34" charset="0"/>
                <a:ea typeface="Calibri" panose="020F0502020204030204" pitchFamily="34" charset="0"/>
                <a:cs typeface="Times New Roman" panose="02020603050405020304" pitchFamily="18" charset="0"/>
              </a:rPr>
              <a:t>.</a:t>
            </a:r>
            <a:endParaRPr lang="en-US" i="1" dirty="0"/>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35516359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04905" y="1067663"/>
            <a:ext cx="7972719" cy="1727501"/>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Ice Age hunters in what we now call Montana used this to increase the velocity of their spears. </a:t>
            </a:r>
          </a:p>
        </p:txBody>
      </p:sp>
      <p:sp>
        <p:nvSpPr>
          <p:cNvPr id="16" name="Text Placeholder 15"/>
          <p:cNvSpPr>
            <a:spLocks noGrp="1"/>
          </p:cNvSpPr>
          <p:nvPr>
            <p:ph type="body" sz="quarter" idx="14"/>
          </p:nvPr>
        </p:nvSpPr>
        <p:spPr>
          <a:xfrm>
            <a:off x="3304905" y="3699156"/>
            <a:ext cx="7972719" cy="1643610"/>
          </a:xfrm>
        </p:spPr>
        <p:txBody>
          <a:bodyPr/>
          <a:lstStyle/>
          <a:p>
            <a:r>
              <a:rPr lang="en-US" dirty="0"/>
              <a:t>What is an atlatl?</a:t>
            </a:r>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dirty="0"/>
              <a:t>Montana Sports History</a:t>
            </a:r>
          </a:p>
        </p:txBody>
      </p:sp>
    </p:spTree>
    <p:extLst>
      <p:ext uri="{BB962C8B-B14F-4D97-AF65-F5344CB8AC3E}">
        <p14:creationId xmlns:p14="http://schemas.microsoft.com/office/powerpoint/2010/main" val="26670604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13783" y="1094296"/>
            <a:ext cx="7972719" cy="1727501"/>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This legendary Lodge Grass basketball player is known for his ability to score from almost anywhere on court. </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Placeholder 15"/>
          <p:cNvSpPr>
            <a:spLocks noGrp="1"/>
          </p:cNvSpPr>
          <p:nvPr>
            <p:ph type="body" sz="quarter" idx="14"/>
          </p:nvPr>
        </p:nvSpPr>
        <p:spPr>
          <a:xfrm>
            <a:off x="3313783" y="3610379"/>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Who was Elvis Old Bull?</a:t>
            </a:r>
            <a:endParaRPr lang="en-US" sz="4800" dirty="0"/>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dirty="0"/>
              <a:t>Montana Sports History</a:t>
            </a:r>
          </a:p>
        </p:txBody>
      </p:sp>
    </p:spTree>
    <p:extLst>
      <p:ext uri="{BB962C8B-B14F-4D97-AF65-F5344CB8AC3E}">
        <p14:creationId xmlns:p14="http://schemas.microsoft.com/office/powerpoint/2010/main" val="588780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140988" y="1175324"/>
            <a:ext cx="7972719" cy="1727501"/>
          </a:xfrm>
        </p:spPr>
        <p:txBody>
          <a:bodyPr/>
          <a:lstStyle/>
          <a:p>
            <a:r>
              <a:rPr lang="en-US" dirty="0"/>
              <a:t>A legislator must disclose this personal or private interest to the house to which the member belongs.</a:t>
            </a:r>
          </a:p>
        </p:txBody>
      </p:sp>
      <p:sp>
        <p:nvSpPr>
          <p:cNvPr id="16" name="Text Placeholder 15"/>
          <p:cNvSpPr>
            <a:spLocks noGrp="1"/>
          </p:cNvSpPr>
          <p:nvPr>
            <p:ph type="body" sz="quarter" idx="14"/>
          </p:nvPr>
        </p:nvSpPr>
        <p:spPr>
          <a:xfrm>
            <a:off x="3140987" y="3694305"/>
            <a:ext cx="7972719" cy="1643610"/>
          </a:xfrm>
        </p:spPr>
        <p:txBody>
          <a:bodyPr/>
          <a:lstStyle/>
          <a:p>
            <a:pPr lvl="0"/>
            <a:r>
              <a:rPr lang="en-US" dirty="0"/>
              <a:t>What is a conflict of interest? </a:t>
            </a:r>
            <a:r>
              <a:rPr lang="en-US" i="1" dirty="0"/>
              <a:t>Check out the </a:t>
            </a:r>
            <a:r>
              <a:rPr lang="en-US" i="1" u="sng" dirty="0">
                <a:hlinkClick r:id="rId3"/>
              </a:rPr>
              <a:t>Ethics Quiz</a:t>
            </a:r>
            <a:r>
              <a:rPr lang="en-US" i="1" dirty="0"/>
              <a:t> and JR 10-60</a:t>
            </a:r>
            <a:r>
              <a:rPr lang="en-US" dirty="0"/>
              <a:t>.</a:t>
            </a:r>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30951248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404938" y="1008356"/>
            <a:ext cx="7972719" cy="1727501"/>
          </a:xfrm>
        </p:spPr>
        <p:txBody>
          <a:bodyPr/>
          <a:lstStyle/>
          <a:p>
            <a:r>
              <a:rPr lang="en-US" dirty="0"/>
              <a:t>Article V, section 8 of the Montana Constitution grants legislators this for legislative acts, including speech or debate during the legislative process.</a:t>
            </a:r>
          </a:p>
        </p:txBody>
      </p:sp>
      <p:sp>
        <p:nvSpPr>
          <p:cNvPr id="16" name="Text Placeholder 15"/>
          <p:cNvSpPr>
            <a:spLocks noGrp="1"/>
          </p:cNvSpPr>
          <p:nvPr>
            <p:ph type="body" sz="quarter" idx="14"/>
          </p:nvPr>
        </p:nvSpPr>
        <p:spPr>
          <a:xfrm>
            <a:off x="3404938" y="3429000"/>
            <a:ext cx="7972719" cy="1992701"/>
          </a:xfrm>
        </p:spPr>
        <p:txBody>
          <a:bodyPr/>
          <a:lstStyle/>
          <a:p>
            <a:pPr lvl="0"/>
            <a:r>
              <a:rPr lang="en-US" dirty="0"/>
              <a:t>What is immunity from suit? </a:t>
            </a:r>
          </a:p>
          <a:p>
            <a:pPr lvl="0"/>
            <a:endParaRPr lang="en-US" dirty="0"/>
          </a:p>
          <a:p>
            <a:r>
              <a:rPr lang="en-US" sz="2000" i="1" dirty="0"/>
              <a:t>As elected officials, legislators are accountable to the body, their constituents, and the public. While a legislator may not suffer personal liability statements made during the legislative process, some comments may not be beneficial to the institution or the legislative process.</a:t>
            </a:r>
            <a:endParaRPr lang="en-US" sz="2800" dirty="0"/>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218091491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06976" y="1074344"/>
            <a:ext cx="7972719" cy="1727501"/>
          </a:xfrm>
        </p:spPr>
        <p:txBody>
          <a:bodyPr/>
          <a:lstStyle/>
          <a:p>
            <a:r>
              <a:rPr lang="en-US" dirty="0"/>
              <a:t>Each house has this committee to help legislators determine if they should disclose a conflict of interest. </a:t>
            </a:r>
          </a:p>
        </p:txBody>
      </p:sp>
      <p:sp>
        <p:nvSpPr>
          <p:cNvPr id="16" name="Text Placeholder 15"/>
          <p:cNvSpPr>
            <a:spLocks noGrp="1"/>
          </p:cNvSpPr>
          <p:nvPr>
            <p:ph type="body" sz="quarter" idx="14"/>
          </p:nvPr>
        </p:nvSpPr>
        <p:spPr>
          <a:xfrm>
            <a:off x="3206975" y="3835707"/>
            <a:ext cx="7972719" cy="1643610"/>
          </a:xfrm>
        </p:spPr>
        <p:txBody>
          <a:bodyPr/>
          <a:lstStyle/>
          <a:p>
            <a:pPr lvl="0"/>
            <a:r>
              <a:rPr lang="en-US" dirty="0"/>
              <a:t>What is the Ethics Committee? </a:t>
            </a:r>
            <a:br>
              <a:rPr lang="en-US" dirty="0"/>
            </a:br>
            <a:endParaRPr lang="en-US" dirty="0"/>
          </a:p>
          <a:p>
            <a:pPr lvl="0"/>
            <a:r>
              <a:rPr lang="en-US" sz="2400" i="1" dirty="0"/>
              <a:t>Issues brought before the Ethics Committee must relate to the actions of a legislator during session. </a:t>
            </a:r>
            <a:endParaRPr lang="en-US" sz="2400" dirty="0"/>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26497313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48378" y="1027210"/>
            <a:ext cx="7972719" cy="1727501"/>
          </a:xfrm>
        </p:spPr>
        <p:txBody>
          <a:bodyPr/>
          <a:lstStyle/>
          <a:p>
            <a:pPr lvl="0"/>
            <a:r>
              <a:rPr lang="en-US" dirty="0"/>
              <a:t>This statute prohibits legislators from accepting compensation for promoting or opposing the passage of legislation.</a:t>
            </a:r>
          </a:p>
        </p:txBody>
      </p:sp>
      <p:sp>
        <p:nvSpPr>
          <p:cNvPr id="16" name="Text Placeholder 15"/>
          <p:cNvSpPr>
            <a:spLocks noGrp="1"/>
          </p:cNvSpPr>
          <p:nvPr>
            <p:ph type="body" sz="quarter" idx="14"/>
          </p:nvPr>
        </p:nvSpPr>
        <p:spPr>
          <a:xfrm>
            <a:off x="3348377" y="3666024"/>
            <a:ext cx="7972719" cy="1643610"/>
          </a:xfrm>
        </p:spPr>
        <p:txBody>
          <a:bodyPr/>
          <a:lstStyle/>
          <a:p>
            <a:r>
              <a:rPr lang="en-US" dirty="0"/>
              <a:t>What is 2-2-111, MCA?</a:t>
            </a:r>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31021536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Category 2: Voting</a:t>
            </a:r>
          </a:p>
        </p:txBody>
      </p:sp>
    </p:spTree>
    <p:extLst>
      <p:ext uri="{BB962C8B-B14F-4D97-AF65-F5344CB8AC3E}">
        <p14:creationId xmlns:p14="http://schemas.microsoft.com/office/powerpoint/2010/main" val="15659738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423793" y="1017783"/>
            <a:ext cx="7972719" cy="1727501"/>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This majority is required to create state debt, override the Governor’s veto, suspend a joint rule, and amend the Constitution of the State of Montana. </a:t>
            </a:r>
          </a:p>
        </p:txBody>
      </p:sp>
      <p:sp>
        <p:nvSpPr>
          <p:cNvPr id="16" name="Text Placeholder 15"/>
          <p:cNvSpPr>
            <a:spLocks noGrp="1"/>
          </p:cNvSpPr>
          <p:nvPr>
            <p:ph type="body" sz="quarter" idx="14"/>
          </p:nvPr>
        </p:nvSpPr>
        <p:spPr>
          <a:xfrm>
            <a:off x="3423792" y="3628318"/>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two-thirds?</a:t>
            </a:r>
            <a:endParaRPr lang="en-US" sz="4800" dirty="0"/>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dirty="0"/>
              <a:t>Voting</a:t>
            </a:r>
          </a:p>
        </p:txBody>
      </p:sp>
    </p:spTree>
    <p:extLst>
      <p:ext uri="{BB962C8B-B14F-4D97-AF65-F5344CB8AC3E}">
        <p14:creationId xmlns:p14="http://schemas.microsoft.com/office/powerpoint/2010/main" val="38447564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Game Board 16x9">
  <a:themeElements>
    <a:clrScheme name="Game Board">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8496B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lumMod val="60000"/>
            <a:lumOff val="40000"/>
          </a:schemeClr>
        </a:solidFill>
        <a:ln>
          <a:solidFill>
            <a:schemeClr val="bg2">
              <a:lumMod val="60000"/>
              <a:lumOff val="40000"/>
            </a:schemeClr>
          </a:solidFill>
        </a:ln>
      </a:spPr>
      <a:bodyPr rtlCol="0" anchor="ctr"/>
      <a:lstStyle>
        <a:defPPr algn="ctr">
          <a:lnSpc>
            <a:spcPct val="90000"/>
          </a:lnSpc>
          <a:defRPr sz="2400" dirty="0" smtClean="0">
            <a:solidFill>
              <a:schemeClr val="bg2">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400" dirty="0" err="1" smtClean="0"/>
        </a:defPPr>
      </a:lstStyle>
    </a:txDef>
  </a:objectDefaults>
  <a:extraClrSchemeLst/>
  <a:extLst>
    <a:ext uri="{05A4C25C-085E-4340-85A3-A5531E510DB2}">
      <thm15:themeFamily xmlns:thm15="http://schemas.microsoft.com/office/thememl/2012/main" name="GameBoard_16x9.potx" id="{9EA11A30-5B56-475A-8F8F-B9C431FE8468}" vid="{E3D712D3-90DA-42E1-8FF5-E72DB3B5833F}"/>
    </a:ext>
  </a:extLst>
</a:theme>
</file>

<file path=ppt/theme/theme2.xml><?xml version="1.0" encoding="utf-8"?>
<a:theme xmlns:a="http://schemas.openxmlformats.org/drawingml/2006/main" name="Office Theme">
  <a:themeElements>
    <a:clrScheme name="Game Board">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8496B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ame Board">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8496B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141aba3b8f8cb7f331be6546df69db50">
  <xsd:schema xmlns:xsd="http://www.w3.org/2001/XMLSchema" xmlns:xs="http://www.w3.org/2001/XMLSchema" xmlns:p="http://schemas.microsoft.com/office/2006/metadata/properties" targetNamespace="http://schemas.microsoft.com/office/2006/metadata/properties" ma:root="true" ma:fieldsID="f8e4ef66d87525153bd8907774ed28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299427-726D-49EB-A458-2AD845CE16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6F3CCA7-F4B0-4CD0-A273-908584A054B5}">
  <ds:schemaRefs>
    <ds:schemaRef ds:uri="http://schemas.microsoft.com/sharepoint/v3/contenttype/forms"/>
  </ds:schemaRefs>
</ds:datastoreItem>
</file>

<file path=customXml/itemProps3.xml><?xml version="1.0" encoding="utf-8"?>
<ds:datastoreItem xmlns:ds="http://schemas.openxmlformats.org/officeDocument/2006/customXml" ds:itemID="{241FC00E-C489-4259-99E0-267048C28A5A}">
  <ds:schemaRefs>
    <ds:schemaRef ds:uri="http://schemas.microsoft.com/office/2006/documentManagement/types"/>
    <ds:schemaRef ds:uri="http://purl.org/dc/dcmitype/"/>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1180</Words>
  <Application>Microsoft Office PowerPoint</Application>
  <PresentationFormat>Widescreen</PresentationFormat>
  <Paragraphs>161</Paragraphs>
  <Slides>31</Slides>
  <Notes>5</Notes>
  <HiddenSlides>30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Corbel</vt:lpstr>
      <vt:lpstr>Game Board 16x9</vt:lpstr>
      <vt:lpstr>PowerPoint Presentation</vt:lpstr>
      <vt:lpstr>Category 1: Ethics</vt:lpstr>
      <vt:lpstr>Ethics</vt:lpstr>
      <vt:lpstr>Ethics</vt:lpstr>
      <vt:lpstr>Ethics</vt:lpstr>
      <vt:lpstr>Ethics</vt:lpstr>
      <vt:lpstr>Ethics</vt:lpstr>
      <vt:lpstr>Category 2: Voting</vt:lpstr>
      <vt:lpstr>Voting</vt:lpstr>
      <vt:lpstr>Voting</vt:lpstr>
      <vt:lpstr>Voting</vt:lpstr>
      <vt:lpstr>Voting</vt:lpstr>
      <vt:lpstr>Voting</vt:lpstr>
      <vt:lpstr>Category 3: Procedure</vt:lpstr>
      <vt:lpstr>Procedure</vt:lpstr>
      <vt:lpstr>Procedure</vt:lpstr>
      <vt:lpstr>Procedure</vt:lpstr>
      <vt:lpstr>Procedure</vt:lpstr>
      <vt:lpstr>Procedure</vt:lpstr>
      <vt:lpstr>Category 4: Animal, Vegetable, &amp; Mineral</vt:lpstr>
      <vt:lpstr>Animal, Vegetable, &amp; Mineral</vt:lpstr>
      <vt:lpstr>Animal, Vegetable, &amp; Mineral</vt:lpstr>
      <vt:lpstr>Animal, Vegetable, &amp; Mineral</vt:lpstr>
      <vt:lpstr>Animal, Vegetable, &amp; Mineral</vt:lpstr>
      <vt:lpstr>Animal, Vegetable, &amp; Mineral</vt:lpstr>
      <vt:lpstr>Category 5: Montana Sports History</vt:lpstr>
      <vt:lpstr>Montana Sports History</vt:lpstr>
      <vt:lpstr>Montana Sports History</vt:lpstr>
      <vt:lpstr>Montana Sports History</vt:lpstr>
      <vt:lpstr>Montana Sports History</vt:lpstr>
      <vt:lpstr>Montana Sports History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2012-12-17T01:40:20Z</dcterms:created>
  <dcterms:modified xsi:type="dcterms:W3CDTF">2022-11-01T21:34:26Z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