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70" r:id="rId6"/>
    <p:sldId id="260" r:id="rId7"/>
    <p:sldId id="261" r:id="rId8"/>
    <p:sldId id="262" r:id="rId9"/>
    <p:sldId id="263" r:id="rId10"/>
    <p:sldId id="271" r:id="rId11"/>
    <p:sldId id="264" r:id="rId12"/>
    <p:sldId id="272" r:id="rId13"/>
    <p:sldId id="265" r:id="rId14"/>
    <p:sldId id="266" r:id="rId15"/>
    <p:sldId id="267" r:id="rId16"/>
    <p:sldId id="269" r:id="rId17"/>
    <p:sldId id="268" r:id="rId18"/>
    <p:sldId id="273"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60" d="100"/>
          <a:sy n="60" d="100"/>
        </p:scale>
        <p:origin x="908"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08291D3-5AC3-44D1-A663-015ED903C787}" type="doc">
      <dgm:prSet loTypeId="urn:microsoft.com/office/officeart/2005/8/layout/default" loCatId="list" qsTypeId="urn:microsoft.com/office/officeart/2005/8/quickstyle/simple1" qsCatId="simple" csTypeId="urn:microsoft.com/office/officeart/2005/8/colors/colorful1" csCatId="colorful"/>
      <dgm:spPr/>
      <dgm:t>
        <a:bodyPr/>
        <a:lstStyle/>
        <a:p>
          <a:endParaRPr lang="en-US"/>
        </a:p>
      </dgm:t>
    </dgm:pt>
    <dgm:pt modelId="{FC656CE0-EC62-45FD-B904-0994E7853433}">
      <dgm:prSet/>
      <dgm:spPr/>
      <dgm:t>
        <a:bodyPr/>
        <a:lstStyle/>
        <a:p>
          <a:r>
            <a:rPr lang="en-US" b="0" i="0"/>
            <a:t>Governor: faithfully execute the laws of the state; chief executive officer of the state </a:t>
          </a:r>
          <a:r>
            <a:rPr lang="en-US" i="0"/>
            <a:t>(2-15-104, MCA); other duties as provided by law. </a:t>
          </a:r>
          <a:endParaRPr lang="en-US"/>
        </a:p>
      </dgm:t>
    </dgm:pt>
    <dgm:pt modelId="{7601AA81-243B-4502-B98B-AA67B94F82FD}" type="parTrans" cxnId="{EE0C927A-DAC1-4841-95BC-B3A80FCF737C}">
      <dgm:prSet/>
      <dgm:spPr/>
      <dgm:t>
        <a:bodyPr/>
        <a:lstStyle/>
        <a:p>
          <a:endParaRPr lang="en-US"/>
        </a:p>
      </dgm:t>
    </dgm:pt>
    <dgm:pt modelId="{BF3FE2AE-762B-4981-85EB-7F189F96D55B}" type="sibTrans" cxnId="{EE0C927A-DAC1-4841-95BC-B3A80FCF737C}">
      <dgm:prSet/>
      <dgm:spPr/>
      <dgm:t>
        <a:bodyPr/>
        <a:lstStyle/>
        <a:p>
          <a:endParaRPr lang="en-US"/>
        </a:p>
      </dgm:t>
    </dgm:pt>
    <dgm:pt modelId="{3E4FB0D2-9502-4D8B-89BB-00E15F0758D7}">
      <dgm:prSet/>
      <dgm:spPr/>
      <dgm:t>
        <a:bodyPr/>
        <a:lstStyle/>
        <a:p>
          <a:r>
            <a:rPr lang="en-US"/>
            <a:t>Lieutenant governor: </a:t>
          </a:r>
          <a:r>
            <a:rPr lang="en-US" b="0" i="0"/>
            <a:t>perform the duties delegated by the governor; other duties as provided by law.</a:t>
          </a:r>
          <a:endParaRPr lang="en-US"/>
        </a:p>
      </dgm:t>
    </dgm:pt>
    <dgm:pt modelId="{BB001FDD-29CD-4214-B3F1-AB652E004C77}" type="parTrans" cxnId="{DFDA4F6C-D2CE-4479-B112-D615E5666188}">
      <dgm:prSet/>
      <dgm:spPr/>
      <dgm:t>
        <a:bodyPr/>
        <a:lstStyle/>
        <a:p>
          <a:endParaRPr lang="en-US"/>
        </a:p>
      </dgm:t>
    </dgm:pt>
    <dgm:pt modelId="{5ECBA87A-DC65-4644-ADC3-3D38F6C424D4}" type="sibTrans" cxnId="{DFDA4F6C-D2CE-4479-B112-D615E5666188}">
      <dgm:prSet/>
      <dgm:spPr/>
      <dgm:t>
        <a:bodyPr/>
        <a:lstStyle/>
        <a:p>
          <a:endParaRPr lang="en-US"/>
        </a:p>
      </dgm:t>
    </dgm:pt>
    <dgm:pt modelId="{22F8A1F7-1817-4FA0-A4E9-A8CE9CC49733}">
      <dgm:prSet/>
      <dgm:spPr/>
      <dgm:t>
        <a:bodyPr/>
        <a:lstStyle/>
        <a:p>
          <a:r>
            <a:rPr lang="en-US"/>
            <a:t>S</a:t>
          </a:r>
          <a:r>
            <a:rPr lang="en-US" b="0" i="0"/>
            <a:t>ecretary of state: maintains official records and seal; other duties as provided by law.</a:t>
          </a:r>
          <a:endParaRPr lang="en-US"/>
        </a:p>
      </dgm:t>
    </dgm:pt>
    <dgm:pt modelId="{6D85ABF4-2B21-4F87-B609-9198F80BD572}" type="parTrans" cxnId="{849F9625-BDFB-4A06-B67B-C65D5802AA38}">
      <dgm:prSet/>
      <dgm:spPr/>
      <dgm:t>
        <a:bodyPr/>
        <a:lstStyle/>
        <a:p>
          <a:endParaRPr lang="en-US"/>
        </a:p>
      </dgm:t>
    </dgm:pt>
    <dgm:pt modelId="{9170FD37-AA12-4E65-BC62-E5E19A59ECAD}" type="sibTrans" cxnId="{849F9625-BDFB-4A06-B67B-C65D5802AA38}">
      <dgm:prSet/>
      <dgm:spPr/>
      <dgm:t>
        <a:bodyPr/>
        <a:lstStyle/>
        <a:p>
          <a:endParaRPr lang="en-US"/>
        </a:p>
      </dgm:t>
    </dgm:pt>
    <dgm:pt modelId="{4D0904E2-A663-43CB-B46B-D33B61E15544}">
      <dgm:prSet/>
      <dgm:spPr/>
      <dgm:t>
        <a:bodyPr/>
        <a:lstStyle/>
        <a:p>
          <a:r>
            <a:rPr lang="en-US"/>
            <a:t>A</a:t>
          </a:r>
          <a:r>
            <a:rPr lang="en-US" b="0" i="0"/>
            <a:t>ttorney general: the state’s legal officer; other duties as provided by law</a:t>
          </a:r>
          <a:r>
            <a:rPr lang="en-US"/>
            <a:t>.</a:t>
          </a:r>
        </a:p>
      </dgm:t>
    </dgm:pt>
    <dgm:pt modelId="{0D6CD78B-DC84-45E8-9531-A56FDA9F47EC}" type="parTrans" cxnId="{8A3129D6-0AD6-4069-8F5C-1A3A1FE71AA2}">
      <dgm:prSet/>
      <dgm:spPr/>
      <dgm:t>
        <a:bodyPr/>
        <a:lstStyle/>
        <a:p>
          <a:endParaRPr lang="en-US"/>
        </a:p>
      </dgm:t>
    </dgm:pt>
    <dgm:pt modelId="{6E7CA86C-AD33-41B5-9891-C50161504A5D}" type="sibTrans" cxnId="{8A3129D6-0AD6-4069-8F5C-1A3A1FE71AA2}">
      <dgm:prSet/>
      <dgm:spPr/>
      <dgm:t>
        <a:bodyPr/>
        <a:lstStyle/>
        <a:p>
          <a:endParaRPr lang="en-US"/>
        </a:p>
      </dgm:t>
    </dgm:pt>
    <dgm:pt modelId="{1528DFBA-05A5-4A68-A8BA-1BD7A52E89D0}">
      <dgm:prSet/>
      <dgm:spPr/>
      <dgm:t>
        <a:bodyPr/>
        <a:lstStyle/>
        <a:p>
          <a:r>
            <a:rPr lang="en-US"/>
            <a:t>Superintendent and auditor: duties as provided by law.</a:t>
          </a:r>
        </a:p>
      </dgm:t>
    </dgm:pt>
    <dgm:pt modelId="{74DD464D-D1F6-486D-8636-141D1E4FD4AE}" type="parTrans" cxnId="{72233D5A-0B7F-4D95-B7A4-E0A349F16937}">
      <dgm:prSet/>
      <dgm:spPr/>
      <dgm:t>
        <a:bodyPr/>
        <a:lstStyle/>
        <a:p>
          <a:endParaRPr lang="en-US"/>
        </a:p>
      </dgm:t>
    </dgm:pt>
    <dgm:pt modelId="{4012FD49-112C-4F50-B2A9-9CEB2CFEB584}" type="sibTrans" cxnId="{72233D5A-0B7F-4D95-B7A4-E0A349F16937}">
      <dgm:prSet/>
      <dgm:spPr/>
      <dgm:t>
        <a:bodyPr/>
        <a:lstStyle/>
        <a:p>
          <a:endParaRPr lang="en-US"/>
        </a:p>
      </dgm:t>
    </dgm:pt>
    <dgm:pt modelId="{35AD0013-EC2B-4D2B-9BB5-AA1FF4940816}" type="pres">
      <dgm:prSet presAssocID="{208291D3-5AC3-44D1-A663-015ED903C787}" presName="diagram" presStyleCnt="0">
        <dgm:presLayoutVars>
          <dgm:dir/>
          <dgm:resizeHandles val="exact"/>
        </dgm:presLayoutVars>
      </dgm:prSet>
      <dgm:spPr/>
    </dgm:pt>
    <dgm:pt modelId="{9A22EE8D-3E6E-4D85-9ECE-6D12FB30981C}" type="pres">
      <dgm:prSet presAssocID="{FC656CE0-EC62-45FD-B904-0994E7853433}" presName="node" presStyleLbl="node1" presStyleIdx="0" presStyleCnt="5">
        <dgm:presLayoutVars>
          <dgm:bulletEnabled val="1"/>
        </dgm:presLayoutVars>
      </dgm:prSet>
      <dgm:spPr/>
    </dgm:pt>
    <dgm:pt modelId="{E5A6804D-8F0A-4A25-9CC9-92DC8BF5E6A4}" type="pres">
      <dgm:prSet presAssocID="{BF3FE2AE-762B-4981-85EB-7F189F96D55B}" presName="sibTrans" presStyleCnt="0"/>
      <dgm:spPr/>
    </dgm:pt>
    <dgm:pt modelId="{405C8074-33CB-46C1-B317-AE652CE49B46}" type="pres">
      <dgm:prSet presAssocID="{3E4FB0D2-9502-4D8B-89BB-00E15F0758D7}" presName="node" presStyleLbl="node1" presStyleIdx="1" presStyleCnt="5">
        <dgm:presLayoutVars>
          <dgm:bulletEnabled val="1"/>
        </dgm:presLayoutVars>
      </dgm:prSet>
      <dgm:spPr/>
    </dgm:pt>
    <dgm:pt modelId="{6FD56D09-5744-4A7B-8086-3B23498BF49D}" type="pres">
      <dgm:prSet presAssocID="{5ECBA87A-DC65-4644-ADC3-3D38F6C424D4}" presName="sibTrans" presStyleCnt="0"/>
      <dgm:spPr/>
    </dgm:pt>
    <dgm:pt modelId="{DC5A7A53-DFB1-485E-891D-680064327787}" type="pres">
      <dgm:prSet presAssocID="{22F8A1F7-1817-4FA0-A4E9-A8CE9CC49733}" presName="node" presStyleLbl="node1" presStyleIdx="2" presStyleCnt="5">
        <dgm:presLayoutVars>
          <dgm:bulletEnabled val="1"/>
        </dgm:presLayoutVars>
      </dgm:prSet>
      <dgm:spPr/>
    </dgm:pt>
    <dgm:pt modelId="{43D45114-3E10-47FF-8872-31E38C0177C9}" type="pres">
      <dgm:prSet presAssocID="{9170FD37-AA12-4E65-BC62-E5E19A59ECAD}" presName="sibTrans" presStyleCnt="0"/>
      <dgm:spPr/>
    </dgm:pt>
    <dgm:pt modelId="{0395FEC5-A097-435F-BFF4-EAC5EDFBAC62}" type="pres">
      <dgm:prSet presAssocID="{4D0904E2-A663-43CB-B46B-D33B61E15544}" presName="node" presStyleLbl="node1" presStyleIdx="3" presStyleCnt="5">
        <dgm:presLayoutVars>
          <dgm:bulletEnabled val="1"/>
        </dgm:presLayoutVars>
      </dgm:prSet>
      <dgm:spPr/>
    </dgm:pt>
    <dgm:pt modelId="{8B584EAA-D777-43AE-A54D-3C31F9972590}" type="pres">
      <dgm:prSet presAssocID="{6E7CA86C-AD33-41B5-9891-C50161504A5D}" presName="sibTrans" presStyleCnt="0"/>
      <dgm:spPr/>
    </dgm:pt>
    <dgm:pt modelId="{2D0DCCC4-ACA8-47D3-B5C4-B8EF83FE366F}" type="pres">
      <dgm:prSet presAssocID="{1528DFBA-05A5-4A68-A8BA-1BD7A52E89D0}" presName="node" presStyleLbl="node1" presStyleIdx="4" presStyleCnt="5">
        <dgm:presLayoutVars>
          <dgm:bulletEnabled val="1"/>
        </dgm:presLayoutVars>
      </dgm:prSet>
      <dgm:spPr/>
    </dgm:pt>
  </dgm:ptLst>
  <dgm:cxnLst>
    <dgm:cxn modelId="{A3848A1C-CDF6-4757-834B-E6E297039485}" type="presOf" srcId="{208291D3-5AC3-44D1-A663-015ED903C787}" destId="{35AD0013-EC2B-4D2B-9BB5-AA1FF4940816}" srcOrd="0" destOrd="0" presId="urn:microsoft.com/office/officeart/2005/8/layout/default"/>
    <dgm:cxn modelId="{849F9625-BDFB-4A06-B67B-C65D5802AA38}" srcId="{208291D3-5AC3-44D1-A663-015ED903C787}" destId="{22F8A1F7-1817-4FA0-A4E9-A8CE9CC49733}" srcOrd="2" destOrd="0" parTransId="{6D85ABF4-2B21-4F87-B609-9198F80BD572}" sibTransId="{9170FD37-AA12-4E65-BC62-E5E19A59ECAD}"/>
    <dgm:cxn modelId="{0C743A39-8F50-4940-A19D-F9A625F45EBB}" type="presOf" srcId="{1528DFBA-05A5-4A68-A8BA-1BD7A52E89D0}" destId="{2D0DCCC4-ACA8-47D3-B5C4-B8EF83FE366F}" srcOrd="0" destOrd="0" presId="urn:microsoft.com/office/officeart/2005/8/layout/default"/>
    <dgm:cxn modelId="{DFDA4F6C-D2CE-4479-B112-D615E5666188}" srcId="{208291D3-5AC3-44D1-A663-015ED903C787}" destId="{3E4FB0D2-9502-4D8B-89BB-00E15F0758D7}" srcOrd="1" destOrd="0" parTransId="{BB001FDD-29CD-4214-B3F1-AB652E004C77}" sibTransId="{5ECBA87A-DC65-4644-ADC3-3D38F6C424D4}"/>
    <dgm:cxn modelId="{47F21A52-C448-4ACD-9476-2CB0C91C9EBE}" type="presOf" srcId="{4D0904E2-A663-43CB-B46B-D33B61E15544}" destId="{0395FEC5-A097-435F-BFF4-EAC5EDFBAC62}" srcOrd="0" destOrd="0" presId="urn:microsoft.com/office/officeart/2005/8/layout/default"/>
    <dgm:cxn modelId="{9DA73055-68E1-4C7C-A17E-30C4EA4B3E07}" type="presOf" srcId="{3E4FB0D2-9502-4D8B-89BB-00E15F0758D7}" destId="{405C8074-33CB-46C1-B317-AE652CE49B46}" srcOrd="0" destOrd="0" presId="urn:microsoft.com/office/officeart/2005/8/layout/default"/>
    <dgm:cxn modelId="{72233D5A-0B7F-4D95-B7A4-E0A349F16937}" srcId="{208291D3-5AC3-44D1-A663-015ED903C787}" destId="{1528DFBA-05A5-4A68-A8BA-1BD7A52E89D0}" srcOrd="4" destOrd="0" parTransId="{74DD464D-D1F6-486D-8636-141D1E4FD4AE}" sibTransId="{4012FD49-112C-4F50-B2A9-9CEB2CFEB584}"/>
    <dgm:cxn modelId="{EE0C927A-DAC1-4841-95BC-B3A80FCF737C}" srcId="{208291D3-5AC3-44D1-A663-015ED903C787}" destId="{FC656CE0-EC62-45FD-B904-0994E7853433}" srcOrd="0" destOrd="0" parTransId="{7601AA81-243B-4502-B98B-AA67B94F82FD}" sibTransId="{BF3FE2AE-762B-4981-85EB-7F189F96D55B}"/>
    <dgm:cxn modelId="{8A3129D6-0AD6-4069-8F5C-1A3A1FE71AA2}" srcId="{208291D3-5AC3-44D1-A663-015ED903C787}" destId="{4D0904E2-A663-43CB-B46B-D33B61E15544}" srcOrd="3" destOrd="0" parTransId="{0D6CD78B-DC84-45E8-9531-A56FDA9F47EC}" sibTransId="{6E7CA86C-AD33-41B5-9891-C50161504A5D}"/>
    <dgm:cxn modelId="{EDFE46DA-A441-49A8-BB83-6C414050C4C8}" type="presOf" srcId="{FC656CE0-EC62-45FD-B904-0994E7853433}" destId="{9A22EE8D-3E6E-4D85-9ECE-6D12FB30981C}" srcOrd="0" destOrd="0" presId="urn:microsoft.com/office/officeart/2005/8/layout/default"/>
    <dgm:cxn modelId="{726F3BF9-E173-44A5-AD35-6930AAE64D61}" type="presOf" srcId="{22F8A1F7-1817-4FA0-A4E9-A8CE9CC49733}" destId="{DC5A7A53-DFB1-485E-891D-680064327787}" srcOrd="0" destOrd="0" presId="urn:microsoft.com/office/officeart/2005/8/layout/default"/>
    <dgm:cxn modelId="{4ABCBD4F-3536-4130-B470-C344153A74FF}" type="presParOf" srcId="{35AD0013-EC2B-4D2B-9BB5-AA1FF4940816}" destId="{9A22EE8D-3E6E-4D85-9ECE-6D12FB30981C}" srcOrd="0" destOrd="0" presId="urn:microsoft.com/office/officeart/2005/8/layout/default"/>
    <dgm:cxn modelId="{69586118-23E3-49C6-802F-DA60A0839152}" type="presParOf" srcId="{35AD0013-EC2B-4D2B-9BB5-AA1FF4940816}" destId="{E5A6804D-8F0A-4A25-9CC9-92DC8BF5E6A4}" srcOrd="1" destOrd="0" presId="urn:microsoft.com/office/officeart/2005/8/layout/default"/>
    <dgm:cxn modelId="{63C5CDC1-B0C0-40B7-9060-13339D1B2CEC}" type="presParOf" srcId="{35AD0013-EC2B-4D2B-9BB5-AA1FF4940816}" destId="{405C8074-33CB-46C1-B317-AE652CE49B46}" srcOrd="2" destOrd="0" presId="urn:microsoft.com/office/officeart/2005/8/layout/default"/>
    <dgm:cxn modelId="{D6029AF2-3424-496F-80E1-3A394E768536}" type="presParOf" srcId="{35AD0013-EC2B-4D2B-9BB5-AA1FF4940816}" destId="{6FD56D09-5744-4A7B-8086-3B23498BF49D}" srcOrd="3" destOrd="0" presId="urn:microsoft.com/office/officeart/2005/8/layout/default"/>
    <dgm:cxn modelId="{3CA9A6D9-C198-4A04-B7CC-B8D099EE69DA}" type="presParOf" srcId="{35AD0013-EC2B-4D2B-9BB5-AA1FF4940816}" destId="{DC5A7A53-DFB1-485E-891D-680064327787}" srcOrd="4" destOrd="0" presId="urn:microsoft.com/office/officeart/2005/8/layout/default"/>
    <dgm:cxn modelId="{95135BDE-EB61-4AE8-81C0-08721EB09BD4}" type="presParOf" srcId="{35AD0013-EC2B-4D2B-9BB5-AA1FF4940816}" destId="{43D45114-3E10-47FF-8872-31E38C0177C9}" srcOrd="5" destOrd="0" presId="urn:microsoft.com/office/officeart/2005/8/layout/default"/>
    <dgm:cxn modelId="{F99A1080-0E9A-4F6F-9865-FADC4DA4F301}" type="presParOf" srcId="{35AD0013-EC2B-4D2B-9BB5-AA1FF4940816}" destId="{0395FEC5-A097-435F-BFF4-EAC5EDFBAC62}" srcOrd="6" destOrd="0" presId="urn:microsoft.com/office/officeart/2005/8/layout/default"/>
    <dgm:cxn modelId="{72E0F3F7-8D14-41C1-8030-9A79CDDCD145}" type="presParOf" srcId="{35AD0013-EC2B-4D2B-9BB5-AA1FF4940816}" destId="{8B584EAA-D777-43AE-A54D-3C31F9972590}" srcOrd="7" destOrd="0" presId="urn:microsoft.com/office/officeart/2005/8/layout/default"/>
    <dgm:cxn modelId="{BFFFCDF7-DF2B-40EE-9144-6372EDA33788}" type="presParOf" srcId="{35AD0013-EC2B-4D2B-9BB5-AA1FF4940816}" destId="{2D0DCCC4-ACA8-47D3-B5C4-B8EF83FE366F}"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D8372AC-DF46-460C-BF2F-FB2938A4D77F}" type="doc">
      <dgm:prSet loTypeId="urn:microsoft.com/office/officeart/2005/8/layout/vProcess5" loCatId="process" qsTypeId="urn:microsoft.com/office/officeart/2005/8/quickstyle/simple1" qsCatId="simple" csTypeId="urn:microsoft.com/office/officeart/2005/8/colors/colorful1" csCatId="colorful"/>
      <dgm:spPr/>
      <dgm:t>
        <a:bodyPr/>
        <a:lstStyle/>
        <a:p>
          <a:endParaRPr lang="en-US"/>
        </a:p>
      </dgm:t>
    </dgm:pt>
    <dgm:pt modelId="{DFA5BA6B-D7EF-451E-9DF9-2EF81A74DC88}">
      <dgm:prSet/>
      <dgm:spPr/>
      <dgm:t>
        <a:bodyPr/>
        <a:lstStyle/>
        <a:p>
          <a:r>
            <a:rPr lang="en-US" b="0" i="0"/>
            <a:t>If a bill contains several distinct items of appropriation of money, the governor may disapprove one or more items while approving other portions of the bill</a:t>
          </a:r>
          <a:r>
            <a:rPr lang="en-US"/>
            <a:t> (a line-item veto).</a:t>
          </a:r>
        </a:p>
      </dgm:t>
    </dgm:pt>
    <dgm:pt modelId="{3E598BD0-8F9F-4565-A532-4FDDB227EC2A}" type="parTrans" cxnId="{545CA413-25D2-4270-99AA-B6A00B591D21}">
      <dgm:prSet/>
      <dgm:spPr/>
      <dgm:t>
        <a:bodyPr/>
        <a:lstStyle/>
        <a:p>
          <a:endParaRPr lang="en-US"/>
        </a:p>
      </dgm:t>
    </dgm:pt>
    <dgm:pt modelId="{B607F5C8-E864-4984-8226-702D416DD7A1}" type="sibTrans" cxnId="{545CA413-25D2-4270-99AA-B6A00B591D21}">
      <dgm:prSet/>
      <dgm:spPr/>
      <dgm:t>
        <a:bodyPr/>
        <a:lstStyle/>
        <a:p>
          <a:endParaRPr lang="en-US"/>
        </a:p>
      </dgm:t>
    </dgm:pt>
    <dgm:pt modelId="{71DCFBED-EDA1-485F-AF94-0D9146872E4C}">
      <dgm:prSet/>
      <dgm:spPr/>
      <dgm:t>
        <a:bodyPr/>
        <a:lstStyle/>
        <a:p>
          <a:r>
            <a:rPr lang="en-US" b="0" i="0"/>
            <a:t>If an item is disapproved, the governor must provide a statement of the items objected to and the reasons for the objections.</a:t>
          </a:r>
          <a:endParaRPr lang="en-US"/>
        </a:p>
      </dgm:t>
    </dgm:pt>
    <dgm:pt modelId="{C39B4763-84DC-4184-9959-169936B05FC2}" type="parTrans" cxnId="{89C4B7ED-CDCD-4DF7-8F37-F8D4D02A7CCF}">
      <dgm:prSet/>
      <dgm:spPr/>
      <dgm:t>
        <a:bodyPr/>
        <a:lstStyle/>
        <a:p>
          <a:endParaRPr lang="en-US"/>
        </a:p>
      </dgm:t>
    </dgm:pt>
    <dgm:pt modelId="{EB11F8D9-41FA-4EE0-BAC4-E3C5A7EBA84A}" type="sibTrans" cxnId="{89C4B7ED-CDCD-4DF7-8F37-F8D4D02A7CCF}">
      <dgm:prSet/>
      <dgm:spPr/>
      <dgm:t>
        <a:bodyPr/>
        <a:lstStyle/>
        <a:p>
          <a:endParaRPr lang="en-US"/>
        </a:p>
      </dgm:t>
    </dgm:pt>
    <dgm:pt modelId="{898EE80F-2856-4151-8430-2593CEC6542F}">
      <dgm:prSet/>
      <dgm:spPr/>
      <dgm:t>
        <a:bodyPr/>
        <a:lstStyle/>
        <a:p>
          <a:r>
            <a:rPr lang="en-US" b="0" i="0"/>
            <a:t>In considering the governor’s line-item veto, the items objected to must be separately reconsidered in the same manner as other vetoed bills. </a:t>
          </a:r>
          <a:endParaRPr lang="en-US"/>
        </a:p>
      </dgm:t>
    </dgm:pt>
    <dgm:pt modelId="{31669C78-57E6-472E-BEB9-07C8B66AA0E3}" type="parTrans" cxnId="{559FF487-1747-42E3-B847-9724A3C5E727}">
      <dgm:prSet/>
      <dgm:spPr/>
      <dgm:t>
        <a:bodyPr/>
        <a:lstStyle/>
        <a:p>
          <a:endParaRPr lang="en-US"/>
        </a:p>
      </dgm:t>
    </dgm:pt>
    <dgm:pt modelId="{C026F22C-4B09-456A-88CE-EBB8AB03C2F8}" type="sibTrans" cxnId="{559FF487-1747-42E3-B847-9724A3C5E727}">
      <dgm:prSet/>
      <dgm:spPr/>
      <dgm:t>
        <a:bodyPr/>
        <a:lstStyle/>
        <a:p>
          <a:endParaRPr lang="en-US"/>
        </a:p>
      </dgm:t>
    </dgm:pt>
    <dgm:pt modelId="{36A3B758-E5C4-461E-9D6E-B4E9E0F868CB}" type="pres">
      <dgm:prSet presAssocID="{3D8372AC-DF46-460C-BF2F-FB2938A4D77F}" presName="outerComposite" presStyleCnt="0">
        <dgm:presLayoutVars>
          <dgm:chMax val="5"/>
          <dgm:dir/>
          <dgm:resizeHandles val="exact"/>
        </dgm:presLayoutVars>
      </dgm:prSet>
      <dgm:spPr/>
    </dgm:pt>
    <dgm:pt modelId="{6D159E2A-9224-4B41-918B-E0766D758666}" type="pres">
      <dgm:prSet presAssocID="{3D8372AC-DF46-460C-BF2F-FB2938A4D77F}" presName="dummyMaxCanvas" presStyleCnt="0">
        <dgm:presLayoutVars/>
      </dgm:prSet>
      <dgm:spPr/>
    </dgm:pt>
    <dgm:pt modelId="{89DB264F-DF99-4614-AEC3-104915446C18}" type="pres">
      <dgm:prSet presAssocID="{3D8372AC-DF46-460C-BF2F-FB2938A4D77F}" presName="ThreeNodes_1" presStyleLbl="node1" presStyleIdx="0" presStyleCnt="3">
        <dgm:presLayoutVars>
          <dgm:bulletEnabled val="1"/>
        </dgm:presLayoutVars>
      </dgm:prSet>
      <dgm:spPr/>
    </dgm:pt>
    <dgm:pt modelId="{D3E97C63-5416-4EF6-9E15-00C2D5F61AA4}" type="pres">
      <dgm:prSet presAssocID="{3D8372AC-DF46-460C-BF2F-FB2938A4D77F}" presName="ThreeNodes_2" presStyleLbl="node1" presStyleIdx="1" presStyleCnt="3">
        <dgm:presLayoutVars>
          <dgm:bulletEnabled val="1"/>
        </dgm:presLayoutVars>
      </dgm:prSet>
      <dgm:spPr/>
    </dgm:pt>
    <dgm:pt modelId="{B0F87279-DCEA-42A8-86E6-CC53D78837F5}" type="pres">
      <dgm:prSet presAssocID="{3D8372AC-DF46-460C-BF2F-FB2938A4D77F}" presName="ThreeNodes_3" presStyleLbl="node1" presStyleIdx="2" presStyleCnt="3">
        <dgm:presLayoutVars>
          <dgm:bulletEnabled val="1"/>
        </dgm:presLayoutVars>
      </dgm:prSet>
      <dgm:spPr/>
    </dgm:pt>
    <dgm:pt modelId="{BD7B0494-FB85-4006-8916-25A6CCD567DB}" type="pres">
      <dgm:prSet presAssocID="{3D8372AC-DF46-460C-BF2F-FB2938A4D77F}" presName="ThreeConn_1-2" presStyleLbl="fgAccFollowNode1" presStyleIdx="0" presStyleCnt="2">
        <dgm:presLayoutVars>
          <dgm:bulletEnabled val="1"/>
        </dgm:presLayoutVars>
      </dgm:prSet>
      <dgm:spPr/>
    </dgm:pt>
    <dgm:pt modelId="{130295FD-568B-4CD3-B627-642610308E3C}" type="pres">
      <dgm:prSet presAssocID="{3D8372AC-DF46-460C-BF2F-FB2938A4D77F}" presName="ThreeConn_2-3" presStyleLbl="fgAccFollowNode1" presStyleIdx="1" presStyleCnt="2">
        <dgm:presLayoutVars>
          <dgm:bulletEnabled val="1"/>
        </dgm:presLayoutVars>
      </dgm:prSet>
      <dgm:spPr/>
    </dgm:pt>
    <dgm:pt modelId="{E7A4D2CF-F8F4-4766-B92B-CF530E2A4A46}" type="pres">
      <dgm:prSet presAssocID="{3D8372AC-DF46-460C-BF2F-FB2938A4D77F}" presName="ThreeNodes_1_text" presStyleLbl="node1" presStyleIdx="2" presStyleCnt="3">
        <dgm:presLayoutVars>
          <dgm:bulletEnabled val="1"/>
        </dgm:presLayoutVars>
      </dgm:prSet>
      <dgm:spPr/>
    </dgm:pt>
    <dgm:pt modelId="{C84AB5F4-DB20-49CE-B7A0-2C1D90F6DBC7}" type="pres">
      <dgm:prSet presAssocID="{3D8372AC-DF46-460C-BF2F-FB2938A4D77F}" presName="ThreeNodes_2_text" presStyleLbl="node1" presStyleIdx="2" presStyleCnt="3">
        <dgm:presLayoutVars>
          <dgm:bulletEnabled val="1"/>
        </dgm:presLayoutVars>
      </dgm:prSet>
      <dgm:spPr/>
    </dgm:pt>
    <dgm:pt modelId="{B7AAFF4D-7A5A-4E35-899B-8D3829D14FBB}" type="pres">
      <dgm:prSet presAssocID="{3D8372AC-DF46-460C-BF2F-FB2938A4D77F}" presName="ThreeNodes_3_text" presStyleLbl="node1" presStyleIdx="2" presStyleCnt="3">
        <dgm:presLayoutVars>
          <dgm:bulletEnabled val="1"/>
        </dgm:presLayoutVars>
      </dgm:prSet>
      <dgm:spPr/>
    </dgm:pt>
  </dgm:ptLst>
  <dgm:cxnLst>
    <dgm:cxn modelId="{26981400-3F23-4EF0-A7B1-00BA065B4D85}" type="presOf" srcId="{898EE80F-2856-4151-8430-2593CEC6542F}" destId="{B0F87279-DCEA-42A8-86E6-CC53D78837F5}" srcOrd="0" destOrd="0" presId="urn:microsoft.com/office/officeart/2005/8/layout/vProcess5"/>
    <dgm:cxn modelId="{604AEB0B-C693-4780-BC8E-8E4839F3FCF5}" type="presOf" srcId="{3D8372AC-DF46-460C-BF2F-FB2938A4D77F}" destId="{36A3B758-E5C4-461E-9D6E-B4E9E0F868CB}" srcOrd="0" destOrd="0" presId="urn:microsoft.com/office/officeart/2005/8/layout/vProcess5"/>
    <dgm:cxn modelId="{545CA413-25D2-4270-99AA-B6A00B591D21}" srcId="{3D8372AC-DF46-460C-BF2F-FB2938A4D77F}" destId="{DFA5BA6B-D7EF-451E-9DF9-2EF81A74DC88}" srcOrd="0" destOrd="0" parTransId="{3E598BD0-8F9F-4565-A532-4FDDB227EC2A}" sibTransId="{B607F5C8-E864-4984-8226-702D416DD7A1}"/>
    <dgm:cxn modelId="{27B3C724-CC44-4E3C-A03E-FAF4D6B5AF28}" type="presOf" srcId="{DFA5BA6B-D7EF-451E-9DF9-2EF81A74DC88}" destId="{E7A4D2CF-F8F4-4766-B92B-CF530E2A4A46}" srcOrd="1" destOrd="0" presId="urn:microsoft.com/office/officeart/2005/8/layout/vProcess5"/>
    <dgm:cxn modelId="{EDD1283E-0C02-43DE-B9A4-23646D8319F7}" type="presOf" srcId="{DFA5BA6B-D7EF-451E-9DF9-2EF81A74DC88}" destId="{89DB264F-DF99-4614-AEC3-104915446C18}" srcOrd="0" destOrd="0" presId="urn:microsoft.com/office/officeart/2005/8/layout/vProcess5"/>
    <dgm:cxn modelId="{DF6D7542-95E3-4349-BFB8-EA53CF0D92F8}" type="presOf" srcId="{71DCFBED-EDA1-485F-AF94-0D9146872E4C}" destId="{C84AB5F4-DB20-49CE-B7A0-2C1D90F6DBC7}" srcOrd="1" destOrd="0" presId="urn:microsoft.com/office/officeart/2005/8/layout/vProcess5"/>
    <dgm:cxn modelId="{92953774-283C-464D-9F9C-E69E0BF6BE20}" type="presOf" srcId="{898EE80F-2856-4151-8430-2593CEC6542F}" destId="{B7AAFF4D-7A5A-4E35-899B-8D3829D14FBB}" srcOrd="1" destOrd="0" presId="urn:microsoft.com/office/officeart/2005/8/layout/vProcess5"/>
    <dgm:cxn modelId="{4C59C356-D55C-4F5C-BDE1-50F6E25537FC}" type="presOf" srcId="{B607F5C8-E864-4984-8226-702D416DD7A1}" destId="{BD7B0494-FB85-4006-8916-25A6CCD567DB}" srcOrd="0" destOrd="0" presId="urn:microsoft.com/office/officeart/2005/8/layout/vProcess5"/>
    <dgm:cxn modelId="{ECDDFB59-7843-4A98-B88A-6551BB6C9CC5}" type="presOf" srcId="{71DCFBED-EDA1-485F-AF94-0D9146872E4C}" destId="{D3E97C63-5416-4EF6-9E15-00C2D5F61AA4}" srcOrd="0" destOrd="0" presId="urn:microsoft.com/office/officeart/2005/8/layout/vProcess5"/>
    <dgm:cxn modelId="{559FF487-1747-42E3-B847-9724A3C5E727}" srcId="{3D8372AC-DF46-460C-BF2F-FB2938A4D77F}" destId="{898EE80F-2856-4151-8430-2593CEC6542F}" srcOrd="2" destOrd="0" parTransId="{31669C78-57E6-472E-BEB9-07C8B66AA0E3}" sibTransId="{C026F22C-4B09-456A-88CE-EBB8AB03C2F8}"/>
    <dgm:cxn modelId="{ADCA3DDD-DEF7-40EB-A6E7-5DC09B468877}" type="presOf" srcId="{EB11F8D9-41FA-4EE0-BAC4-E3C5A7EBA84A}" destId="{130295FD-568B-4CD3-B627-642610308E3C}" srcOrd="0" destOrd="0" presId="urn:microsoft.com/office/officeart/2005/8/layout/vProcess5"/>
    <dgm:cxn modelId="{89C4B7ED-CDCD-4DF7-8F37-F8D4D02A7CCF}" srcId="{3D8372AC-DF46-460C-BF2F-FB2938A4D77F}" destId="{71DCFBED-EDA1-485F-AF94-0D9146872E4C}" srcOrd="1" destOrd="0" parTransId="{C39B4763-84DC-4184-9959-169936B05FC2}" sibTransId="{EB11F8D9-41FA-4EE0-BAC4-E3C5A7EBA84A}"/>
    <dgm:cxn modelId="{DF57AD17-314C-49C2-9858-946407DC7EB5}" type="presParOf" srcId="{36A3B758-E5C4-461E-9D6E-B4E9E0F868CB}" destId="{6D159E2A-9224-4B41-918B-E0766D758666}" srcOrd="0" destOrd="0" presId="urn:microsoft.com/office/officeart/2005/8/layout/vProcess5"/>
    <dgm:cxn modelId="{50460B27-D123-4DCF-ADF0-052C3A7C1DD7}" type="presParOf" srcId="{36A3B758-E5C4-461E-9D6E-B4E9E0F868CB}" destId="{89DB264F-DF99-4614-AEC3-104915446C18}" srcOrd="1" destOrd="0" presId="urn:microsoft.com/office/officeart/2005/8/layout/vProcess5"/>
    <dgm:cxn modelId="{66A35417-B6A4-4A99-B7B9-1B7A482FB91B}" type="presParOf" srcId="{36A3B758-E5C4-461E-9D6E-B4E9E0F868CB}" destId="{D3E97C63-5416-4EF6-9E15-00C2D5F61AA4}" srcOrd="2" destOrd="0" presId="urn:microsoft.com/office/officeart/2005/8/layout/vProcess5"/>
    <dgm:cxn modelId="{F0D12AE6-0594-409B-AC60-043561F15D91}" type="presParOf" srcId="{36A3B758-E5C4-461E-9D6E-B4E9E0F868CB}" destId="{B0F87279-DCEA-42A8-86E6-CC53D78837F5}" srcOrd="3" destOrd="0" presId="urn:microsoft.com/office/officeart/2005/8/layout/vProcess5"/>
    <dgm:cxn modelId="{A780ED4B-0DB6-4D11-BFC7-C48894DC1D40}" type="presParOf" srcId="{36A3B758-E5C4-461E-9D6E-B4E9E0F868CB}" destId="{BD7B0494-FB85-4006-8916-25A6CCD567DB}" srcOrd="4" destOrd="0" presId="urn:microsoft.com/office/officeart/2005/8/layout/vProcess5"/>
    <dgm:cxn modelId="{9B470506-D057-4CEA-87F8-C1C1356E11A8}" type="presParOf" srcId="{36A3B758-E5C4-461E-9D6E-B4E9E0F868CB}" destId="{130295FD-568B-4CD3-B627-642610308E3C}" srcOrd="5" destOrd="0" presId="urn:microsoft.com/office/officeart/2005/8/layout/vProcess5"/>
    <dgm:cxn modelId="{A61BD740-E0E6-46DE-AB98-A31344552055}" type="presParOf" srcId="{36A3B758-E5C4-461E-9D6E-B4E9E0F868CB}" destId="{E7A4D2CF-F8F4-4766-B92B-CF530E2A4A46}" srcOrd="6" destOrd="0" presId="urn:microsoft.com/office/officeart/2005/8/layout/vProcess5"/>
    <dgm:cxn modelId="{C25A55BB-DFE5-4F54-854A-EF1EEFFBCE0E}" type="presParOf" srcId="{36A3B758-E5C4-461E-9D6E-B4E9E0F868CB}" destId="{C84AB5F4-DB20-49CE-B7A0-2C1D90F6DBC7}" srcOrd="7" destOrd="0" presId="urn:microsoft.com/office/officeart/2005/8/layout/vProcess5"/>
    <dgm:cxn modelId="{71911AE4-3EE4-48F6-A610-AD41713AC98C}" type="presParOf" srcId="{36A3B758-E5C4-461E-9D6E-B4E9E0F868CB}" destId="{B7AAFF4D-7A5A-4E35-899B-8D3829D14FBB}"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22EE8D-3E6E-4D85-9ECE-6D12FB30981C}">
      <dsp:nvSpPr>
        <dsp:cNvPr id="0" name=""/>
        <dsp:cNvSpPr/>
      </dsp:nvSpPr>
      <dsp:spPr>
        <a:xfrm>
          <a:off x="377190" y="3160"/>
          <a:ext cx="2907506" cy="1744503"/>
        </a:xfrm>
        <a:prstGeom prst="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b="0" i="0" kern="1200"/>
            <a:t>Governor: faithfully execute the laws of the state; chief executive officer of the state </a:t>
          </a:r>
          <a:r>
            <a:rPr lang="en-US" sz="1900" i="0" kern="1200"/>
            <a:t>(2-15-104, MCA); other duties as provided by law. </a:t>
          </a:r>
          <a:endParaRPr lang="en-US" sz="1900" kern="1200"/>
        </a:p>
      </dsp:txBody>
      <dsp:txXfrm>
        <a:off x="377190" y="3160"/>
        <a:ext cx="2907506" cy="1744503"/>
      </dsp:txXfrm>
    </dsp:sp>
    <dsp:sp modelId="{405C8074-33CB-46C1-B317-AE652CE49B46}">
      <dsp:nvSpPr>
        <dsp:cNvPr id="0" name=""/>
        <dsp:cNvSpPr/>
      </dsp:nvSpPr>
      <dsp:spPr>
        <a:xfrm>
          <a:off x="3575446" y="3160"/>
          <a:ext cx="2907506" cy="1744503"/>
        </a:xfrm>
        <a:prstGeom prst="rect">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a:t>Lieutenant governor: </a:t>
          </a:r>
          <a:r>
            <a:rPr lang="en-US" sz="1900" b="0" i="0" kern="1200"/>
            <a:t>perform the duties delegated by the governor; other duties as provided by law.</a:t>
          </a:r>
          <a:endParaRPr lang="en-US" sz="1900" kern="1200"/>
        </a:p>
      </dsp:txBody>
      <dsp:txXfrm>
        <a:off x="3575446" y="3160"/>
        <a:ext cx="2907506" cy="1744503"/>
      </dsp:txXfrm>
    </dsp:sp>
    <dsp:sp modelId="{DC5A7A53-DFB1-485E-891D-680064327787}">
      <dsp:nvSpPr>
        <dsp:cNvPr id="0" name=""/>
        <dsp:cNvSpPr/>
      </dsp:nvSpPr>
      <dsp:spPr>
        <a:xfrm>
          <a:off x="6773703" y="3160"/>
          <a:ext cx="2907506" cy="1744503"/>
        </a:xfrm>
        <a:prstGeom prst="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a:t>S</a:t>
          </a:r>
          <a:r>
            <a:rPr lang="en-US" sz="1900" b="0" i="0" kern="1200"/>
            <a:t>ecretary of state: maintains official records and seal; other duties as provided by law.</a:t>
          </a:r>
          <a:endParaRPr lang="en-US" sz="1900" kern="1200"/>
        </a:p>
      </dsp:txBody>
      <dsp:txXfrm>
        <a:off x="6773703" y="3160"/>
        <a:ext cx="2907506" cy="1744503"/>
      </dsp:txXfrm>
    </dsp:sp>
    <dsp:sp modelId="{0395FEC5-A097-435F-BFF4-EAC5EDFBAC62}">
      <dsp:nvSpPr>
        <dsp:cNvPr id="0" name=""/>
        <dsp:cNvSpPr/>
      </dsp:nvSpPr>
      <dsp:spPr>
        <a:xfrm>
          <a:off x="1976318" y="2038415"/>
          <a:ext cx="2907506" cy="1744503"/>
        </a:xfrm>
        <a:prstGeom prst="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a:t>A</a:t>
          </a:r>
          <a:r>
            <a:rPr lang="en-US" sz="1900" b="0" i="0" kern="1200"/>
            <a:t>ttorney general: the state’s legal officer; other duties as provided by law</a:t>
          </a:r>
          <a:r>
            <a:rPr lang="en-US" sz="1900" kern="1200"/>
            <a:t>.</a:t>
          </a:r>
        </a:p>
      </dsp:txBody>
      <dsp:txXfrm>
        <a:off x="1976318" y="2038415"/>
        <a:ext cx="2907506" cy="1744503"/>
      </dsp:txXfrm>
    </dsp:sp>
    <dsp:sp modelId="{2D0DCCC4-ACA8-47D3-B5C4-B8EF83FE366F}">
      <dsp:nvSpPr>
        <dsp:cNvPr id="0" name=""/>
        <dsp:cNvSpPr/>
      </dsp:nvSpPr>
      <dsp:spPr>
        <a:xfrm>
          <a:off x="5174575" y="2038415"/>
          <a:ext cx="2907506" cy="1744503"/>
        </a:xfrm>
        <a:prstGeom prst="rect">
          <a:avLst/>
        </a:prstGeom>
        <a:solidFill>
          <a:schemeClr val="accent6">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a:t>Superintendent and auditor: duties as provided by law.</a:t>
          </a:r>
        </a:p>
      </dsp:txBody>
      <dsp:txXfrm>
        <a:off x="5174575" y="2038415"/>
        <a:ext cx="2907506" cy="174450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DB264F-DF99-4614-AEC3-104915446C18}">
      <dsp:nvSpPr>
        <dsp:cNvPr id="0" name=""/>
        <dsp:cNvSpPr/>
      </dsp:nvSpPr>
      <dsp:spPr>
        <a:xfrm>
          <a:off x="0" y="0"/>
          <a:ext cx="5873828" cy="1515427"/>
        </a:xfrm>
        <a:prstGeom prst="roundRect">
          <a:avLst>
            <a:gd name="adj" fmla="val 10000"/>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0" i="0" kern="1200"/>
            <a:t>If a bill contains several distinct items of appropriation of money, the governor may disapprove one or more items while approving other portions of the bill</a:t>
          </a:r>
          <a:r>
            <a:rPr lang="en-US" sz="1800" kern="1200"/>
            <a:t> (a line-item veto).</a:t>
          </a:r>
        </a:p>
      </dsp:txBody>
      <dsp:txXfrm>
        <a:off x="44385" y="44385"/>
        <a:ext cx="4238565" cy="1426657"/>
      </dsp:txXfrm>
    </dsp:sp>
    <dsp:sp modelId="{D3E97C63-5416-4EF6-9E15-00C2D5F61AA4}">
      <dsp:nvSpPr>
        <dsp:cNvPr id="0" name=""/>
        <dsp:cNvSpPr/>
      </dsp:nvSpPr>
      <dsp:spPr>
        <a:xfrm>
          <a:off x="518279" y="1767998"/>
          <a:ext cx="5873828" cy="1515427"/>
        </a:xfrm>
        <a:prstGeom prst="roundRect">
          <a:avLst>
            <a:gd name="adj" fmla="val 10000"/>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0" i="0" kern="1200"/>
            <a:t>If an item is disapproved, the governor must provide a statement of the items objected to and the reasons for the objections.</a:t>
          </a:r>
          <a:endParaRPr lang="en-US" sz="1800" kern="1200"/>
        </a:p>
      </dsp:txBody>
      <dsp:txXfrm>
        <a:off x="562664" y="1812383"/>
        <a:ext cx="4281752" cy="1426657"/>
      </dsp:txXfrm>
    </dsp:sp>
    <dsp:sp modelId="{B0F87279-DCEA-42A8-86E6-CC53D78837F5}">
      <dsp:nvSpPr>
        <dsp:cNvPr id="0" name=""/>
        <dsp:cNvSpPr/>
      </dsp:nvSpPr>
      <dsp:spPr>
        <a:xfrm>
          <a:off x="1036558" y="3535997"/>
          <a:ext cx="5873828" cy="1515427"/>
        </a:xfrm>
        <a:prstGeom prst="roundRect">
          <a:avLst>
            <a:gd name="adj" fmla="val 10000"/>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0" i="0" kern="1200"/>
            <a:t>In considering the governor’s line-item veto, the items objected to must be separately reconsidered in the same manner as other vetoed bills. </a:t>
          </a:r>
          <a:endParaRPr lang="en-US" sz="1800" kern="1200"/>
        </a:p>
      </dsp:txBody>
      <dsp:txXfrm>
        <a:off x="1080943" y="3580382"/>
        <a:ext cx="4281752" cy="1426657"/>
      </dsp:txXfrm>
    </dsp:sp>
    <dsp:sp modelId="{BD7B0494-FB85-4006-8916-25A6CCD567DB}">
      <dsp:nvSpPr>
        <dsp:cNvPr id="0" name=""/>
        <dsp:cNvSpPr/>
      </dsp:nvSpPr>
      <dsp:spPr>
        <a:xfrm>
          <a:off x="4888801" y="1149199"/>
          <a:ext cx="985027" cy="985027"/>
        </a:xfrm>
        <a:prstGeom prst="downArrow">
          <a:avLst>
            <a:gd name="adj1" fmla="val 55000"/>
            <a:gd name="adj2" fmla="val 45000"/>
          </a:avLst>
        </a:prstGeom>
        <a:solidFill>
          <a:schemeClr val="accent2">
            <a:tint val="40000"/>
            <a:alpha val="90000"/>
            <a:hueOff val="0"/>
            <a:satOff val="0"/>
            <a:lumOff val="0"/>
            <a:alphaOff val="0"/>
          </a:schemeClr>
        </a:solidFill>
        <a:ln w="15875"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110432" y="1149199"/>
        <a:ext cx="541765" cy="741233"/>
      </dsp:txXfrm>
    </dsp:sp>
    <dsp:sp modelId="{130295FD-568B-4CD3-B627-642610308E3C}">
      <dsp:nvSpPr>
        <dsp:cNvPr id="0" name=""/>
        <dsp:cNvSpPr/>
      </dsp:nvSpPr>
      <dsp:spPr>
        <a:xfrm>
          <a:off x="5407080" y="2907095"/>
          <a:ext cx="985027" cy="985027"/>
        </a:xfrm>
        <a:prstGeom prst="downArrow">
          <a:avLst>
            <a:gd name="adj1" fmla="val 55000"/>
            <a:gd name="adj2" fmla="val 45000"/>
          </a:avLst>
        </a:prstGeom>
        <a:solidFill>
          <a:schemeClr val="accent3">
            <a:tint val="40000"/>
            <a:alpha val="90000"/>
            <a:hueOff val="0"/>
            <a:satOff val="0"/>
            <a:lumOff val="0"/>
            <a:alphaOff val="0"/>
          </a:schemeClr>
        </a:solidFill>
        <a:ln w="15875"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628711" y="2907095"/>
        <a:ext cx="541765" cy="741233"/>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D2D0AF8-87C3-40F8-90F7-DCD097191D7C}" type="datetimeFigureOut">
              <a:rPr lang="en-US" smtClean="0"/>
              <a:t>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B8D105-F75C-4FEF-B3DC-BFAE9EAD68BB}"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323263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D2D0AF8-87C3-40F8-90F7-DCD097191D7C}" type="datetimeFigureOut">
              <a:rPr lang="en-US" smtClean="0"/>
              <a:t>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B8D105-F75C-4FEF-B3DC-BFAE9EAD68BB}" type="slidenum">
              <a:rPr lang="en-US" smtClean="0"/>
              <a:t>‹#›</a:t>
            </a:fld>
            <a:endParaRPr lang="en-US"/>
          </a:p>
        </p:txBody>
      </p:sp>
    </p:spTree>
    <p:extLst>
      <p:ext uri="{BB962C8B-B14F-4D97-AF65-F5344CB8AC3E}">
        <p14:creationId xmlns:p14="http://schemas.microsoft.com/office/powerpoint/2010/main" val="2606562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D2D0AF8-87C3-40F8-90F7-DCD097191D7C}" type="datetimeFigureOut">
              <a:rPr lang="en-US" smtClean="0"/>
              <a:t>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B8D105-F75C-4FEF-B3DC-BFAE9EAD68BB}" type="slidenum">
              <a:rPr lang="en-US" smtClean="0"/>
              <a:t>‹#›</a:t>
            </a:fld>
            <a:endParaRPr lang="en-US"/>
          </a:p>
        </p:txBody>
      </p:sp>
    </p:spTree>
    <p:extLst>
      <p:ext uri="{BB962C8B-B14F-4D97-AF65-F5344CB8AC3E}">
        <p14:creationId xmlns:p14="http://schemas.microsoft.com/office/powerpoint/2010/main" val="752351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D2D0AF8-87C3-40F8-90F7-DCD097191D7C}" type="datetimeFigureOut">
              <a:rPr lang="en-US" smtClean="0"/>
              <a:t>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B8D105-F75C-4FEF-B3DC-BFAE9EAD68BB}" type="slidenum">
              <a:rPr lang="en-US" smtClean="0"/>
              <a:t>‹#›</a:t>
            </a:fld>
            <a:endParaRPr lang="en-US"/>
          </a:p>
        </p:txBody>
      </p:sp>
    </p:spTree>
    <p:extLst>
      <p:ext uri="{BB962C8B-B14F-4D97-AF65-F5344CB8AC3E}">
        <p14:creationId xmlns:p14="http://schemas.microsoft.com/office/powerpoint/2010/main" val="3200964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D2D0AF8-87C3-40F8-90F7-DCD097191D7C}" type="datetimeFigureOut">
              <a:rPr lang="en-US" smtClean="0"/>
              <a:t>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B8D105-F75C-4FEF-B3DC-BFAE9EAD68BB}"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488828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D2D0AF8-87C3-40F8-90F7-DCD097191D7C}" type="datetimeFigureOut">
              <a:rPr lang="en-US" smtClean="0"/>
              <a:t>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B8D105-F75C-4FEF-B3DC-BFAE9EAD68BB}" type="slidenum">
              <a:rPr lang="en-US" smtClean="0"/>
              <a:t>‹#›</a:t>
            </a:fld>
            <a:endParaRPr lang="en-US"/>
          </a:p>
        </p:txBody>
      </p:sp>
    </p:spTree>
    <p:extLst>
      <p:ext uri="{BB962C8B-B14F-4D97-AF65-F5344CB8AC3E}">
        <p14:creationId xmlns:p14="http://schemas.microsoft.com/office/powerpoint/2010/main" val="40628697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D2D0AF8-87C3-40F8-90F7-DCD097191D7C}" type="datetimeFigureOut">
              <a:rPr lang="en-US" smtClean="0"/>
              <a:t>1/3/2025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5B8D105-F75C-4FEF-B3DC-BFAE9EAD68BB}" type="slidenum">
              <a:rPr lang="en-US" smtClean="0"/>
              <a:t>‹#›</a:t>
            </a:fld>
            <a:endParaRPr lang="en-US"/>
          </a:p>
        </p:txBody>
      </p:sp>
    </p:spTree>
    <p:extLst>
      <p:ext uri="{BB962C8B-B14F-4D97-AF65-F5344CB8AC3E}">
        <p14:creationId xmlns:p14="http://schemas.microsoft.com/office/powerpoint/2010/main" val="35958481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D2D0AF8-87C3-40F8-90F7-DCD097191D7C}" type="datetimeFigureOut">
              <a:rPr lang="en-US" smtClean="0"/>
              <a:t>1/3/2025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5B8D105-F75C-4FEF-B3DC-BFAE9EAD68BB}" type="slidenum">
              <a:rPr lang="en-US" smtClean="0"/>
              <a:t>‹#›</a:t>
            </a:fld>
            <a:endParaRPr lang="en-US"/>
          </a:p>
        </p:txBody>
      </p:sp>
    </p:spTree>
    <p:extLst>
      <p:ext uri="{BB962C8B-B14F-4D97-AF65-F5344CB8AC3E}">
        <p14:creationId xmlns:p14="http://schemas.microsoft.com/office/powerpoint/2010/main" val="6351442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D2D0AF8-87C3-40F8-90F7-DCD097191D7C}" type="datetimeFigureOut">
              <a:rPr lang="en-US" smtClean="0"/>
              <a:t>1/3/2025</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15B8D105-F75C-4FEF-B3DC-BFAE9EAD68BB}" type="slidenum">
              <a:rPr lang="en-US" smtClean="0"/>
              <a:t>‹#›</a:t>
            </a:fld>
            <a:endParaRPr lang="en-US"/>
          </a:p>
        </p:txBody>
      </p:sp>
    </p:spTree>
    <p:extLst>
      <p:ext uri="{BB962C8B-B14F-4D97-AF65-F5344CB8AC3E}">
        <p14:creationId xmlns:p14="http://schemas.microsoft.com/office/powerpoint/2010/main" val="32754211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D2D0AF8-87C3-40F8-90F7-DCD097191D7C}" type="datetimeFigureOut">
              <a:rPr lang="en-US" smtClean="0"/>
              <a:t>1/3/2025</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5B8D105-F75C-4FEF-B3DC-BFAE9EAD68BB}" type="slidenum">
              <a:rPr lang="en-US" smtClean="0"/>
              <a:t>‹#›</a:t>
            </a:fld>
            <a:endParaRPr lang="en-US"/>
          </a:p>
        </p:txBody>
      </p:sp>
    </p:spTree>
    <p:extLst>
      <p:ext uri="{BB962C8B-B14F-4D97-AF65-F5344CB8AC3E}">
        <p14:creationId xmlns:p14="http://schemas.microsoft.com/office/powerpoint/2010/main" val="13455415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D2D0AF8-87C3-40F8-90F7-DCD097191D7C}" type="datetimeFigureOut">
              <a:rPr lang="en-US" smtClean="0"/>
              <a:t>1/3/2025</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5B8D105-F75C-4FEF-B3DC-BFAE9EAD68BB}" type="slidenum">
              <a:rPr lang="en-US" smtClean="0"/>
              <a:t>‹#›</a:t>
            </a:fld>
            <a:endParaRPr lang="en-US"/>
          </a:p>
        </p:txBody>
      </p:sp>
    </p:spTree>
    <p:extLst>
      <p:ext uri="{BB962C8B-B14F-4D97-AF65-F5344CB8AC3E}">
        <p14:creationId xmlns:p14="http://schemas.microsoft.com/office/powerpoint/2010/main" val="13853314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D2D0AF8-87C3-40F8-90F7-DCD097191D7C}" type="datetimeFigureOut">
              <a:rPr lang="en-US" smtClean="0"/>
              <a:t>1/3/2025</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15B8D105-F75C-4FEF-B3DC-BFAE9EAD68BB}"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12337218"/>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osmt.gov/arm/register/" TargetMode="External"/><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hyperlink" Target="https://rules.mt.gov/"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mailto:Mark.Blasdel@mt.gov" TargetMode="External"/><Relationship Id="rId2" Type="http://schemas.openxmlformats.org/officeDocument/2006/relationships/hyperlink" Target="mailto:Kristen.juras@mt.gov" TargetMode="External"/><Relationship Id="rId1" Type="http://schemas.openxmlformats.org/officeDocument/2006/relationships/slideLayout" Target="../slideLayouts/slideLayout2.xml"/><Relationship Id="rId4" Type="http://schemas.openxmlformats.org/officeDocument/2006/relationships/hyperlink" Target="mailto:Rachel.green@mt.gov"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C61780-F802-952F-3A1A-16AA70920BBD}"/>
              </a:ext>
            </a:extLst>
          </p:cNvPr>
          <p:cNvSpPr>
            <a:spLocks noGrp="1"/>
          </p:cNvSpPr>
          <p:nvPr>
            <p:ph type="ctrTitle"/>
          </p:nvPr>
        </p:nvSpPr>
        <p:spPr>
          <a:xfrm>
            <a:off x="673240" y="241160"/>
            <a:ext cx="11203912" cy="4083952"/>
          </a:xfrm>
        </p:spPr>
        <p:txBody>
          <a:bodyPr>
            <a:normAutofit fontScale="90000"/>
          </a:bodyPr>
          <a:lstStyle/>
          <a:p>
            <a:pPr algn="ctr"/>
            <a:r>
              <a:rPr lang="en-US" dirty="0"/>
              <a:t>Role of the Executive Branch </a:t>
            </a:r>
            <a:br>
              <a:rPr lang="en-US" dirty="0"/>
            </a:br>
            <a:r>
              <a:rPr lang="en-US" dirty="0"/>
              <a:t>and</a:t>
            </a:r>
            <a:br>
              <a:rPr lang="en-US" dirty="0"/>
            </a:br>
            <a:r>
              <a:rPr lang="en-US" dirty="0"/>
              <a:t>Agency Rulemaking</a:t>
            </a:r>
          </a:p>
        </p:txBody>
      </p:sp>
      <p:sp>
        <p:nvSpPr>
          <p:cNvPr id="3" name="Subtitle 2">
            <a:extLst>
              <a:ext uri="{FF2B5EF4-FFF2-40B4-BE49-F238E27FC236}">
                <a16:creationId xmlns:a16="http://schemas.microsoft.com/office/drawing/2014/main" id="{B2E5CB5B-43A0-6B14-B38E-4B6367CFB2B8}"/>
              </a:ext>
            </a:extLst>
          </p:cNvPr>
          <p:cNvSpPr>
            <a:spLocks noGrp="1"/>
          </p:cNvSpPr>
          <p:nvPr>
            <p:ph type="subTitle" idx="1"/>
          </p:nvPr>
        </p:nvSpPr>
        <p:spPr/>
        <p:txBody>
          <a:bodyPr/>
          <a:lstStyle/>
          <a:p>
            <a:pPr algn="ctr"/>
            <a:r>
              <a:rPr lang="en-US" dirty="0"/>
              <a:t>Presented by</a:t>
            </a:r>
          </a:p>
          <a:p>
            <a:pPr algn="ctr"/>
            <a:r>
              <a:rPr lang="en-US" dirty="0"/>
              <a:t>Lieutenant Governor Kristen Juras</a:t>
            </a:r>
          </a:p>
        </p:txBody>
      </p:sp>
    </p:spTree>
    <p:extLst>
      <p:ext uri="{BB962C8B-B14F-4D97-AF65-F5344CB8AC3E}">
        <p14:creationId xmlns:p14="http://schemas.microsoft.com/office/powerpoint/2010/main" val="41437356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5230A27-1553-42F8-99D7-829868E137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772232D-B4D6-429F-B3D1-2D9891B85E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bg2"/>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1E60438-AFD8-5395-6861-6ACCF19A2283}"/>
              </a:ext>
            </a:extLst>
          </p:cNvPr>
          <p:cNvSpPr>
            <a:spLocks noGrp="1"/>
          </p:cNvSpPr>
          <p:nvPr>
            <p:ph type="title"/>
          </p:nvPr>
        </p:nvSpPr>
        <p:spPr>
          <a:xfrm>
            <a:off x="965030" y="963997"/>
            <a:ext cx="3254691" cy="4938361"/>
          </a:xfrm>
        </p:spPr>
        <p:txBody>
          <a:bodyPr anchor="ctr">
            <a:normAutofit/>
          </a:bodyPr>
          <a:lstStyle/>
          <a:p>
            <a:pPr algn="r"/>
            <a:r>
              <a:rPr lang="en-US" sz="4100"/>
              <a:t>Other Governor Duties/Powers</a:t>
            </a:r>
          </a:p>
        </p:txBody>
      </p:sp>
      <p:cxnSp>
        <p:nvCxnSpPr>
          <p:cNvPr id="12" name="Straight Connector 11">
            <a:extLst>
              <a:ext uri="{FF2B5EF4-FFF2-40B4-BE49-F238E27FC236}">
                <a16:creationId xmlns:a16="http://schemas.microsoft.com/office/drawing/2014/main" id="{02CC3441-26B3-4381-B3DF-8AE3C288BC0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0251" y="2057399"/>
            <a:ext cx="0" cy="274320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5BD83CAA-C640-C7C4-E36A-9FFEB4FFF1F4}"/>
              </a:ext>
            </a:extLst>
          </p:cNvPr>
          <p:cNvSpPr>
            <a:spLocks noGrp="1"/>
          </p:cNvSpPr>
          <p:nvPr>
            <p:ph idx="1"/>
          </p:nvPr>
        </p:nvSpPr>
        <p:spPr>
          <a:xfrm>
            <a:off x="5134882" y="963507"/>
            <a:ext cx="6135097" cy="4938851"/>
          </a:xfrm>
        </p:spPr>
        <p:txBody>
          <a:bodyPr anchor="ctr">
            <a:normAutofit/>
          </a:bodyPr>
          <a:lstStyle/>
          <a:p>
            <a:r>
              <a:rPr lang="en-US" sz="2400" dirty="0"/>
              <a:t>The governor must submit a budget prior to each legislative session (Art. VI, Sec. 9).</a:t>
            </a:r>
          </a:p>
          <a:p>
            <a:r>
              <a:rPr lang="en-US" sz="2400" dirty="0"/>
              <a:t>The governor may convene a special session of the legislature (Art VI, Sec. 11).</a:t>
            </a:r>
          </a:p>
          <a:p>
            <a:r>
              <a:rPr lang="en-US" sz="2400" dirty="0"/>
              <a:t>The governor may grant pardons and commutations of sentences (Art VI, Sec. 12).</a:t>
            </a:r>
          </a:p>
          <a:p>
            <a:r>
              <a:rPr lang="en-US" sz="2400" dirty="0"/>
              <a:t>The governor is commander-in-chief of the militia forces of the state (Art VI, Sec. 13).</a:t>
            </a:r>
          </a:p>
          <a:p>
            <a:endParaRPr lang="en-US" sz="1800" dirty="0"/>
          </a:p>
        </p:txBody>
      </p:sp>
    </p:spTree>
    <p:extLst>
      <p:ext uri="{BB962C8B-B14F-4D97-AF65-F5344CB8AC3E}">
        <p14:creationId xmlns:p14="http://schemas.microsoft.com/office/powerpoint/2010/main" val="32556160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8C57F-02EB-E959-1D98-3718ADB7976C}"/>
              </a:ext>
            </a:extLst>
          </p:cNvPr>
          <p:cNvSpPr>
            <a:spLocks noGrp="1"/>
          </p:cNvSpPr>
          <p:nvPr>
            <p:ph type="title"/>
          </p:nvPr>
        </p:nvSpPr>
        <p:spPr/>
        <p:txBody>
          <a:bodyPr/>
          <a:lstStyle/>
          <a:p>
            <a:r>
              <a:rPr lang="en-US" dirty="0"/>
              <a:t>Agency Rulemaking Authority</a:t>
            </a:r>
          </a:p>
        </p:txBody>
      </p:sp>
      <p:sp>
        <p:nvSpPr>
          <p:cNvPr id="3" name="Content Placeholder 2">
            <a:extLst>
              <a:ext uri="{FF2B5EF4-FFF2-40B4-BE49-F238E27FC236}">
                <a16:creationId xmlns:a16="http://schemas.microsoft.com/office/drawing/2014/main" id="{70118712-FA0F-1691-8FFE-5DA1EA5944F0}"/>
              </a:ext>
            </a:extLst>
          </p:cNvPr>
          <p:cNvSpPr>
            <a:spLocks noGrp="1"/>
          </p:cNvSpPr>
          <p:nvPr>
            <p:ph idx="1"/>
          </p:nvPr>
        </p:nvSpPr>
        <p:spPr/>
        <p:txBody>
          <a:bodyPr>
            <a:normAutofit/>
          </a:bodyPr>
          <a:lstStyle/>
          <a:p>
            <a:r>
              <a:rPr lang="en-US" dirty="0"/>
              <a:t>The functions, powers, and duties of each state agency are determined by the legislature (Art. VI, Sec. 7).</a:t>
            </a:r>
          </a:p>
          <a:p>
            <a:r>
              <a:rPr lang="en-US" dirty="0"/>
              <a:t>An agency may NOT adopt rules unless the legislature grants it rulemaking authority. 2-4-305(3), MCA.</a:t>
            </a:r>
          </a:p>
          <a:p>
            <a:r>
              <a:rPr lang="en-US" dirty="0"/>
              <a:t>All rules adopted by an agency must be consistent with and not in conflict with the statute that the rule is implementing. 2-4-305(6), MCA.</a:t>
            </a:r>
          </a:p>
          <a:p>
            <a:r>
              <a:rPr lang="en-US" dirty="0"/>
              <a:t>All rules must refer to the statute granting the agency rulemaking authority and the statute that the rule is implementing. 2-4-305(3), MCA.</a:t>
            </a:r>
          </a:p>
          <a:p>
            <a:pPr marL="201168" lvl="1" indent="0">
              <a:buNone/>
            </a:pPr>
            <a:endParaRPr lang="en-US" dirty="0"/>
          </a:p>
        </p:txBody>
      </p:sp>
    </p:spTree>
    <p:extLst>
      <p:ext uri="{BB962C8B-B14F-4D97-AF65-F5344CB8AC3E}">
        <p14:creationId xmlns:p14="http://schemas.microsoft.com/office/powerpoint/2010/main" val="26726770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336A36-B856-B878-5BC3-93FDB134754A}"/>
              </a:ext>
            </a:extLst>
          </p:cNvPr>
          <p:cNvSpPr>
            <a:spLocks noGrp="1"/>
          </p:cNvSpPr>
          <p:nvPr>
            <p:ph type="title"/>
          </p:nvPr>
        </p:nvSpPr>
        <p:spPr/>
        <p:txBody>
          <a:bodyPr/>
          <a:lstStyle/>
          <a:p>
            <a:r>
              <a:rPr lang="en-US" dirty="0"/>
              <a:t>Legislative Grants of Rulemaking Authority</a:t>
            </a:r>
          </a:p>
        </p:txBody>
      </p:sp>
      <p:sp>
        <p:nvSpPr>
          <p:cNvPr id="3" name="Content Placeholder 2">
            <a:extLst>
              <a:ext uri="{FF2B5EF4-FFF2-40B4-BE49-F238E27FC236}">
                <a16:creationId xmlns:a16="http://schemas.microsoft.com/office/drawing/2014/main" id="{5ED66378-046D-0FC5-CE45-DC3F81E13318}"/>
              </a:ext>
            </a:extLst>
          </p:cNvPr>
          <p:cNvSpPr>
            <a:spLocks noGrp="1"/>
          </p:cNvSpPr>
          <p:nvPr>
            <p:ph idx="1"/>
          </p:nvPr>
        </p:nvSpPr>
        <p:spPr/>
        <p:txBody>
          <a:bodyPr>
            <a:normAutofit/>
          </a:bodyPr>
          <a:lstStyle/>
          <a:p>
            <a:r>
              <a:rPr lang="en-US" dirty="0"/>
              <a:t>In introducing legislation, consider whether to include rulemaking authority to implement the legislation. </a:t>
            </a:r>
          </a:p>
          <a:p>
            <a:pPr lvl="1"/>
            <a:r>
              <a:rPr lang="en-US" dirty="0"/>
              <a:t>See the Legislative Services Division’s Bill Drafting Manual for more information.</a:t>
            </a:r>
          </a:p>
          <a:p>
            <a:r>
              <a:rPr lang="en-US" dirty="0"/>
              <a:t>A bill delegating rulemaking authority to an agency “must contain specific guidelines describing for the agency and the public what the rules may and may not contain.” 5-4-103, MCA</a:t>
            </a:r>
          </a:p>
          <a:p>
            <a:pPr lvl="1"/>
            <a:r>
              <a:rPr lang="en-US" dirty="0"/>
              <a:t>General grant: FWP “is authorized to make, promulgate, and enforce reasonable rules and regulations not inconsistent with the provisions of Title 87, chapter 2, that in its judgment will accomplish the purpose of chapter 2 [fishing, hunting, and trapping licenses].” 87-1-201(8), MCA</a:t>
            </a:r>
          </a:p>
          <a:p>
            <a:pPr lvl="1"/>
            <a:r>
              <a:rPr lang="en-US" dirty="0"/>
              <a:t>Specific grant: FWP “is authorized to promulgate rules relative to tagging, possession, or transportation of bear within or outside of the state.” 87-1-201(9), MCA</a:t>
            </a:r>
          </a:p>
          <a:p>
            <a:pPr lvl="1"/>
            <a:r>
              <a:rPr lang="en-US" dirty="0"/>
              <a:t>Prohibition on rulemaking: 87-1-201(13), MCA prohibits FWP from regulating “the use or possession of firearms, firearm accessories, or ammunition, including the chemical elements of ammunition used for hunting.”</a:t>
            </a:r>
          </a:p>
          <a:p>
            <a:endParaRPr lang="en-US" dirty="0"/>
          </a:p>
          <a:p>
            <a:endParaRPr lang="en-US" dirty="0"/>
          </a:p>
        </p:txBody>
      </p:sp>
    </p:spTree>
    <p:extLst>
      <p:ext uri="{BB962C8B-B14F-4D97-AF65-F5344CB8AC3E}">
        <p14:creationId xmlns:p14="http://schemas.microsoft.com/office/powerpoint/2010/main" val="15161671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ngled shot of pen on a graph">
            <a:extLst>
              <a:ext uri="{FF2B5EF4-FFF2-40B4-BE49-F238E27FC236}">
                <a16:creationId xmlns:a16="http://schemas.microsoft.com/office/drawing/2014/main" id="{8C5B9B9B-8FDB-C3AA-2AEF-DED5844FF92A}"/>
              </a:ext>
            </a:extLst>
          </p:cNvPr>
          <p:cNvPicPr>
            <a:picLocks noChangeAspect="1"/>
          </p:cNvPicPr>
          <p:nvPr/>
        </p:nvPicPr>
        <p:blipFill>
          <a:blip r:embed="rId2">
            <a:duotone>
              <a:schemeClr val="bg2">
                <a:shade val="45000"/>
                <a:satMod val="135000"/>
              </a:schemeClr>
              <a:prstClr val="white"/>
            </a:duotone>
            <a:alphaModFix amt="35000"/>
          </a:blip>
          <a:srcRect t="9441" b="6290"/>
          <a:stretch/>
        </p:blipFill>
        <p:spPr>
          <a:xfrm>
            <a:off x="20" y="10"/>
            <a:ext cx="12191980" cy="6857990"/>
          </a:xfrm>
          <a:prstGeom prst="rect">
            <a:avLst/>
          </a:prstGeom>
        </p:spPr>
      </p:pic>
      <p:cxnSp>
        <p:nvCxnSpPr>
          <p:cNvPr id="9" name="Straight Connector 8">
            <a:extLst>
              <a:ext uri="{FF2B5EF4-FFF2-40B4-BE49-F238E27FC236}">
                <a16:creationId xmlns:a16="http://schemas.microsoft.com/office/drawing/2014/main" id="{E9F7CBA9-9D9B-479F-AAB5-BF785971CD8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737845"/>
            <a:ext cx="9966960" cy="0"/>
          </a:xfrm>
          <a:prstGeom prst="line">
            <a:avLst/>
          </a:prstGeom>
          <a:ln w="6350">
            <a:solidFill>
              <a:schemeClr val="tx1">
                <a:lumMod val="50000"/>
                <a:lumOff val="50000"/>
                <a:alpha val="90000"/>
              </a:schemeClr>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C9722043-52FA-F29A-4133-9954679E48AD}"/>
              </a:ext>
            </a:extLst>
          </p:cNvPr>
          <p:cNvSpPr>
            <a:spLocks noGrp="1"/>
          </p:cNvSpPr>
          <p:nvPr>
            <p:ph type="title"/>
          </p:nvPr>
        </p:nvSpPr>
        <p:spPr>
          <a:xfrm>
            <a:off x="1097280" y="286603"/>
            <a:ext cx="10058400" cy="1450757"/>
          </a:xfrm>
        </p:spPr>
        <p:txBody>
          <a:bodyPr>
            <a:normAutofit/>
          </a:bodyPr>
          <a:lstStyle/>
          <a:p>
            <a:r>
              <a:rPr lang="en-US" dirty="0"/>
              <a:t>Montana Administrative Procedure Act</a:t>
            </a:r>
          </a:p>
        </p:txBody>
      </p:sp>
      <p:sp>
        <p:nvSpPr>
          <p:cNvPr id="3" name="Content Placeholder 2">
            <a:extLst>
              <a:ext uri="{FF2B5EF4-FFF2-40B4-BE49-F238E27FC236}">
                <a16:creationId xmlns:a16="http://schemas.microsoft.com/office/drawing/2014/main" id="{00E7786A-D758-3E15-9C30-0BE5E26EE2BD}"/>
              </a:ext>
            </a:extLst>
          </p:cNvPr>
          <p:cNvSpPr>
            <a:spLocks noGrp="1"/>
          </p:cNvSpPr>
          <p:nvPr>
            <p:ph idx="1"/>
          </p:nvPr>
        </p:nvSpPr>
        <p:spPr>
          <a:xfrm>
            <a:off x="1097280" y="1845734"/>
            <a:ext cx="10058400" cy="4023360"/>
          </a:xfrm>
        </p:spPr>
        <p:txBody>
          <a:bodyPr>
            <a:normAutofit/>
          </a:bodyPr>
          <a:lstStyle/>
          <a:p>
            <a:r>
              <a:rPr lang="en-US" dirty="0"/>
              <a:t>The Montana Administrative Procedure Act (Title 2, Chapter 4, MCA) governs the process of state agency rulemaking, including requirements for public input and legislative review.</a:t>
            </a:r>
          </a:p>
          <a:p>
            <a:r>
              <a:rPr lang="en-US" dirty="0"/>
              <a:t>The Montana Secretary of State publishes rules promulgated by state agencies:</a:t>
            </a:r>
          </a:p>
          <a:p>
            <a:pPr lvl="1"/>
            <a:r>
              <a:rPr lang="en-US" dirty="0"/>
              <a:t>The Montana Administrative Register (MAR) contains notices of proposed rulemaking.  The Register is available at </a:t>
            </a:r>
            <a:r>
              <a:rPr lang="en-US" dirty="0">
                <a:hlinkClick r:id="rId3"/>
              </a:rPr>
              <a:t>https://sosmt.gov/arm/register/</a:t>
            </a:r>
            <a:endParaRPr lang="en-US" dirty="0"/>
          </a:p>
          <a:p>
            <a:pPr lvl="1"/>
            <a:r>
              <a:rPr lang="en-US" dirty="0"/>
              <a:t>Once adopted, rules are published in the Administrative Rules of Montana, available at </a:t>
            </a:r>
            <a:r>
              <a:rPr lang="en-US" dirty="0">
                <a:hlinkClick r:id="rId4"/>
              </a:rPr>
              <a:t>https://rules.mt.gov/</a:t>
            </a:r>
            <a:r>
              <a:rPr lang="en-US" dirty="0"/>
              <a:t>.</a:t>
            </a:r>
          </a:p>
          <a:p>
            <a:r>
              <a:rPr lang="en-US" dirty="0"/>
              <a:t>When properly enacted, rules have the force of law. 2-4-102(14), MCA</a:t>
            </a:r>
          </a:p>
          <a:p>
            <a:r>
              <a:rPr lang="en-US" dirty="0"/>
              <a:t>Each agency is required to review its rules biennially to determine if any new rule should be adopted or any existing rule should be modified or repealed. 2-4-314, MCA</a:t>
            </a:r>
          </a:p>
          <a:p>
            <a:pPr marL="201168" lvl="1" indent="0">
              <a:buNone/>
            </a:pPr>
            <a:endParaRPr lang="en-US" dirty="0"/>
          </a:p>
          <a:p>
            <a:pPr marL="0" indent="0">
              <a:buNone/>
            </a:pPr>
            <a:endParaRPr lang="en-US" dirty="0"/>
          </a:p>
          <a:p>
            <a:endParaRPr lang="en-US" dirty="0"/>
          </a:p>
        </p:txBody>
      </p:sp>
      <p:sp>
        <p:nvSpPr>
          <p:cNvPr id="11" name="Rectangle 10">
            <a:extLst>
              <a:ext uri="{FF2B5EF4-FFF2-40B4-BE49-F238E27FC236}">
                <a16:creationId xmlns:a16="http://schemas.microsoft.com/office/drawing/2014/main" id="{154480E5-678B-478F-9170-46502C5FB3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3" name="Rectangle 12">
            <a:extLst>
              <a:ext uri="{FF2B5EF4-FFF2-40B4-BE49-F238E27FC236}">
                <a16:creationId xmlns:a16="http://schemas.microsoft.com/office/drawing/2014/main" id="{B598D875-841B-47A7-B4C8-237DBCE2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17181254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2059CE19-BA31-6F8A-10FA-13750C3384F8}"/>
              </a:ext>
            </a:extLst>
          </p:cNvPr>
          <p:cNvSpPr>
            <a:spLocks noGrp="1"/>
          </p:cNvSpPr>
          <p:nvPr>
            <p:ph type="title"/>
          </p:nvPr>
        </p:nvSpPr>
        <p:spPr>
          <a:xfrm>
            <a:off x="492370" y="605896"/>
            <a:ext cx="3084844" cy="5646208"/>
          </a:xfrm>
        </p:spPr>
        <p:txBody>
          <a:bodyPr anchor="ctr">
            <a:normAutofit/>
          </a:bodyPr>
          <a:lstStyle/>
          <a:p>
            <a:r>
              <a:rPr lang="en-US" sz="3600" dirty="0">
                <a:solidFill>
                  <a:srgbClr val="FFFFFF"/>
                </a:solidFill>
              </a:rPr>
              <a:t>Notice and Public Input</a:t>
            </a:r>
            <a:br>
              <a:rPr lang="en-US" sz="3600" dirty="0">
                <a:solidFill>
                  <a:srgbClr val="FFFFFF"/>
                </a:solidFill>
              </a:rPr>
            </a:br>
            <a:r>
              <a:rPr lang="en-US" sz="3600" dirty="0">
                <a:solidFill>
                  <a:srgbClr val="FFFFFF"/>
                </a:solidFill>
              </a:rPr>
              <a:t> (2-4-302, MCA)</a:t>
            </a:r>
          </a:p>
        </p:txBody>
      </p:sp>
      <p:sp>
        <p:nvSpPr>
          <p:cNvPr id="12" name="Rectangle 11">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3" name="Content Placeholder 2">
            <a:extLst>
              <a:ext uri="{FF2B5EF4-FFF2-40B4-BE49-F238E27FC236}">
                <a16:creationId xmlns:a16="http://schemas.microsoft.com/office/drawing/2014/main" id="{3F0926B7-62CF-7F8F-FA14-BBA69F3AA33F}"/>
              </a:ext>
            </a:extLst>
          </p:cNvPr>
          <p:cNvSpPr>
            <a:spLocks noGrp="1"/>
          </p:cNvSpPr>
          <p:nvPr>
            <p:ph idx="1"/>
          </p:nvPr>
        </p:nvSpPr>
        <p:spPr>
          <a:xfrm>
            <a:off x="4742016" y="605896"/>
            <a:ext cx="6413663" cy="5646208"/>
          </a:xfrm>
        </p:spPr>
        <p:txBody>
          <a:bodyPr anchor="ctr">
            <a:noAutofit/>
          </a:bodyPr>
          <a:lstStyle/>
          <a:p>
            <a:r>
              <a:rPr lang="en-US" dirty="0"/>
              <a:t>Before an agency can adopt, amend, or repeal a rule, it must give written notice of its proposed action. The proposal notice must include:</a:t>
            </a:r>
          </a:p>
          <a:p>
            <a:pPr lvl="1"/>
            <a:r>
              <a:rPr lang="en-US" sz="2000" dirty="0"/>
              <a:t>The proposed rule, amendment or repeal;</a:t>
            </a:r>
          </a:p>
          <a:p>
            <a:pPr lvl="1"/>
            <a:r>
              <a:rPr lang="en-US" sz="2000" dirty="0"/>
              <a:t>A statement of the reasonable necessity for the proposed action;</a:t>
            </a:r>
          </a:p>
          <a:p>
            <a:pPr lvl="1"/>
            <a:r>
              <a:rPr lang="en-US" sz="2000" dirty="0"/>
              <a:t>The time, place, and manner in which interested persons may present their views on the proposed action.</a:t>
            </a:r>
          </a:p>
          <a:p>
            <a:r>
              <a:rPr lang="en-US" dirty="0"/>
              <a:t>The proposal notice must be published at least 30 days in advance of the agency's proposed action (2-4-302(2)(d), MCA) and must be completed within 6 months of publication of the proposal notice (2-4-305(7), MCA).</a:t>
            </a:r>
          </a:p>
          <a:p>
            <a:r>
              <a:rPr lang="en-US" dirty="0"/>
              <a:t>The agency must provide at least 28 days to submit data, views, or arguments and at least 20 days prior notice of any hearing on the .</a:t>
            </a:r>
          </a:p>
          <a:p>
            <a:pPr lvl="1"/>
            <a:r>
              <a:rPr lang="en-US" sz="2000" dirty="0"/>
              <a:t>A hearing must be held if “the proposed rulemaking involves matters of significant interest to the public” or if the lesser of 10% or 25 of the directly affected persons requests. 2-4-302(4), MCA</a:t>
            </a:r>
          </a:p>
        </p:txBody>
      </p:sp>
    </p:spTree>
    <p:extLst>
      <p:ext uri="{BB962C8B-B14F-4D97-AF65-F5344CB8AC3E}">
        <p14:creationId xmlns:p14="http://schemas.microsoft.com/office/powerpoint/2010/main" val="21205872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847BF4-0D24-5B3C-B433-7136A68E8FAD}"/>
              </a:ext>
            </a:extLst>
          </p:cNvPr>
          <p:cNvSpPr>
            <a:spLocks noGrp="1"/>
          </p:cNvSpPr>
          <p:nvPr>
            <p:ph type="title"/>
          </p:nvPr>
        </p:nvSpPr>
        <p:spPr/>
        <p:txBody>
          <a:bodyPr/>
          <a:lstStyle/>
          <a:p>
            <a:r>
              <a:rPr lang="en-US" dirty="0"/>
              <a:t>Legislative Review and Oversight</a:t>
            </a:r>
          </a:p>
        </p:txBody>
      </p:sp>
      <p:sp>
        <p:nvSpPr>
          <p:cNvPr id="3" name="Content Placeholder 2">
            <a:extLst>
              <a:ext uri="{FF2B5EF4-FFF2-40B4-BE49-F238E27FC236}">
                <a16:creationId xmlns:a16="http://schemas.microsoft.com/office/drawing/2014/main" id="{B25970C4-83C7-1AC9-EDE0-AF46D4D29A8B}"/>
              </a:ext>
            </a:extLst>
          </p:cNvPr>
          <p:cNvSpPr>
            <a:spLocks noGrp="1"/>
          </p:cNvSpPr>
          <p:nvPr>
            <p:ph idx="1"/>
          </p:nvPr>
        </p:nvSpPr>
        <p:spPr/>
        <p:txBody>
          <a:bodyPr>
            <a:normAutofit/>
          </a:bodyPr>
          <a:lstStyle/>
          <a:p>
            <a:r>
              <a:rPr lang="en-US" dirty="0"/>
              <a:t>When an agency begins to work on a rule that initially implements legislation, the agency must contact the primary sponsor for input. 2-4-302(2)(3), MCA.</a:t>
            </a:r>
          </a:p>
          <a:p>
            <a:pPr lvl="1"/>
            <a:r>
              <a:rPr lang="en-US" dirty="0"/>
              <a:t>A former legislator who wishes to receive notice may keep contact information on file with the Secretary of State. </a:t>
            </a:r>
          </a:p>
          <a:p>
            <a:r>
              <a:rPr lang="en-US" dirty="0"/>
              <a:t>When an agency files a proposal notice for publication with the secretary of state, it must also send an electronic copy of the proposal notice to the appropriate administrative rule review committee. 2-4-302(2)(a), MCA</a:t>
            </a:r>
          </a:p>
          <a:p>
            <a:pPr lvl="1"/>
            <a:r>
              <a:rPr lang="en-US" dirty="0"/>
              <a:t>The committee may object to the proposed rule for non-compliance with MAPA. 2-4-406, MCA</a:t>
            </a:r>
          </a:p>
          <a:p>
            <a:pPr lvl="1"/>
            <a:r>
              <a:rPr lang="en-US" dirty="0"/>
              <a:t>The committee may object to a rule for reasons other than non-compliance with MAPA, in which event the committee must notify the agency of its objection and address the objections at the next committee meeting. The agency may not adopt the proposed rule until the end of the 6-month period during which the adoption notice must be published, unless prior to that time, the committee meets and does not make the same objection.</a:t>
            </a:r>
          </a:p>
          <a:p>
            <a:endParaRPr lang="en-US" dirty="0"/>
          </a:p>
          <a:p>
            <a:endParaRPr lang="en-US" dirty="0"/>
          </a:p>
        </p:txBody>
      </p:sp>
    </p:spTree>
    <p:extLst>
      <p:ext uri="{BB962C8B-B14F-4D97-AF65-F5344CB8AC3E}">
        <p14:creationId xmlns:p14="http://schemas.microsoft.com/office/powerpoint/2010/main" val="42671560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48239-5F06-D424-E3E5-1E1CF2D883D7}"/>
              </a:ext>
            </a:extLst>
          </p:cNvPr>
          <p:cNvSpPr>
            <a:spLocks noGrp="1"/>
          </p:cNvSpPr>
          <p:nvPr>
            <p:ph type="title"/>
          </p:nvPr>
        </p:nvSpPr>
        <p:spPr/>
        <p:txBody>
          <a:bodyPr/>
          <a:lstStyle/>
          <a:p>
            <a:r>
              <a:rPr lang="en-US" dirty="0"/>
              <a:t>Legislative Review and Oversight</a:t>
            </a:r>
          </a:p>
        </p:txBody>
      </p:sp>
      <p:sp>
        <p:nvSpPr>
          <p:cNvPr id="3" name="Content Placeholder 2">
            <a:extLst>
              <a:ext uri="{FF2B5EF4-FFF2-40B4-BE49-F238E27FC236}">
                <a16:creationId xmlns:a16="http://schemas.microsoft.com/office/drawing/2014/main" id="{74ABB6F6-C105-F915-8E0B-56FFBEDC3A07}"/>
              </a:ext>
            </a:extLst>
          </p:cNvPr>
          <p:cNvSpPr>
            <a:spLocks noGrp="1"/>
          </p:cNvSpPr>
          <p:nvPr>
            <p:ph idx="1"/>
          </p:nvPr>
        </p:nvSpPr>
        <p:spPr/>
        <p:txBody>
          <a:bodyPr/>
          <a:lstStyle/>
          <a:p>
            <a:r>
              <a:rPr lang="en-US" dirty="0"/>
              <a:t>If the legislature is not in session, the committee may poll all members of the legislature by mail to determine whether a proposed rule is consistent with the intent of the legislature. 2-4-403, MCA.</a:t>
            </a:r>
          </a:p>
          <a:p>
            <a:r>
              <a:rPr lang="en-US" dirty="0"/>
              <a:t>The legislature may, by bill, repeal any existing rule (2-4-412(1), MCA) or direct the adoption, amendment, or repeal of any rule (2-4-412(2), MCA). </a:t>
            </a:r>
          </a:p>
          <a:p>
            <a:r>
              <a:rPr lang="en-US" dirty="0"/>
              <a:t>The legislature may, by joint resolution:</a:t>
            </a:r>
          </a:p>
          <a:p>
            <a:pPr lvl="1"/>
            <a:r>
              <a:rPr lang="en-US" dirty="0"/>
              <a:t> repeal a rule or amendment to a rule that was adopted after final adjournment of the most recent regular legislative session (2-4-412(1)(b), MCA) or</a:t>
            </a:r>
          </a:p>
          <a:p>
            <a:pPr lvl="1"/>
            <a:r>
              <a:rPr lang="en-US" dirty="0"/>
              <a:t>request or advise the adoption, amendment, or repeal of any rule (2-4-412(2), MCA).</a:t>
            </a:r>
          </a:p>
          <a:p>
            <a:endParaRPr lang="en-US" dirty="0"/>
          </a:p>
        </p:txBody>
      </p:sp>
    </p:spTree>
    <p:extLst>
      <p:ext uri="{BB962C8B-B14F-4D97-AF65-F5344CB8AC3E}">
        <p14:creationId xmlns:p14="http://schemas.microsoft.com/office/powerpoint/2010/main" val="33744308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0E7CE1-E1ED-903D-B9B3-3DD61C79C4FB}"/>
              </a:ext>
            </a:extLst>
          </p:cNvPr>
          <p:cNvSpPr>
            <a:spLocks noGrp="1"/>
          </p:cNvSpPr>
          <p:nvPr>
            <p:ph type="title"/>
          </p:nvPr>
        </p:nvSpPr>
        <p:spPr/>
        <p:txBody>
          <a:bodyPr/>
          <a:lstStyle/>
          <a:p>
            <a:r>
              <a:rPr lang="en-US" dirty="0"/>
              <a:t>MAPA Exceptions/Exemptions</a:t>
            </a:r>
          </a:p>
        </p:txBody>
      </p:sp>
      <p:sp>
        <p:nvSpPr>
          <p:cNvPr id="3" name="Content Placeholder 2">
            <a:extLst>
              <a:ext uri="{FF2B5EF4-FFF2-40B4-BE49-F238E27FC236}">
                <a16:creationId xmlns:a16="http://schemas.microsoft.com/office/drawing/2014/main" id="{F197C78B-117B-4363-FFB6-9AE277456455}"/>
              </a:ext>
            </a:extLst>
          </p:cNvPr>
          <p:cNvSpPr>
            <a:spLocks noGrp="1"/>
          </p:cNvSpPr>
          <p:nvPr>
            <p:ph idx="1"/>
          </p:nvPr>
        </p:nvSpPr>
        <p:spPr/>
        <p:txBody>
          <a:bodyPr/>
          <a:lstStyle/>
          <a:p>
            <a:r>
              <a:rPr lang="en-US" dirty="0"/>
              <a:t>There are exceptions to the MAPA rulemaking process:</a:t>
            </a:r>
          </a:p>
          <a:p>
            <a:pPr lvl="1"/>
            <a:r>
              <a:rPr lang="en-US" dirty="0"/>
              <a:t>Emergency/temporary rules, which may only be effective for up to 120 days (2-4-303, MCA)</a:t>
            </a:r>
          </a:p>
          <a:p>
            <a:pPr lvl="1"/>
            <a:r>
              <a:rPr lang="en-US" dirty="0"/>
              <a:t>Adoption of agency organizational rules do not require public notice or input (2-4-201, MCA)</a:t>
            </a:r>
          </a:p>
          <a:p>
            <a:pPr lvl="1"/>
            <a:r>
              <a:rPr lang="en-US" dirty="0"/>
              <a:t>The board of regents and the Montana university system are exempt from MAPA (2-4-102, MCA)</a:t>
            </a:r>
          </a:p>
          <a:p>
            <a:r>
              <a:rPr lang="en-US" dirty="0"/>
              <a:t>Adjective or interpretive rules do not have the force of law. They are advisory only and must state that they “may be” a correct interpretation of the law. 2-4-308, MCA</a:t>
            </a:r>
          </a:p>
        </p:txBody>
      </p:sp>
    </p:spTree>
    <p:extLst>
      <p:ext uri="{BB962C8B-B14F-4D97-AF65-F5344CB8AC3E}">
        <p14:creationId xmlns:p14="http://schemas.microsoft.com/office/powerpoint/2010/main" val="21729686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A296E1-1094-F5C8-BA38-A2A4C6AA0F0D}"/>
              </a:ext>
            </a:extLst>
          </p:cNvPr>
          <p:cNvSpPr>
            <a:spLocks noGrp="1"/>
          </p:cNvSpPr>
          <p:nvPr>
            <p:ph type="title"/>
          </p:nvPr>
        </p:nvSpPr>
        <p:spPr/>
        <p:txBody>
          <a:bodyPr/>
          <a:lstStyle/>
          <a:p>
            <a:r>
              <a:rPr lang="en-US" dirty="0"/>
              <a:t>Contact Information</a:t>
            </a:r>
          </a:p>
        </p:txBody>
      </p:sp>
      <p:sp>
        <p:nvSpPr>
          <p:cNvPr id="3" name="Content Placeholder 2">
            <a:extLst>
              <a:ext uri="{FF2B5EF4-FFF2-40B4-BE49-F238E27FC236}">
                <a16:creationId xmlns:a16="http://schemas.microsoft.com/office/drawing/2014/main" id="{03C718BC-D532-0CC3-7B36-4CDF40E0877C}"/>
              </a:ext>
            </a:extLst>
          </p:cNvPr>
          <p:cNvSpPr>
            <a:spLocks noGrp="1"/>
          </p:cNvSpPr>
          <p:nvPr>
            <p:ph idx="1"/>
          </p:nvPr>
        </p:nvSpPr>
        <p:spPr/>
        <p:txBody>
          <a:bodyPr/>
          <a:lstStyle/>
          <a:p>
            <a:r>
              <a:rPr lang="en-US" dirty="0">
                <a:hlinkClick r:id="rId2"/>
              </a:rPr>
              <a:t>Kristen.juras@mt.gov</a:t>
            </a:r>
            <a:endParaRPr lang="en-US" dirty="0"/>
          </a:p>
          <a:p>
            <a:r>
              <a:rPr lang="en-US" dirty="0">
                <a:hlinkClick r:id="rId3"/>
              </a:rPr>
              <a:t>Mark.Blasdel@mt.gov</a:t>
            </a:r>
            <a:endParaRPr lang="en-US" dirty="0"/>
          </a:p>
          <a:p>
            <a:r>
              <a:rPr lang="en-US" dirty="0" err="1">
                <a:hlinkClick r:id="rId4"/>
              </a:rPr>
              <a:t>Rachel.</a:t>
            </a:r>
            <a:r>
              <a:rPr lang="en-US" err="1">
                <a:hlinkClick r:id="rId4"/>
              </a:rPr>
              <a:t>green</a:t>
            </a:r>
            <a:r>
              <a:rPr lang="en-US">
                <a:hlinkClick r:id="rId4"/>
              </a:rPr>
              <a:t>@mt.gov</a:t>
            </a:r>
            <a:endParaRPr lang="en-US"/>
          </a:p>
          <a:p>
            <a:endParaRPr lang="en-US"/>
          </a:p>
        </p:txBody>
      </p:sp>
    </p:spTree>
    <p:extLst>
      <p:ext uri="{BB962C8B-B14F-4D97-AF65-F5344CB8AC3E}">
        <p14:creationId xmlns:p14="http://schemas.microsoft.com/office/powerpoint/2010/main" val="39725564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5230A27-1553-42F8-99D7-829868E137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772232D-B4D6-429F-B3D1-2D9891B85E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bg2"/>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FBAE3C2-FC8C-588A-CB74-5D39E24F1496}"/>
              </a:ext>
            </a:extLst>
          </p:cNvPr>
          <p:cNvSpPr>
            <a:spLocks noGrp="1"/>
          </p:cNvSpPr>
          <p:nvPr>
            <p:ph type="title"/>
          </p:nvPr>
        </p:nvSpPr>
        <p:spPr>
          <a:xfrm>
            <a:off x="965030" y="963997"/>
            <a:ext cx="3254691" cy="4938361"/>
          </a:xfrm>
        </p:spPr>
        <p:txBody>
          <a:bodyPr anchor="ctr">
            <a:normAutofit/>
          </a:bodyPr>
          <a:lstStyle/>
          <a:p>
            <a:pPr algn="r"/>
            <a:r>
              <a:rPr lang="en-US" sz="4400"/>
              <a:t>Executive Branch (Art. VI, Section 1)</a:t>
            </a:r>
          </a:p>
        </p:txBody>
      </p:sp>
      <p:cxnSp>
        <p:nvCxnSpPr>
          <p:cNvPr id="12" name="Straight Connector 11">
            <a:extLst>
              <a:ext uri="{FF2B5EF4-FFF2-40B4-BE49-F238E27FC236}">
                <a16:creationId xmlns:a16="http://schemas.microsoft.com/office/drawing/2014/main" id="{02CC3441-26B3-4381-B3DF-8AE3C288BC0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0251" y="2057399"/>
            <a:ext cx="0" cy="274320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8BA341AC-4695-1C5F-0260-4592C47FFA18}"/>
              </a:ext>
            </a:extLst>
          </p:cNvPr>
          <p:cNvSpPr>
            <a:spLocks noGrp="1"/>
          </p:cNvSpPr>
          <p:nvPr>
            <p:ph idx="1"/>
          </p:nvPr>
        </p:nvSpPr>
        <p:spPr>
          <a:xfrm>
            <a:off x="5134882" y="963507"/>
            <a:ext cx="6135097" cy="4938851"/>
          </a:xfrm>
        </p:spPr>
        <p:txBody>
          <a:bodyPr anchor="ctr">
            <a:normAutofit/>
          </a:bodyPr>
          <a:lstStyle/>
          <a:p>
            <a:r>
              <a:rPr lang="en-US" sz="2400" b="0" i="0" dirty="0">
                <a:effectLst/>
                <a:latin typeface="Helvetica Neue"/>
              </a:rPr>
              <a:t>The executive branch includes:</a:t>
            </a:r>
          </a:p>
          <a:p>
            <a:pPr lvl="1"/>
            <a:r>
              <a:rPr lang="en-US" sz="2400" b="0" i="0" dirty="0">
                <a:effectLst/>
                <a:latin typeface="Helvetica Neue"/>
              </a:rPr>
              <a:t>governor, </a:t>
            </a:r>
          </a:p>
          <a:p>
            <a:pPr lvl="1"/>
            <a:r>
              <a:rPr lang="en-US" sz="2400" b="0" i="0" dirty="0">
                <a:effectLst/>
                <a:latin typeface="Helvetica Neue"/>
              </a:rPr>
              <a:t>lieutenant governor, </a:t>
            </a:r>
          </a:p>
          <a:p>
            <a:pPr lvl="1"/>
            <a:r>
              <a:rPr lang="en-US" sz="2400" b="0" i="0" dirty="0">
                <a:effectLst/>
                <a:latin typeface="Helvetica Neue"/>
              </a:rPr>
              <a:t>secretary of state, </a:t>
            </a:r>
          </a:p>
          <a:p>
            <a:pPr lvl="1"/>
            <a:r>
              <a:rPr lang="en-US" sz="2400" b="0" i="0" dirty="0">
                <a:effectLst/>
                <a:latin typeface="Helvetica Neue"/>
              </a:rPr>
              <a:t>attorney general, </a:t>
            </a:r>
          </a:p>
          <a:p>
            <a:pPr lvl="1"/>
            <a:r>
              <a:rPr lang="en-US" sz="2400" b="0" i="0" dirty="0">
                <a:effectLst/>
                <a:latin typeface="Helvetica Neue"/>
              </a:rPr>
              <a:t>superintendent of public instruction, and </a:t>
            </a:r>
          </a:p>
          <a:p>
            <a:pPr lvl="1"/>
            <a:r>
              <a:rPr lang="en-US" sz="2400" b="0" i="0" dirty="0">
                <a:effectLst/>
                <a:latin typeface="Helvetica Neue"/>
              </a:rPr>
              <a:t>auditor</a:t>
            </a:r>
            <a:endParaRPr lang="en-US" sz="2400" dirty="0"/>
          </a:p>
        </p:txBody>
      </p:sp>
    </p:spTree>
    <p:extLst>
      <p:ext uri="{BB962C8B-B14F-4D97-AF65-F5344CB8AC3E}">
        <p14:creationId xmlns:p14="http://schemas.microsoft.com/office/powerpoint/2010/main" val="9283698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3323BF-9594-F026-CBF0-A25DE7AEEDC1}"/>
              </a:ext>
            </a:extLst>
          </p:cNvPr>
          <p:cNvSpPr>
            <a:spLocks noGrp="1"/>
          </p:cNvSpPr>
          <p:nvPr>
            <p:ph type="title"/>
          </p:nvPr>
        </p:nvSpPr>
        <p:spPr>
          <a:xfrm>
            <a:off x="1097280" y="286603"/>
            <a:ext cx="10058400" cy="1450757"/>
          </a:xfrm>
        </p:spPr>
        <p:txBody>
          <a:bodyPr>
            <a:normAutofit/>
          </a:bodyPr>
          <a:lstStyle/>
          <a:p>
            <a:r>
              <a:rPr lang="en-US" dirty="0"/>
              <a:t>Duties of Executive Officers </a:t>
            </a:r>
            <a:br>
              <a:rPr lang="en-US" dirty="0"/>
            </a:br>
            <a:r>
              <a:rPr lang="en-US" dirty="0"/>
              <a:t>(Art. VI, Section 4)</a:t>
            </a:r>
          </a:p>
        </p:txBody>
      </p:sp>
      <p:graphicFrame>
        <p:nvGraphicFramePr>
          <p:cNvPr id="5" name="Content Placeholder 2">
            <a:extLst>
              <a:ext uri="{FF2B5EF4-FFF2-40B4-BE49-F238E27FC236}">
                <a16:creationId xmlns:a16="http://schemas.microsoft.com/office/drawing/2014/main" id="{B1CCEC97-6A73-D8C1-B99D-ABC938B22C69}"/>
              </a:ext>
            </a:extLst>
          </p:cNvPr>
          <p:cNvGraphicFramePr>
            <a:graphicFrameLocks noGrp="1"/>
          </p:cNvGraphicFramePr>
          <p:nvPr>
            <p:ph idx="1"/>
            <p:extLst>
              <p:ext uri="{D42A27DB-BD31-4B8C-83A1-F6EECF244321}">
                <p14:modId xmlns:p14="http://schemas.microsoft.com/office/powerpoint/2010/main" val="2562860692"/>
              </p:ext>
            </p:extLst>
          </p:nvPr>
        </p:nvGraphicFramePr>
        <p:xfrm>
          <a:off x="1096963" y="2098515"/>
          <a:ext cx="10058400" cy="3786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027627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B735E0-628D-B778-866F-2D1A56B012C9}"/>
              </a:ext>
            </a:extLst>
          </p:cNvPr>
          <p:cNvSpPr>
            <a:spLocks noGrp="1"/>
          </p:cNvSpPr>
          <p:nvPr>
            <p:ph type="title"/>
          </p:nvPr>
        </p:nvSpPr>
        <p:spPr/>
        <p:txBody>
          <a:bodyPr/>
          <a:lstStyle/>
          <a:p>
            <a:r>
              <a:rPr lang="en-US" dirty="0"/>
              <a:t>Departments</a:t>
            </a:r>
          </a:p>
        </p:txBody>
      </p:sp>
      <p:sp>
        <p:nvSpPr>
          <p:cNvPr id="3" name="Content Placeholder 2">
            <a:extLst>
              <a:ext uri="{FF2B5EF4-FFF2-40B4-BE49-F238E27FC236}">
                <a16:creationId xmlns:a16="http://schemas.microsoft.com/office/drawing/2014/main" id="{7E0F70A0-D174-E1C5-5C2A-0D92F41541C4}"/>
              </a:ext>
            </a:extLst>
          </p:cNvPr>
          <p:cNvSpPr>
            <a:spLocks noGrp="1"/>
          </p:cNvSpPr>
          <p:nvPr>
            <p:ph idx="1"/>
          </p:nvPr>
        </p:nvSpPr>
        <p:spPr/>
        <p:txBody>
          <a:bodyPr>
            <a:normAutofit/>
          </a:bodyPr>
          <a:lstStyle/>
          <a:p>
            <a:r>
              <a:rPr lang="en-US" b="0" i="0" dirty="0">
                <a:solidFill>
                  <a:srgbClr val="333333"/>
                </a:solidFill>
                <a:effectLst/>
                <a:latin typeface="Helvetica Neue"/>
              </a:rPr>
              <a:t>The Constitution limits the number of executive branch agencies to </a:t>
            </a:r>
            <a:r>
              <a:rPr lang="en-US" b="1" i="0" dirty="0">
                <a:solidFill>
                  <a:srgbClr val="FF0000"/>
                </a:solidFill>
                <a:effectLst/>
                <a:latin typeface="Helvetica Neue"/>
              </a:rPr>
              <a:t>not more than 20 principal departments </a:t>
            </a:r>
            <a:r>
              <a:rPr lang="en-US" i="0" dirty="0">
                <a:solidFill>
                  <a:schemeClr val="tx1"/>
                </a:solidFill>
                <a:effectLst/>
                <a:latin typeface="Helvetica Neue"/>
              </a:rPr>
              <a:t>(in addition to the constitutional offices) (Art VI, Sec 7).</a:t>
            </a:r>
          </a:p>
          <a:p>
            <a:pPr lvl="1"/>
            <a:r>
              <a:rPr lang="en-US" i="0" dirty="0">
                <a:solidFill>
                  <a:schemeClr val="tx1"/>
                </a:solidFill>
                <a:effectLst/>
                <a:latin typeface="Helvetica Neue"/>
              </a:rPr>
              <a:t>Two departments, the Department of Agriculture and Department of Labor &amp; Industry, are established by the Constitution. (Art XII, Sec 1 &amp; 2).</a:t>
            </a:r>
          </a:p>
          <a:p>
            <a:pPr lvl="1"/>
            <a:r>
              <a:rPr lang="en-US" dirty="0">
                <a:solidFill>
                  <a:schemeClr val="tx1"/>
                </a:solidFill>
                <a:latin typeface="Helvetica Neue"/>
              </a:rPr>
              <a:t>See 2-15-104, MCA, for a list of 16 principal departments.</a:t>
            </a:r>
            <a:endParaRPr lang="en-US" i="0" dirty="0">
              <a:solidFill>
                <a:schemeClr val="tx1"/>
              </a:solidFill>
              <a:effectLst/>
              <a:latin typeface="Helvetica Neue"/>
            </a:endParaRPr>
          </a:p>
          <a:p>
            <a:r>
              <a:rPr lang="en-US" b="0" i="0" dirty="0">
                <a:solidFill>
                  <a:srgbClr val="333333"/>
                </a:solidFill>
                <a:effectLst/>
                <a:latin typeface="Helvetica Neue"/>
              </a:rPr>
              <a:t>The legislature determines the functions, powers, and duties of each department (Art. VI, Sec 7).</a:t>
            </a:r>
          </a:p>
          <a:p>
            <a:r>
              <a:rPr lang="en-US" dirty="0">
                <a:solidFill>
                  <a:srgbClr val="333333"/>
                </a:solidFill>
                <a:latin typeface="Helvetica Neue"/>
              </a:rPr>
              <a:t>The governor appoints all department heads, subject to confirmation by the Senate (Art VI, Sec 8).</a:t>
            </a:r>
          </a:p>
        </p:txBody>
      </p:sp>
    </p:spTree>
    <p:extLst>
      <p:ext uri="{BB962C8B-B14F-4D97-AF65-F5344CB8AC3E}">
        <p14:creationId xmlns:p14="http://schemas.microsoft.com/office/powerpoint/2010/main" val="19635927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Stone pillars">
            <a:extLst>
              <a:ext uri="{FF2B5EF4-FFF2-40B4-BE49-F238E27FC236}">
                <a16:creationId xmlns:a16="http://schemas.microsoft.com/office/drawing/2014/main" id="{047D184D-9179-C208-E243-65DE4081D778}"/>
              </a:ext>
            </a:extLst>
          </p:cNvPr>
          <p:cNvPicPr>
            <a:picLocks noChangeAspect="1"/>
          </p:cNvPicPr>
          <p:nvPr/>
        </p:nvPicPr>
        <p:blipFill>
          <a:blip r:embed="rId2">
            <a:duotone>
              <a:schemeClr val="bg2">
                <a:shade val="45000"/>
                <a:satMod val="135000"/>
              </a:schemeClr>
              <a:prstClr val="white"/>
            </a:duotone>
            <a:alphaModFix amt="35000"/>
          </a:blip>
          <a:srcRect t="1764" b="12030"/>
          <a:stretch/>
        </p:blipFill>
        <p:spPr>
          <a:xfrm>
            <a:off x="20" y="10"/>
            <a:ext cx="12191980" cy="6857990"/>
          </a:xfrm>
          <a:prstGeom prst="rect">
            <a:avLst/>
          </a:prstGeom>
        </p:spPr>
      </p:pic>
      <p:cxnSp>
        <p:nvCxnSpPr>
          <p:cNvPr id="9" name="Straight Connector 8">
            <a:extLst>
              <a:ext uri="{FF2B5EF4-FFF2-40B4-BE49-F238E27FC236}">
                <a16:creationId xmlns:a16="http://schemas.microsoft.com/office/drawing/2014/main" id="{E9F7CBA9-9D9B-479F-AAB5-BF785971CD8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737845"/>
            <a:ext cx="9966960" cy="0"/>
          </a:xfrm>
          <a:prstGeom prst="line">
            <a:avLst/>
          </a:prstGeom>
          <a:ln w="6350">
            <a:solidFill>
              <a:schemeClr val="tx1">
                <a:lumMod val="50000"/>
                <a:lumOff val="50000"/>
                <a:alpha val="90000"/>
              </a:schemeClr>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57306135-B46E-9D92-13FC-C853E77D0A33}"/>
              </a:ext>
            </a:extLst>
          </p:cNvPr>
          <p:cNvSpPr>
            <a:spLocks noGrp="1"/>
          </p:cNvSpPr>
          <p:nvPr>
            <p:ph type="title"/>
          </p:nvPr>
        </p:nvSpPr>
        <p:spPr>
          <a:xfrm>
            <a:off x="1097280" y="286603"/>
            <a:ext cx="10058400" cy="1450757"/>
          </a:xfrm>
        </p:spPr>
        <p:txBody>
          <a:bodyPr>
            <a:normAutofit/>
          </a:bodyPr>
          <a:lstStyle/>
          <a:p>
            <a:r>
              <a:rPr lang="en-US" dirty="0"/>
              <a:t>Other Agencies</a:t>
            </a:r>
          </a:p>
        </p:txBody>
      </p:sp>
      <p:sp>
        <p:nvSpPr>
          <p:cNvPr id="3" name="Content Placeholder 2">
            <a:extLst>
              <a:ext uri="{FF2B5EF4-FFF2-40B4-BE49-F238E27FC236}">
                <a16:creationId xmlns:a16="http://schemas.microsoft.com/office/drawing/2014/main" id="{42BDB114-EE12-1396-4A33-521921B96212}"/>
              </a:ext>
            </a:extLst>
          </p:cNvPr>
          <p:cNvSpPr>
            <a:spLocks noGrp="1"/>
          </p:cNvSpPr>
          <p:nvPr>
            <p:ph idx="1"/>
          </p:nvPr>
        </p:nvSpPr>
        <p:spPr>
          <a:xfrm>
            <a:off x="1097280" y="1845734"/>
            <a:ext cx="10058400" cy="4023360"/>
          </a:xfrm>
        </p:spPr>
        <p:txBody>
          <a:bodyPr>
            <a:normAutofit/>
          </a:bodyPr>
          <a:lstStyle/>
          <a:p>
            <a:r>
              <a:rPr lang="en-US">
                <a:latin typeface="Helvetica Neue"/>
              </a:rPr>
              <a:t>In addition to the principal departments, the legislature has established more than 160 boards, commissions, and committees:</a:t>
            </a:r>
          </a:p>
          <a:p>
            <a:pPr lvl="1"/>
            <a:r>
              <a:rPr lang="en-US">
                <a:latin typeface="Helvetica Neue"/>
              </a:rPr>
              <a:t>These agencies are administratively attached to one of the principal departments or to a constitutional office.</a:t>
            </a:r>
          </a:p>
          <a:p>
            <a:r>
              <a:rPr lang="en-US">
                <a:latin typeface="Helvetica Neue"/>
              </a:rPr>
              <a:t>The Constitution has established several agencies:</a:t>
            </a:r>
          </a:p>
          <a:p>
            <a:pPr lvl="1"/>
            <a:r>
              <a:rPr lang="en-US" b="0" i="0">
                <a:effectLst/>
                <a:latin typeface="Helvetica Neue"/>
              </a:rPr>
              <a:t>judicial standards commission (Art VII, Sec 11), board of land commissioners (Art X, Sec 4), board of education composed of the board of regents of higher education and the board of public education (Art X, Sec 9)</a:t>
            </a:r>
            <a:endParaRPr lang="en-US">
              <a:latin typeface="Helvetica Neue"/>
            </a:endParaRPr>
          </a:p>
          <a:p>
            <a:endParaRPr lang="en-US" dirty="0"/>
          </a:p>
        </p:txBody>
      </p:sp>
      <p:sp>
        <p:nvSpPr>
          <p:cNvPr id="11" name="Rectangle 10">
            <a:extLst>
              <a:ext uri="{FF2B5EF4-FFF2-40B4-BE49-F238E27FC236}">
                <a16:creationId xmlns:a16="http://schemas.microsoft.com/office/drawing/2014/main" id="{154480E5-678B-478F-9170-46502C5FB3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3" name="Rectangle 12">
            <a:extLst>
              <a:ext uri="{FF2B5EF4-FFF2-40B4-BE49-F238E27FC236}">
                <a16:creationId xmlns:a16="http://schemas.microsoft.com/office/drawing/2014/main" id="{B598D875-841B-47A7-B4C8-237DBCE2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38255980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5BFE25-C6B5-EEE5-5A29-31A7143D637C}"/>
              </a:ext>
            </a:extLst>
          </p:cNvPr>
          <p:cNvSpPr>
            <a:spLocks noGrp="1"/>
          </p:cNvSpPr>
          <p:nvPr>
            <p:ph type="title"/>
          </p:nvPr>
        </p:nvSpPr>
        <p:spPr/>
        <p:txBody>
          <a:bodyPr/>
          <a:lstStyle/>
          <a:p>
            <a:r>
              <a:rPr lang="en-US" dirty="0"/>
              <a:t>Governor’s Veto Power (Art VI, Sec 10)</a:t>
            </a:r>
          </a:p>
        </p:txBody>
      </p:sp>
      <p:sp>
        <p:nvSpPr>
          <p:cNvPr id="3" name="Content Placeholder 2">
            <a:extLst>
              <a:ext uri="{FF2B5EF4-FFF2-40B4-BE49-F238E27FC236}">
                <a16:creationId xmlns:a16="http://schemas.microsoft.com/office/drawing/2014/main" id="{132FCFCF-F728-DF43-B96A-DC9F1B31B42E}"/>
              </a:ext>
            </a:extLst>
          </p:cNvPr>
          <p:cNvSpPr>
            <a:spLocks noGrp="1"/>
          </p:cNvSpPr>
          <p:nvPr>
            <p:ph idx="1"/>
          </p:nvPr>
        </p:nvSpPr>
        <p:spPr/>
        <p:txBody>
          <a:bodyPr>
            <a:normAutofit/>
          </a:bodyPr>
          <a:lstStyle/>
          <a:p>
            <a:r>
              <a:rPr lang="en-US" b="0" i="0" dirty="0">
                <a:solidFill>
                  <a:srgbClr val="333333"/>
                </a:solidFill>
                <a:effectLst/>
                <a:latin typeface="Helvetica Neue"/>
              </a:rPr>
              <a:t>Each bill passed by the legislature is submitted to the governor for his signature. </a:t>
            </a:r>
          </a:p>
          <a:p>
            <a:pPr lvl="1"/>
            <a:r>
              <a:rPr lang="en-US" dirty="0">
                <a:solidFill>
                  <a:srgbClr val="333333"/>
                </a:solidFill>
                <a:latin typeface="Helvetica Neue"/>
              </a:rPr>
              <a:t>Exceptions: </a:t>
            </a:r>
            <a:r>
              <a:rPr lang="en-US" b="0" i="0" dirty="0">
                <a:solidFill>
                  <a:srgbClr val="333333"/>
                </a:solidFill>
                <a:effectLst/>
                <a:latin typeface="Helvetica Neue"/>
              </a:rPr>
              <a:t>bills proposing amendments to the Montana constitution, bills ratifying proposed amendments to the United States constitution, resolutions, and initiative and referendum measures</a:t>
            </a:r>
          </a:p>
          <a:p>
            <a:r>
              <a:rPr lang="en-US" b="0" i="0" dirty="0">
                <a:solidFill>
                  <a:srgbClr val="333333"/>
                </a:solidFill>
                <a:effectLst/>
                <a:latin typeface="Helvetica Neue"/>
              </a:rPr>
              <a:t>If the governor does not sign or veto the bill within 10 days after its delivery, it becomes law. </a:t>
            </a:r>
          </a:p>
          <a:p>
            <a:r>
              <a:rPr lang="en-US" b="0" i="0" dirty="0">
                <a:solidFill>
                  <a:srgbClr val="333333"/>
                </a:solidFill>
                <a:effectLst/>
                <a:latin typeface="Helvetica Neue"/>
              </a:rPr>
              <a:t>If the governor vetoes a bill, it must be returned to the legislature with a statement of the reasons for vetoing the bill.</a:t>
            </a:r>
          </a:p>
          <a:p>
            <a:r>
              <a:rPr lang="en-US" dirty="0">
                <a:solidFill>
                  <a:srgbClr val="333333"/>
                </a:solidFill>
                <a:latin typeface="Helvetica Neue"/>
              </a:rPr>
              <a:t>If t</a:t>
            </a:r>
            <a:r>
              <a:rPr lang="en-US" b="0" i="0" dirty="0">
                <a:solidFill>
                  <a:srgbClr val="333333"/>
                </a:solidFill>
                <a:effectLst/>
                <a:latin typeface="Helvetica Neue"/>
              </a:rPr>
              <a:t>wo-thirds of the members of each house present approve the vetoed bill, the veto is overridden and the bill becomes law.</a:t>
            </a:r>
          </a:p>
          <a:p>
            <a:endParaRPr lang="en-US" dirty="0"/>
          </a:p>
        </p:txBody>
      </p:sp>
    </p:spTree>
    <p:extLst>
      <p:ext uri="{BB962C8B-B14F-4D97-AF65-F5344CB8AC3E}">
        <p14:creationId xmlns:p14="http://schemas.microsoft.com/office/powerpoint/2010/main" val="11094685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5230A27-1553-42F8-99D7-829868E137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772232D-B4D6-429F-B3D1-2D9891B85E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bg2"/>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3403DD7-FD1B-162F-78F4-AF8223248B08}"/>
              </a:ext>
            </a:extLst>
          </p:cNvPr>
          <p:cNvSpPr>
            <a:spLocks noGrp="1"/>
          </p:cNvSpPr>
          <p:nvPr>
            <p:ph type="title"/>
          </p:nvPr>
        </p:nvSpPr>
        <p:spPr>
          <a:xfrm>
            <a:off x="965030" y="963997"/>
            <a:ext cx="3254691" cy="4938361"/>
          </a:xfrm>
        </p:spPr>
        <p:txBody>
          <a:bodyPr anchor="ctr">
            <a:normAutofit/>
          </a:bodyPr>
          <a:lstStyle/>
          <a:p>
            <a:pPr algn="r"/>
            <a:r>
              <a:rPr lang="en-US" sz="4400"/>
              <a:t>Post-Session Veto Process (Art VI, Sec 10(4))</a:t>
            </a:r>
          </a:p>
        </p:txBody>
      </p:sp>
      <p:cxnSp>
        <p:nvCxnSpPr>
          <p:cNvPr id="12" name="Straight Connector 11">
            <a:extLst>
              <a:ext uri="{FF2B5EF4-FFF2-40B4-BE49-F238E27FC236}">
                <a16:creationId xmlns:a16="http://schemas.microsoft.com/office/drawing/2014/main" id="{02CC3441-26B3-4381-B3DF-8AE3C288BC0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0251" y="2057399"/>
            <a:ext cx="0" cy="274320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2385E3C0-143F-73D3-4769-41DB7CE48B87}"/>
              </a:ext>
            </a:extLst>
          </p:cNvPr>
          <p:cNvSpPr>
            <a:spLocks noGrp="1"/>
          </p:cNvSpPr>
          <p:nvPr>
            <p:ph idx="1"/>
          </p:nvPr>
        </p:nvSpPr>
        <p:spPr>
          <a:xfrm>
            <a:off x="5134882" y="963507"/>
            <a:ext cx="6135097" cy="4938851"/>
          </a:xfrm>
        </p:spPr>
        <p:txBody>
          <a:bodyPr anchor="ctr">
            <a:normAutofit/>
          </a:bodyPr>
          <a:lstStyle/>
          <a:p>
            <a:pPr>
              <a:spcAft>
                <a:spcPts val="750"/>
              </a:spcAft>
            </a:pPr>
            <a:r>
              <a:rPr lang="en-US" sz="1800" b="0" i="0">
                <a:effectLst/>
                <a:latin typeface="Helvetica Neue"/>
              </a:rPr>
              <a:t>If the legislature is not in session when the governor vetoes a bill, and the bill was </a:t>
            </a:r>
            <a:r>
              <a:rPr lang="en-US" sz="1800">
                <a:latin typeface="Helvetica Neue"/>
              </a:rPr>
              <a:t>passed</a:t>
            </a:r>
            <a:r>
              <a:rPr lang="en-US" sz="1800" b="0" i="0">
                <a:effectLst/>
                <a:latin typeface="Helvetica Neue"/>
              </a:rPr>
              <a:t> by at least two-thirds of the members present, a veto poll process is conducted by the secretary of state</a:t>
            </a:r>
          </a:p>
          <a:p>
            <a:pPr lvl="1">
              <a:spcAft>
                <a:spcPts val="750"/>
              </a:spcAft>
            </a:pPr>
            <a:r>
              <a:rPr lang="en-US">
                <a:latin typeface="Helvetica Neue"/>
              </a:rPr>
              <a:t>If less than two-thirds of the members approved the bill, the secretary of state does not conduct a veto poll. </a:t>
            </a:r>
            <a:endParaRPr lang="en-US" b="0" i="0">
              <a:effectLst/>
              <a:latin typeface="Helvetica Neue"/>
            </a:endParaRPr>
          </a:p>
          <a:p>
            <a:pPr>
              <a:spcAft>
                <a:spcPts val="750"/>
              </a:spcAft>
            </a:pPr>
            <a:r>
              <a:rPr lang="en-US" sz="1800" b="0" i="0">
                <a:effectLst/>
                <a:latin typeface="Helvetica Neue"/>
              </a:rPr>
              <a:t>The secretary of state sends out a veto poll to all legislators by mail, with a copy of the governor's veto message. </a:t>
            </a:r>
          </a:p>
          <a:p>
            <a:pPr>
              <a:spcAft>
                <a:spcPts val="750"/>
              </a:spcAft>
            </a:pPr>
            <a:r>
              <a:rPr lang="en-US" sz="1800" b="0" i="0">
                <a:effectLst/>
                <a:latin typeface="Helvetica Neue"/>
              </a:rPr>
              <a:t>If two-thirds or more of the members of each house return to the secretary a vote to override the veto, the bill becomes law.</a:t>
            </a:r>
          </a:p>
          <a:p>
            <a:endParaRPr lang="en-US" sz="1800"/>
          </a:p>
        </p:txBody>
      </p:sp>
    </p:spTree>
    <p:extLst>
      <p:ext uri="{BB962C8B-B14F-4D97-AF65-F5344CB8AC3E}">
        <p14:creationId xmlns:p14="http://schemas.microsoft.com/office/powerpoint/2010/main" val="16624787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6B16355-27FB-445B-B646-02AB736374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7965355-B326-30AD-1A87-DC99DBC1B0DA}"/>
              </a:ext>
            </a:extLst>
          </p:cNvPr>
          <p:cNvSpPr>
            <a:spLocks noGrp="1"/>
          </p:cNvSpPr>
          <p:nvPr>
            <p:ph type="title"/>
          </p:nvPr>
        </p:nvSpPr>
        <p:spPr>
          <a:xfrm>
            <a:off x="8177212" y="634946"/>
            <a:ext cx="3372529" cy="5055904"/>
          </a:xfrm>
        </p:spPr>
        <p:txBody>
          <a:bodyPr anchor="ctr">
            <a:normAutofit/>
          </a:bodyPr>
          <a:lstStyle/>
          <a:p>
            <a:r>
              <a:rPr lang="en-US" dirty="0"/>
              <a:t>Line-Item Vetoes (Art VI, Sec 10(5); </a:t>
            </a:r>
            <a:br>
              <a:rPr lang="en-US" dirty="0"/>
            </a:br>
            <a:r>
              <a:rPr lang="en-US" dirty="0"/>
              <a:t>5-4-303, MCA)</a:t>
            </a:r>
          </a:p>
        </p:txBody>
      </p:sp>
      <p:cxnSp>
        <p:nvCxnSpPr>
          <p:cNvPr id="11" name="Straight Connector 10">
            <a:extLst>
              <a:ext uri="{FF2B5EF4-FFF2-40B4-BE49-F238E27FC236}">
                <a16:creationId xmlns:a16="http://schemas.microsoft.com/office/drawing/2014/main" id="{06DA680F-F6AC-453E-A8BF-C5BDED2851D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856978" y="1791298"/>
            <a:ext cx="0" cy="274320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6B3BF2E5-C3AB-441F-A430-491119C56D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5" name="Rectangle 14">
            <a:extLst>
              <a:ext uri="{FF2B5EF4-FFF2-40B4-BE49-F238E27FC236}">
                <a16:creationId xmlns:a16="http://schemas.microsoft.com/office/drawing/2014/main" id="{DD07C90B-B81A-473B-8919-CA924E61FF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graphicFrame>
        <p:nvGraphicFramePr>
          <p:cNvPr id="5" name="Content Placeholder 2">
            <a:extLst>
              <a:ext uri="{FF2B5EF4-FFF2-40B4-BE49-F238E27FC236}">
                <a16:creationId xmlns:a16="http://schemas.microsoft.com/office/drawing/2014/main" id="{EF91D016-4B24-8D32-EDE7-E9229DA8AEE6}"/>
              </a:ext>
            </a:extLst>
          </p:cNvPr>
          <p:cNvGraphicFramePr>
            <a:graphicFrameLocks noGrp="1"/>
          </p:cNvGraphicFramePr>
          <p:nvPr>
            <p:ph idx="1"/>
            <p:extLst>
              <p:ext uri="{D42A27DB-BD31-4B8C-83A1-F6EECF244321}">
                <p14:modId xmlns:p14="http://schemas.microsoft.com/office/powerpoint/2010/main" val="3612224401"/>
              </p:ext>
            </p:extLst>
          </p:nvPr>
        </p:nvGraphicFramePr>
        <p:xfrm>
          <a:off x="633413" y="639763"/>
          <a:ext cx="6910387" cy="50514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422228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436B94-52EC-4C91-A2F7-D01C83E338B3}"/>
              </a:ext>
            </a:extLst>
          </p:cNvPr>
          <p:cNvSpPr>
            <a:spLocks noGrp="1"/>
          </p:cNvSpPr>
          <p:nvPr>
            <p:ph type="title"/>
          </p:nvPr>
        </p:nvSpPr>
        <p:spPr/>
        <p:txBody>
          <a:bodyPr/>
          <a:lstStyle/>
          <a:p>
            <a:r>
              <a:rPr lang="en-US"/>
              <a:t>Amendatory Vetoes (MCA 5-4-304)</a:t>
            </a:r>
            <a:endParaRPr lang="en-US" dirty="0"/>
          </a:p>
        </p:txBody>
      </p:sp>
      <p:sp>
        <p:nvSpPr>
          <p:cNvPr id="3" name="Content Placeholder 2">
            <a:extLst>
              <a:ext uri="{FF2B5EF4-FFF2-40B4-BE49-F238E27FC236}">
                <a16:creationId xmlns:a16="http://schemas.microsoft.com/office/drawing/2014/main" id="{510B661B-C042-62F8-5AAE-834DEDFBC774}"/>
              </a:ext>
            </a:extLst>
          </p:cNvPr>
          <p:cNvSpPr>
            <a:spLocks noGrp="1"/>
          </p:cNvSpPr>
          <p:nvPr>
            <p:ph idx="1"/>
          </p:nvPr>
        </p:nvSpPr>
        <p:spPr/>
        <p:txBody>
          <a:bodyPr>
            <a:normAutofit fontScale="85000" lnSpcReduction="20000"/>
          </a:bodyPr>
          <a:lstStyle/>
          <a:p>
            <a:r>
              <a:rPr lang="en-US" b="0" i="0">
                <a:solidFill>
                  <a:srgbClr val="333333"/>
                </a:solidFill>
                <a:effectLst/>
                <a:latin typeface="Helvetica Neue"/>
              </a:rPr>
              <a:t>The governor may return any bill to the originating house with the governor's recommendations for amendment. </a:t>
            </a:r>
          </a:p>
          <a:p>
            <a:pPr>
              <a:spcAft>
                <a:spcPts val="750"/>
              </a:spcAft>
            </a:pPr>
            <a:r>
              <a:rPr lang="en-US" b="0" i="0">
                <a:solidFill>
                  <a:srgbClr val="333333"/>
                </a:solidFill>
                <a:effectLst/>
                <a:latin typeface="Helvetica Neue"/>
              </a:rPr>
              <a:t>If both houses approve the governor's recommendations, the bill is returned to the governor for reconsideration.</a:t>
            </a:r>
          </a:p>
          <a:p>
            <a:pPr>
              <a:spcAft>
                <a:spcPts val="750"/>
              </a:spcAft>
            </a:pPr>
            <a:r>
              <a:rPr lang="en-US" b="0" i="0">
                <a:solidFill>
                  <a:srgbClr val="333333"/>
                </a:solidFill>
                <a:effectLst/>
                <a:latin typeface="Helvetica Neue"/>
              </a:rPr>
              <a:t>If both houses disapprove the governor's recommendations, the bill must be returned to the governor for reconsideration.</a:t>
            </a:r>
          </a:p>
          <a:p>
            <a:pPr>
              <a:spcAft>
                <a:spcPts val="750"/>
              </a:spcAft>
            </a:pPr>
            <a:r>
              <a:rPr lang="en-US" b="0" i="0">
                <a:solidFill>
                  <a:srgbClr val="333333"/>
                </a:solidFill>
                <a:effectLst/>
                <a:latin typeface="Helvetica Neue"/>
              </a:rPr>
              <a:t>If one house disapproves the governor's recommendations and the other house approves, then either house may request a conference committee, which may be a free conference committee:</a:t>
            </a:r>
          </a:p>
          <a:p>
            <a:pPr lvl="1">
              <a:spcAft>
                <a:spcPts val="750"/>
              </a:spcAft>
            </a:pPr>
            <a:r>
              <a:rPr lang="en-US" b="0" i="0">
                <a:solidFill>
                  <a:srgbClr val="333333"/>
                </a:solidFill>
                <a:effectLst/>
                <a:latin typeface="Helvetica Neue"/>
              </a:rPr>
              <a:t>If both houses adopt a conference committee report, the bill, in accordance with the report, must be returned to the governor for reconsideration.</a:t>
            </a:r>
          </a:p>
          <a:p>
            <a:pPr lvl="1">
              <a:spcAft>
                <a:spcPts val="750"/>
              </a:spcAft>
            </a:pPr>
            <a:r>
              <a:rPr lang="en-US" b="0" i="0">
                <a:solidFill>
                  <a:srgbClr val="333333"/>
                </a:solidFill>
                <a:effectLst/>
                <a:latin typeface="Helvetica Neue"/>
              </a:rPr>
              <a:t>If a conference committee fails to reach agreement or if its report is not adopted by both houses, the governor's recommendations are considered not approved and the bill must be returned to the governor for further consideration.</a:t>
            </a:r>
          </a:p>
          <a:p>
            <a:pPr>
              <a:spcAft>
                <a:spcPts val="750"/>
              </a:spcAft>
            </a:pPr>
            <a:r>
              <a:rPr lang="en-US" b="0" i="0">
                <a:solidFill>
                  <a:srgbClr val="333333"/>
                </a:solidFill>
                <a:effectLst/>
                <a:latin typeface="Helvetica Neue"/>
              </a:rPr>
              <a:t>The governor may not return a bill for amendment a second time.</a:t>
            </a:r>
          </a:p>
          <a:p>
            <a:endParaRPr lang="en-US" dirty="0"/>
          </a:p>
        </p:txBody>
      </p:sp>
    </p:spTree>
    <p:extLst>
      <p:ext uri="{BB962C8B-B14F-4D97-AF65-F5344CB8AC3E}">
        <p14:creationId xmlns:p14="http://schemas.microsoft.com/office/powerpoint/2010/main" val="2098392710"/>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5023</TotalTime>
  <Words>1999</Words>
  <Application>Microsoft Office PowerPoint</Application>
  <PresentationFormat>Widescreen</PresentationFormat>
  <Paragraphs>106</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Calibri</vt:lpstr>
      <vt:lpstr>Calibri Light</vt:lpstr>
      <vt:lpstr>Helvetica Neue</vt:lpstr>
      <vt:lpstr>Retrospect</vt:lpstr>
      <vt:lpstr>Role of the Executive Branch  and Agency Rulemaking</vt:lpstr>
      <vt:lpstr>Executive Branch (Art. VI, Section 1)</vt:lpstr>
      <vt:lpstr>Duties of Executive Officers  (Art. VI, Section 4)</vt:lpstr>
      <vt:lpstr>Departments</vt:lpstr>
      <vt:lpstr>Other Agencies</vt:lpstr>
      <vt:lpstr>Governor’s Veto Power (Art VI, Sec 10)</vt:lpstr>
      <vt:lpstr>Post-Session Veto Process (Art VI, Sec 10(4))</vt:lpstr>
      <vt:lpstr>Line-Item Vetoes (Art VI, Sec 10(5);  5-4-303, MCA)</vt:lpstr>
      <vt:lpstr>Amendatory Vetoes (MCA 5-4-304)</vt:lpstr>
      <vt:lpstr>Other Governor Duties/Powers</vt:lpstr>
      <vt:lpstr>Agency Rulemaking Authority</vt:lpstr>
      <vt:lpstr>Legislative Grants of Rulemaking Authority</vt:lpstr>
      <vt:lpstr>Montana Administrative Procedure Act</vt:lpstr>
      <vt:lpstr>Notice and Public Input  (2-4-302, MCA)</vt:lpstr>
      <vt:lpstr>Legislative Review and Oversight</vt:lpstr>
      <vt:lpstr>Legislative Review and Oversight</vt:lpstr>
      <vt:lpstr>MAPA Exceptions/Exemptions</vt:lpstr>
      <vt:lpstr>Contact Information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Kristen Juras</dc:creator>
  <cp:lastModifiedBy>Juras, Kristen</cp:lastModifiedBy>
  <cp:revision>8</cp:revision>
  <dcterms:created xsi:type="dcterms:W3CDTF">2024-12-31T02:36:19Z</dcterms:created>
  <dcterms:modified xsi:type="dcterms:W3CDTF">2025-01-03T15:24:48Z</dcterms:modified>
</cp:coreProperties>
</file>