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0" y="1057655"/>
            <a:ext cx="10058019" cy="56578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40328" y="2865564"/>
            <a:ext cx="2777743" cy="1555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613" y="2156722"/>
            <a:ext cx="8549173" cy="406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urtinnovation.org/sites/default/files/media/document/2019/prosecutor" TargetMode="External"/><Relationship Id="rId3" Type="http://schemas.openxmlformats.org/officeDocument/2006/relationships/hyperlink" Target="http://www.courtinnovation.org/sites/default/files/media/documents/2017" TargetMode="External"/><Relationship Id="rId4" Type="http://schemas.openxmlformats.org/officeDocument/2006/relationships/hyperlink" Target="http://www.annualreviews.org/doi/abs/10.1146/annurev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hyperlink" Target="http://www.leadbureau.org/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hyperlink" Target="http://www.yellowlineproject.com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ellowlineproject.com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2326" y="3108452"/>
            <a:ext cx="4334510" cy="7797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Pretrial</a:t>
            </a:r>
            <a:r>
              <a:rPr dirty="0" spc="-50"/>
              <a:t> </a:t>
            </a:r>
            <a:r>
              <a:rPr dirty="0" spc="-25"/>
              <a:t>Diversion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9047" y="3932928"/>
            <a:ext cx="3481070" cy="1155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66725" marR="459740" indent="516255">
              <a:lnSpc>
                <a:spcPct val="126699"/>
              </a:lnSpc>
              <a:spcBef>
                <a:spcPts val="90"/>
              </a:spcBef>
            </a:pPr>
            <a:r>
              <a:rPr dirty="0" sz="1950">
                <a:latin typeface="Calibri"/>
                <a:cs typeface="Calibri"/>
              </a:rPr>
              <a:t>Robin </a:t>
            </a:r>
            <a:r>
              <a:rPr dirty="0" sz="1950" spc="5">
                <a:latin typeface="Calibri"/>
                <a:cs typeface="Calibri"/>
              </a:rPr>
              <a:t>E. </a:t>
            </a:r>
            <a:r>
              <a:rPr dirty="0" sz="1950" spc="-10">
                <a:latin typeface="Calibri"/>
                <a:cs typeface="Calibri"/>
              </a:rPr>
              <a:t>Wosje </a:t>
            </a:r>
            <a:r>
              <a:rPr dirty="0" sz="1950" spc="-5">
                <a:latin typeface="Calibri"/>
                <a:cs typeface="Calibri"/>
              </a:rPr>
              <a:t> </a:t>
            </a:r>
            <a:r>
              <a:rPr dirty="0" sz="1950" spc="5">
                <a:latin typeface="Calibri"/>
                <a:cs typeface="Calibri"/>
              </a:rPr>
              <a:t>Senior</a:t>
            </a:r>
            <a:r>
              <a:rPr dirty="0" sz="1950" spc="-15">
                <a:latin typeface="Calibri"/>
                <a:cs typeface="Calibri"/>
              </a:rPr>
              <a:t> </a:t>
            </a:r>
            <a:r>
              <a:rPr dirty="0" sz="1950">
                <a:latin typeface="Calibri"/>
                <a:cs typeface="Calibri"/>
              </a:rPr>
              <a:t>Program</a:t>
            </a:r>
            <a:r>
              <a:rPr dirty="0" sz="1950" spc="-20">
                <a:latin typeface="Calibri"/>
                <a:cs typeface="Calibri"/>
              </a:rPr>
              <a:t> </a:t>
            </a:r>
            <a:r>
              <a:rPr dirty="0" sz="1950" spc="5">
                <a:latin typeface="Calibri"/>
                <a:cs typeface="Calibri"/>
              </a:rPr>
              <a:t>Manager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950" spc="10">
                <a:latin typeface="Calibri"/>
                <a:cs typeface="Calibri"/>
              </a:rPr>
              <a:t>The</a:t>
            </a:r>
            <a:r>
              <a:rPr dirty="0" sz="1950">
                <a:latin typeface="Calibri"/>
                <a:cs typeface="Calibri"/>
              </a:rPr>
              <a:t> </a:t>
            </a:r>
            <a:r>
              <a:rPr dirty="0" sz="1950" spc="5">
                <a:latin typeface="Calibri"/>
                <a:cs typeface="Calibri"/>
              </a:rPr>
              <a:t>Justice</a:t>
            </a:r>
            <a:r>
              <a:rPr dirty="0" sz="1950" spc="-15">
                <a:latin typeface="Calibri"/>
                <a:cs typeface="Calibri"/>
              </a:rPr>
              <a:t> </a:t>
            </a:r>
            <a:r>
              <a:rPr dirty="0" sz="1950" spc="10">
                <a:latin typeface="Calibri"/>
                <a:cs typeface="Calibri"/>
              </a:rPr>
              <a:t>Management</a:t>
            </a:r>
            <a:r>
              <a:rPr dirty="0" sz="1950">
                <a:latin typeface="Calibri"/>
                <a:cs typeface="Calibri"/>
              </a:rPr>
              <a:t> Institute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633" y="1559305"/>
            <a:ext cx="1901189" cy="5791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600" spc="-60"/>
              <a:t>R</a:t>
            </a:r>
            <a:r>
              <a:rPr dirty="0" sz="3600" spc="5"/>
              <a:t>esou</a:t>
            </a:r>
            <a:r>
              <a:rPr dirty="0" sz="3600" spc="-45"/>
              <a:t>r</a:t>
            </a:r>
            <a:r>
              <a:rPr dirty="0" sz="3600" spc="5"/>
              <a:t>ces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4613" y="2156722"/>
            <a:ext cx="8541385" cy="4061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1650" spc="-5" b="1">
                <a:latin typeface="Calibri"/>
                <a:cs typeface="Calibri"/>
              </a:rPr>
              <a:t>Prosecutor‐Led</a:t>
            </a:r>
            <a:r>
              <a:rPr dirty="0" sz="1650" spc="10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Diversion:</a:t>
            </a:r>
            <a:r>
              <a:rPr dirty="0" sz="1650" b="1">
                <a:latin typeface="Calibri"/>
                <a:cs typeface="Calibri"/>
              </a:rPr>
              <a:t> A </a:t>
            </a:r>
            <a:r>
              <a:rPr dirty="0" sz="1650" spc="-5" b="1">
                <a:latin typeface="Calibri"/>
                <a:cs typeface="Calibri"/>
              </a:rPr>
              <a:t>National</a:t>
            </a:r>
            <a:r>
              <a:rPr dirty="0" sz="1650" spc="-15" b="1">
                <a:latin typeface="Calibri"/>
                <a:cs typeface="Calibri"/>
              </a:rPr>
              <a:t> </a:t>
            </a:r>
            <a:r>
              <a:rPr dirty="0" sz="1650" spc="-20" b="1">
                <a:latin typeface="Calibri"/>
                <a:cs typeface="Calibri"/>
              </a:rPr>
              <a:t>Survey,</a:t>
            </a:r>
            <a:r>
              <a:rPr dirty="0" sz="1650" spc="20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Center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of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Court </a:t>
            </a:r>
            <a:r>
              <a:rPr dirty="0" sz="1650" spc="-10" b="1">
                <a:latin typeface="Calibri"/>
                <a:cs typeface="Calibri"/>
              </a:rPr>
              <a:t>Innovation,</a:t>
            </a:r>
            <a:r>
              <a:rPr dirty="0" sz="1650" spc="-5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March</a:t>
            </a:r>
            <a:r>
              <a:rPr dirty="0" sz="1650" spc="-5" b="1">
                <a:latin typeface="Calibri"/>
                <a:cs typeface="Calibri"/>
              </a:rPr>
              <a:t> 2019</a:t>
            </a:r>
            <a:r>
              <a:rPr dirty="0" sz="1650" b="1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: </a:t>
            </a:r>
            <a:r>
              <a:rPr dirty="0" sz="1650" spc="-5">
                <a:latin typeface="Calibri"/>
                <a:cs typeface="Calibri"/>
              </a:rPr>
              <a:t>Survey</a:t>
            </a:r>
            <a:r>
              <a:rPr dirty="0" sz="1650" spc="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 </a:t>
            </a:r>
            <a:r>
              <a:rPr dirty="0" sz="1650" spc="-35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some of the</a:t>
            </a:r>
            <a:r>
              <a:rPr dirty="0" sz="1650" spc="10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main</a:t>
            </a:r>
            <a:r>
              <a:rPr dirty="0" sz="1650" spc="-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prosecutor‐led</a:t>
            </a:r>
            <a:r>
              <a:rPr dirty="0" sz="1650" spc="2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programs</a:t>
            </a:r>
            <a:r>
              <a:rPr dirty="0" sz="1650" spc="-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that</a:t>
            </a:r>
            <a:r>
              <a:rPr dirty="0" sz="1650" spc="10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exist</a:t>
            </a:r>
            <a:r>
              <a:rPr dirty="0" sz="1650" spc="1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in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the United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States. </a:t>
            </a:r>
            <a:r>
              <a:rPr dirty="0" sz="1650" spc="-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tps://w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ww.c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ourtinnov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a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tion.or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g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/sites/default/files/media/document/2019/prosecutor‐ </a:t>
            </a:r>
            <a:r>
              <a:rPr dirty="0" sz="1650" spc="-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sng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led_diversion.pdf</a:t>
            </a:r>
            <a:endParaRPr sz="16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12700" marR="803275">
              <a:lnSpc>
                <a:spcPct val="107100"/>
              </a:lnSpc>
              <a:spcBef>
                <a:spcPts val="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1650" spc="-5" b="1">
                <a:latin typeface="Calibri"/>
                <a:cs typeface="Calibri"/>
              </a:rPr>
              <a:t>Prosecutor‐Led</a:t>
            </a:r>
            <a:r>
              <a:rPr dirty="0" sz="1650" spc="10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Pretrial</a:t>
            </a:r>
            <a:r>
              <a:rPr dirty="0" sz="1650" spc="-5" b="1">
                <a:latin typeface="Calibri"/>
                <a:cs typeface="Calibri"/>
              </a:rPr>
              <a:t> Diversion: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Case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Studies</a:t>
            </a:r>
            <a:r>
              <a:rPr dirty="0" sz="1650" spc="-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in </a:t>
            </a:r>
            <a:r>
              <a:rPr dirty="0" sz="1650" spc="-10" b="1">
                <a:latin typeface="Calibri"/>
                <a:cs typeface="Calibri"/>
              </a:rPr>
              <a:t>Eleven</a:t>
            </a:r>
            <a:r>
              <a:rPr dirty="0" sz="1650" spc="15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Jurisdictions,</a:t>
            </a:r>
            <a:r>
              <a:rPr dirty="0" sz="1650" spc="-15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Center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for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Court </a:t>
            </a:r>
            <a:r>
              <a:rPr dirty="0" sz="1650" spc="-360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Innovation,</a:t>
            </a:r>
            <a:r>
              <a:rPr dirty="0" sz="1650" b="1">
                <a:latin typeface="Calibri"/>
                <a:cs typeface="Calibri"/>
              </a:rPr>
              <a:t> April</a:t>
            </a:r>
            <a:r>
              <a:rPr dirty="0" sz="1650" spc="-20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2018</a:t>
            </a:r>
            <a:r>
              <a:rPr dirty="0" sz="1650" spc="-5" b="1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:</a:t>
            </a:r>
            <a:r>
              <a:rPr dirty="0" sz="1650" spc="-5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Evaluation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 16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diversion</a:t>
            </a:r>
            <a:r>
              <a:rPr dirty="0" sz="1650" spc="10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programs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in 11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different</a:t>
            </a:r>
            <a:r>
              <a:rPr dirty="0" sz="1650" spc="2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offices: </a:t>
            </a:r>
            <a:r>
              <a:rPr dirty="0" sz="1650" spc="-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tps://w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ww.c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ourtinnov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a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tion.or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g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/sites/default/files/media/documents/2017‐ </a:t>
            </a:r>
            <a:r>
              <a:rPr dirty="0" sz="1650" spc="-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11/pretrial_diversion_case_study_report_final_provrel.pdf</a:t>
            </a:r>
            <a:endParaRPr sz="16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12700" marR="113664">
              <a:lnSpc>
                <a:spcPct val="107000"/>
              </a:lnSpc>
              <a:buFont typeface="Arial"/>
              <a:buChar char="•"/>
              <a:tabLst>
                <a:tab pos="201930" algn="l"/>
              </a:tabLst>
            </a:pPr>
            <a:r>
              <a:rPr dirty="0" sz="1650" b="1">
                <a:latin typeface="Calibri"/>
                <a:cs typeface="Calibri"/>
              </a:rPr>
              <a:t>Models of </a:t>
            </a:r>
            <a:r>
              <a:rPr dirty="0" sz="1650" spc="-5" b="1">
                <a:latin typeface="Calibri"/>
                <a:cs typeface="Calibri"/>
              </a:rPr>
              <a:t>Prosecutor‐Led</a:t>
            </a:r>
            <a:r>
              <a:rPr dirty="0" sz="1650" spc="10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Diversion</a:t>
            </a:r>
            <a:r>
              <a:rPr dirty="0" sz="1650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Programs</a:t>
            </a:r>
            <a:r>
              <a:rPr dirty="0" sz="1650" spc="-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in</a:t>
            </a:r>
            <a:r>
              <a:rPr dirty="0" sz="1650" spc="-10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the</a:t>
            </a:r>
            <a:r>
              <a:rPr dirty="0" sz="1650" b="1">
                <a:latin typeface="Calibri"/>
                <a:cs typeface="Calibri"/>
              </a:rPr>
              <a:t> </a:t>
            </a:r>
            <a:r>
              <a:rPr dirty="0" sz="1650" spc="-5" b="1">
                <a:latin typeface="Calibri"/>
                <a:cs typeface="Calibri"/>
              </a:rPr>
              <a:t>United</a:t>
            </a:r>
            <a:r>
              <a:rPr dirty="0" sz="1650" spc="-15" b="1">
                <a:latin typeface="Calibri"/>
                <a:cs typeface="Calibri"/>
              </a:rPr>
              <a:t> States</a:t>
            </a:r>
            <a:r>
              <a:rPr dirty="0" sz="1650" spc="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and</a:t>
            </a:r>
            <a:r>
              <a:rPr dirty="0" sz="1650" spc="-5" b="1">
                <a:latin typeface="Calibri"/>
                <a:cs typeface="Calibri"/>
              </a:rPr>
              <a:t> </a:t>
            </a:r>
            <a:r>
              <a:rPr dirty="0" sz="1650" spc="-10" b="1">
                <a:latin typeface="Calibri"/>
                <a:cs typeface="Calibri"/>
              </a:rPr>
              <a:t>Beyond,</a:t>
            </a:r>
            <a:r>
              <a:rPr dirty="0" sz="1650" spc="10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Annual</a:t>
            </a:r>
            <a:r>
              <a:rPr dirty="0" sz="1650" spc="-10" b="1">
                <a:latin typeface="Calibri"/>
                <a:cs typeface="Calibri"/>
              </a:rPr>
              <a:t> Review </a:t>
            </a:r>
            <a:r>
              <a:rPr dirty="0" sz="1650" spc="-355" b="1">
                <a:latin typeface="Calibri"/>
                <a:cs typeface="Calibri"/>
              </a:rPr>
              <a:t> </a:t>
            </a:r>
            <a:r>
              <a:rPr dirty="0" sz="1650" b="1">
                <a:latin typeface="Calibri"/>
                <a:cs typeface="Calibri"/>
              </a:rPr>
              <a:t>of </a:t>
            </a:r>
            <a:r>
              <a:rPr dirty="0" sz="1650" spc="-15" b="1">
                <a:latin typeface="Calibri"/>
                <a:cs typeface="Calibri"/>
              </a:rPr>
              <a:t>Criminology, </a:t>
            </a:r>
            <a:r>
              <a:rPr dirty="0" sz="1650" b="1">
                <a:latin typeface="Calibri"/>
                <a:cs typeface="Calibri"/>
              </a:rPr>
              <a:t>2021</a:t>
            </a:r>
            <a:r>
              <a:rPr dirty="0" sz="1650" spc="10" b="1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: </a:t>
            </a:r>
            <a:r>
              <a:rPr dirty="0" sz="1650" spc="-5">
                <a:latin typeface="Calibri"/>
                <a:cs typeface="Calibri"/>
              </a:rPr>
              <a:t>Discussion</a:t>
            </a:r>
            <a:r>
              <a:rPr dirty="0" sz="1650" spc="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 some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 the</a:t>
            </a:r>
            <a:r>
              <a:rPr dirty="0" sz="1650" spc="1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pitfalls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 </a:t>
            </a:r>
            <a:r>
              <a:rPr dirty="0" sz="1650" spc="-10">
                <a:latin typeface="Calibri"/>
                <a:cs typeface="Calibri"/>
              </a:rPr>
              <a:t>prosecutor‐led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diversion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including</a:t>
            </a:r>
            <a:r>
              <a:rPr dirty="0" sz="1650" spc="1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net 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widening,</a:t>
            </a:r>
            <a:r>
              <a:rPr dirty="0" sz="1650" spc="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unilateral</a:t>
            </a:r>
            <a:r>
              <a:rPr dirty="0" sz="1650" spc="3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decision</a:t>
            </a:r>
            <a:r>
              <a:rPr dirty="0" sz="1650" spc="2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making</a:t>
            </a:r>
            <a:r>
              <a:rPr dirty="0" sz="1650" spc="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and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limited</a:t>
            </a:r>
            <a:r>
              <a:rPr dirty="0" sz="1650" spc="25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accountability,</a:t>
            </a:r>
            <a:r>
              <a:rPr dirty="0" sz="1650" spc="3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challenges</a:t>
            </a:r>
            <a:r>
              <a:rPr dirty="0" sz="1650" spc="30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of</a:t>
            </a:r>
            <a:r>
              <a:rPr dirty="0" sz="165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documenting</a:t>
            </a:r>
            <a:r>
              <a:rPr dirty="0" sz="1650" spc="25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results, </a:t>
            </a:r>
            <a:r>
              <a:rPr dirty="0" sz="1650" spc="-5">
                <a:latin typeface="Calibri"/>
                <a:cs typeface="Calibri"/>
              </a:rPr>
              <a:t> and</a:t>
            </a:r>
            <a:r>
              <a:rPr dirty="0" sz="1650" spc="-10">
                <a:latin typeface="Calibri"/>
                <a:cs typeface="Calibri"/>
              </a:rPr>
              <a:t> </a:t>
            </a:r>
            <a:r>
              <a:rPr dirty="0" sz="1650" spc="-15">
                <a:latin typeface="Calibri"/>
                <a:cs typeface="Calibri"/>
              </a:rPr>
              <a:t>program</a:t>
            </a:r>
            <a:r>
              <a:rPr dirty="0" sz="1650" spc="-5">
                <a:latin typeface="Calibri"/>
                <a:cs typeface="Calibri"/>
              </a:rPr>
              <a:t> and </a:t>
            </a:r>
            <a:r>
              <a:rPr dirty="0" sz="1650">
                <a:latin typeface="Calibri"/>
                <a:cs typeface="Calibri"/>
              </a:rPr>
              <a:t>eligibility</a:t>
            </a:r>
            <a:r>
              <a:rPr dirty="0" sz="1650" spc="25">
                <a:latin typeface="Calibri"/>
                <a:cs typeface="Calibri"/>
              </a:rPr>
              <a:t> </a:t>
            </a:r>
            <a:r>
              <a:rPr dirty="0" sz="1650" spc="-5">
                <a:latin typeface="Calibri"/>
                <a:cs typeface="Calibri"/>
              </a:rPr>
              <a:t>criteria. </a:t>
            </a:r>
            <a:r>
              <a:rPr dirty="0" sz="165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tps://w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ww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.annualreviews.or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g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/doi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/a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bs/10.1146/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a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nnurev‐cr</a:t>
            </a:r>
            <a:r>
              <a:rPr dirty="0" u="heavy" sz="165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iminol‐061020‐022236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6058" y="1226819"/>
            <a:ext cx="7607045" cy="521812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" y="1057655"/>
            <a:ext cx="10058019" cy="56578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52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010"/>
              </a:spcBef>
            </a:pPr>
            <a:r>
              <a:rPr dirty="0" spc="-40"/>
              <a:t>Thank</a:t>
            </a:r>
            <a:r>
              <a:rPr dirty="0" spc="-140"/>
              <a:t> </a:t>
            </a:r>
            <a:r>
              <a:rPr dirty="0" spc="-60"/>
              <a:t>you!</a:t>
            </a:r>
          </a:p>
          <a:p>
            <a:pPr algn="ctr">
              <a:lnSpc>
                <a:spcPct val="100000"/>
              </a:lnSpc>
              <a:spcBef>
                <a:spcPts val="1060"/>
              </a:spcBef>
            </a:pPr>
            <a:r>
              <a:rPr dirty="0" sz="2600" b="0">
                <a:latin typeface="Calibri"/>
                <a:cs typeface="Calibri"/>
              </a:rPr>
              <a:t>Robin</a:t>
            </a:r>
            <a:r>
              <a:rPr dirty="0" sz="2600" spc="5" b="0">
                <a:latin typeface="Calibri"/>
                <a:cs typeface="Calibri"/>
              </a:rPr>
              <a:t> </a:t>
            </a:r>
            <a:r>
              <a:rPr dirty="0" sz="2600" spc="10" b="0">
                <a:latin typeface="Calibri"/>
                <a:cs typeface="Calibri"/>
              </a:rPr>
              <a:t>E.</a:t>
            </a:r>
            <a:r>
              <a:rPr dirty="0" sz="2600" spc="-10" b="0">
                <a:latin typeface="Calibri"/>
                <a:cs typeface="Calibri"/>
              </a:rPr>
              <a:t> Wosje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0041" y="2861563"/>
            <a:ext cx="2564130" cy="1602740"/>
          </a:xfrm>
          <a:prstGeom prst="rect"/>
        </p:spPr>
        <p:txBody>
          <a:bodyPr wrap="square" lIns="0" tIns="106680" rIns="0" bIns="0" rtlCol="0" vert="horz">
            <a:spAutoFit/>
          </a:bodyPr>
          <a:lstStyle/>
          <a:p>
            <a:pPr marL="12700" marR="5080">
              <a:lnSpc>
                <a:spcPts val="5880"/>
              </a:lnSpc>
              <a:spcBef>
                <a:spcPts val="840"/>
              </a:spcBef>
            </a:pPr>
            <a:r>
              <a:rPr dirty="0" sz="5450" spc="-55"/>
              <a:t>Pretrial </a:t>
            </a:r>
            <a:r>
              <a:rPr dirty="0" sz="5450" spc="-50"/>
              <a:t> </a:t>
            </a:r>
            <a:r>
              <a:rPr dirty="0" sz="5450" spc="-70"/>
              <a:t>D</a:t>
            </a:r>
            <a:r>
              <a:rPr dirty="0" sz="5450" spc="-25"/>
              <a:t>i</a:t>
            </a:r>
            <a:r>
              <a:rPr dirty="0" sz="5450" spc="-100"/>
              <a:t>v</a:t>
            </a:r>
            <a:r>
              <a:rPr dirty="0" sz="5450" spc="-55"/>
              <a:t>e</a:t>
            </a:r>
            <a:r>
              <a:rPr dirty="0" sz="5450" spc="-145"/>
              <a:t>r</a:t>
            </a:r>
            <a:r>
              <a:rPr dirty="0" sz="5450" spc="-45"/>
              <a:t>s</a:t>
            </a:r>
            <a:r>
              <a:rPr dirty="0" sz="5450" spc="-25"/>
              <a:t>i</a:t>
            </a:r>
            <a:r>
              <a:rPr dirty="0" sz="5450" spc="-65"/>
              <a:t>o</a:t>
            </a:r>
            <a:r>
              <a:rPr dirty="0" sz="5450" spc="-5"/>
              <a:t>n</a:t>
            </a:r>
            <a:endParaRPr sz="5450"/>
          </a:p>
        </p:txBody>
      </p:sp>
      <p:grpSp>
        <p:nvGrpSpPr>
          <p:cNvPr id="3" name="object 3"/>
          <p:cNvGrpSpPr/>
          <p:nvPr/>
        </p:nvGrpSpPr>
        <p:grpSpPr>
          <a:xfrm>
            <a:off x="515397" y="4666869"/>
            <a:ext cx="2717165" cy="70485"/>
            <a:chOff x="515397" y="4666869"/>
            <a:chExt cx="2717165" cy="70485"/>
          </a:xfrm>
        </p:grpSpPr>
        <p:sp>
          <p:nvSpPr>
            <p:cNvPr id="4" name="object 4"/>
            <p:cNvSpPr/>
            <p:nvPr/>
          </p:nvSpPr>
          <p:spPr>
            <a:xfrm>
              <a:off x="531114" y="4686601"/>
              <a:ext cx="2686050" cy="33020"/>
            </a:xfrm>
            <a:custGeom>
              <a:avLst/>
              <a:gdLst/>
              <a:ahLst/>
              <a:cxnLst/>
              <a:rect l="l" t="t" r="r" b="b"/>
              <a:pathLst>
                <a:path w="2686050" h="33020">
                  <a:moveTo>
                    <a:pt x="2686050" y="17224"/>
                  </a:moveTo>
                  <a:lnTo>
                    <a:pt x="2685288" y="12652"/>
                  </a:lnTo>
                  <a:lnTo>
                    <a:pt x="2685288" y="8842"/>
                  </a:lnTo>
                  <a:lnTo>
                    <a:pt x="2629720" y="13790"/>
                  </a:lnTo>
                  <a:lnTo>
                    <a:pt x="2572787" y="16357"/>
                  </a:lnTo>
                  <a:lnTo>
                    <a:pt x="2515123" y="16986"/>
                  </a:lnTo>
                  <a:lnTo>
                    <a:pt x="2457365" y="16124"/>
                  </a:lnTo>
                  <a:lnTo>
                    <a:pt x="2400146" y="14214"/>
                  </a:lnTo>
                  <a:lnTo>
                    <a:pt x="2238078" y="6641"/>
                  </a:lnTo>
                  <a:lnTo>
                    <a:pt x="2189368" y="4985"/>
                  </a:lnTo>
                  <a:lnTo>
                    <a:pt x="2144373" y="4503"/>
                  </a:lnTo>
                  <a:lnTo>
                    <a:pt x="2103728" y="5641"/>
                  </a:lnTo>
                  <a:lnTo>
                    <a:pt x="2024742" y="12896"/>
                  </a:lnTo>
                  <a:lnTo>
                    <a:pt x="1975396" y="14841"/>
                  </a:lnTo>
                  <a:lnTo>
                    <a:pt x="1921642" y="15131"/>
                  </a:lnTo>
                  <a:lnTo>
                    <a:pt x="1865095" y="14219"/>
                  </a:lnTo>
                  <a:lnTo>
                    <a:pt x="1807368" y="12557"/>
                  </a:lnTo>
                  <a:lnTo>
                    <a:pt x="1694832" y="8794"/>
                  </a:lnTo>
                  <a:lnTo>
                    <a:pt x="1643249" y="7599"/>
                  </a:lnTo>
                  <a:lnTo>
                    <a:pt x="1596943" y="7464"/>
                  </a:lnTo>
                  <a:lnTo>
                    <a:pt x="1557528" y="8842"/>
                  </a:lnTo>
                  <a:lnTo>
                    <a:pt x="1525302" y="10909"/>
                  </a:lnTo>
                  <a:lnTo>
                    <a:pt x="1488066" y="12864"/>
                  </a:lnTo>
                  <a:lnTo>
                    <a:pt x="1446395" y="14629"/>
                  </a:lnTo>
                  <a:lnTo>
                    <a:pt x="1400866" y="16124"/>
                  </a:lnTo>
                  <a:lnTo>
                    <a:pt x="1352056" y="17269"/>
                  </a:lnTo>
                  <a:lnTo>
                    <a:pt x="1300543" y="17986"/>
                  </a:lnTo>
                  <a:lnTo>
                    <a:pt x="1246902" y="18195"/>
                  </a:lnTo>
                  <a:lnTo>
                    <a:pt x="1191711" y="17817"/>
                  </a:lnTo>
                  <a:lnTo>
                    <a:pt x="1135546" y="16772"/>
                  </a:lnTo>
                  <a:lnTo>
                    <a:pt x="1078984" y="14981"/>
                  </a:lnTo>
                  <a:lnTo>
                    <a:pt x="1022603" y="12364"/>
                  </a:lnTo>
                  <a:lnTo>
                    <a:pt x="900048" y="4402"/>
                  </a:lnTo>
                  <a:lnTo>
                    <a:pt x="844489" y="1599"/>
                  </a:lnTo>
                  <a:lnTo>
                    <a:pt x="797164" y="206"/>
                  </a:lnTo>
                  <a:lnTo>
                    <a:pt x="754939" y="0"/>
                  </a:lnTo>
                  <a:lnTo>
                    <a:pt x="714676" y="752"/>
                  </a:lnTo>
                  <a:lnTo>
                    <a:pt x="673241" y="2238"/>
                  </a:lnTo>
                  <a:lnTo>
                    <a:pt x="574308" y="6509"/>
                  </a:lnTo>
                  <a:lnTo>
                    <a:pt x="510540" y="8842"/>
                  </a:lnTo>
                  <a:lnTo>
                    <a:pt x="352689" y="15227"/>
                  </a:lnTo>
                  <a:lnTo>
                    <a:pt x="308994" y="16743"/>
                  </a:lnTo>
                  <a:lnTo>
                    <a:pt x="266414" y="17701"/>
                  </a:lnTo>
                  <a:lnTo>
                    <a:pt x="222942" y="17950"/>
                  </a:lnTo>
                  <a:lnTo>
                    <a:pt x="176572" y="17340"/>
                  </a:lnTo>
                  <a:lnTo>
                    <a:pt x="125297" y="15719"/>
                  </a:lnTo>
                  <a:lnTo>
                    <a:pt x="67108" y="12937"/>
                  </a:lnTo>
                  <a:lnTo>
                    <a:pt x="0" y="8842"/>
                  </a:lnTo>
                  <a:lnTo>
                    <a:pt x="0" y="14938"/>
                  </a:lnTo>
                  <a:lnTo>
                    <a:pt x="762" y="17224"/>
                  </a:lnTo>
                  <a:lnTo>
                    <a:pt x="0" y="24082"/>
                  </a:lnTo>
                  <a:lnTo>
                    <a:pt x="44254" y="23894"/>
                  </a:lnTo>
                  <a:lnTo>
                    <a:pt x="88065" y="24082"/>
                  </a:lnTo>
                  <a:lnTo>
                    <a:pt x="222989" y="25783"/>
                  </a:lnTo>
                  <a:lnTo>
                    <a:pt x="321995" y="26727"/>
                  </a:lnTo>
                  <a:lnTo>
                    <a:pt x="376060" y="26803"/>
                  </a:lnTo>
                  <a:lnTo>
                    <a:pt x="433986" y="26463"/>
                  </a:lnTo>
                  <a:lnTo>
                    <a:pt x="496387" y="25594"/>
                  </a:lnTo>
                  <a:lnTo>
                    <a:pt x="630459" y="22743"/>
                  </a:lnTo>
                  <a:lnTo>
                    <a:pt x="690398" y="22320"/>
                  </a:lnTo>
                  <a:lnTo>
                    <a:pt x="744728" y="22599"/>
                  </a:lnTo>
                  <a:lnTo>
                    <a:pt x="794479" y="23361"/>
                  </a:lnTo>
                  <a:lnTo>
                    <a:pt x="926563" y="26391"/>
                  </a:lnTo>
                  <a:lnTo>
                    <a:pt x="968304" y="26927"/>
                  </a:lnTo>
                  <a:lnTo>
                    <a:pt x="1010618" y="26865"/>
                  </a:lnTo>
                  <a:lnTo>
                    <a:pt x="1054537" y="25989"/>
                  </a:lnTo>
                  <a:lnTo>
                    <a:pt x="1155250" y="21649"/>
                  </a:lnTo>
                  <a:lnTo>
                    <a:pt x="1201803" y="20307"/>
                  </a:lnTo>
                  <a:lnTo>
                    <a:pt x="1243640" y="19849"/>
                  </a:lnTo>
                  <a:lnTo>
                    <a:pt x="1283652" y="20069"/>
                  </a:lnTo>
                  <a:lnTo>
                    <a:pt x="1421649" y="22722"/>
                  </a:lnTo>
                  <a:lnTo>
                    <a:pt x="1483273" y="23581"/>
                  </a:lnTo>
                  <a:lnTo>
                    <a:pt x="1557528" y="24082"/>
                  </a:lnTo>
                  <a:lnTo>
                    <a:pt x="1618086" y="24024"/>
                  </a:lnTo>
                  <a:lnTo>
                    <a:pt x="1677313" y="23236"/>
                  </a:lnTo>
                  <a:lnTo>
                    <a:pt x="1734990" y="21939"/>
                  </a:lnTo>
                  <a:lnTo>
                    <a:pt x="1896522" y="17224"/>
                  </a:lnTo>
                  <a:lnTo>
                    <a:pt x="1945801" y="16119"/>
                  </a:lnTo>
                  <a:lnTo>
                    <a:pt x="1992432" y="15616"/>
                  </a:lnTo>
                  <a:lnTo>
                    <a:pt x="2036194" y="15939"/>
                  </a:lnTo>
                  <a:lnTo>
                    <a:pt x="2076869" y="17309"/>
                  </a:lnTo>
                  <a:lnTo>
                    <a:pt x="2114237" y="19950"/>
                  </a:lnTo>
                  <a:lnTo>
                    <a:pt x="2148078" y="24082"/>
                  </a:lnTo>
                  <a:lnTo>
                    <a:pt x="2187125" y="28514"/>
                  </a:lnTo>
                  <a:lnTo>
                    <a:pt x="2232953" y="31193"/>
                  </a:lnTo>
                  <a:lnTo>
                    <a:pt x="2283955" y="32409"/>
                  </a:lnTo>
                  <a:lnTo>
                    <a:pt x="2338521" y="32450"/>
                  </a:lnTo>
                  <a:lnTo>
                    <a:pt x="2395046" y="31605"/>
                  </a:lnTo>
                  <a:lnTo>
                    <a:pt x="2451921" y="30162"/>
                  </a:lnTo>
                  <a:lnTo>
                    <a:pt x="2608573" y="25134"/>
                  </a:lnTo>
                  <a:lnTo>
                    <a:pt x="2650774" y="24186"/>
                  </a:lnTo>
                  <a:lnTo>
                    <a:pt x="2685288" y="24082"/>
                  </a:lnTo>
                  <a:lnTo>
                    <a:pt x="2686050" y="17224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31114" y="4682585"/>
              <a:ext cx="2685415" cy="38735"/>
            </a:xfrm>
            <a:custGeom>
              <a:avLst/>
              <a:gdLst/>
              <a:ahLst/>
              <a:cxnLst/>
              <a:rect l="l" t="t" r="r" b="b"/>
              <a:pathLst>
                <a:path w="2685415" h="38735">
                  <a:moveTo>
                    <a:pt x="0" y="12858"/>
                  </a:moveTo>
                  <a:lnTo>
                    <a:pt x="58940" y="7982"/>
                  </a:lnTo>
                  <a:lnTo>
                    <a:pt x="116738" y="4299"/>
                  </a:lnTo>
                  <a:lnTo>
                    <a:pt x="173164" y="1769"/>
                  </a:lnTo>
                  <a:lnTo>
                    <a:pt x="227990" y="349"/>
                  </a:lnTo>
                  <a:lnTo>
                    <a:pt x="280987" y="0"/>
                  </a:lnTo>
                  <a:lnTo>
                    <a:pt x="331927" y="678"/>
                  </a:lnTo>
                  <a:lnTo>
                    <a:pt x="380580" y="2345"/>
                  </a:lnTo>
                  <a:lnTo>
                    <a:pt x="426720" y="4958"/>
                  </a:lnTo>
                  <a:lnTo>
                    <a:pt x="470115" y="8476"/>
                  </a:lnTo>
                  <a:lnTo>
                    <a:pt x="510540" y="12858"/>
                  </a:lnTo>
                  <a:lnTo>
                    <a:pt x="546581" y="16671"/>
                  </a:lnTo>
                  <a:lnTo>
                    <a:pt x="584590" y="19103"/>
                  </a:lnTo>
                  <a:lnTo>
                    <a:pt x="624760" y="20360"/>
                  </a:lnTo>
                  <a:lnTo>
                    <a:pt x="667284" y="20649"/>
                  </a:lnTo>
                  <a:lnTo>
                    <a:pt x="712352" y="20175"/>
                  </a:lnTo>
                  <a:lnTo>
                    <a:pt x="760158" y="19144"/>
                  </a:lnTo>
                  <a:lnTo>
                    <a:pt x="810895" y="17763"/>
                  </a:lnTo>
                  <a:lnTo>
                    <a:pt x="864753" y="16238"/>
                  </a:lnTo>
                  <a:lnTo>
                    <a:pt x="921927" y="14775"/>
                  </a:lnTo>
                  <a:lnTo>
                    <a:pt x="982607" y="13580"/>
                  </a:lnTo>
                  <a:lnTo>
                    <a:pt x="1046988" y="12858"/>
                  </a:lnTo>
                  <a:lnTo>
                    <a:pt x="1110839" y="12721"/>
                  </a:lnTo>
                  <a:lnTo>
                    <a:pt x="1170235" y="13044"/>
                  </a:lnTo>
                  <a:lnTo>
                    <a:pt x="1225821" y="13683"/>
                  </a:lnTo>
                  <a:lnTo>
                    <a:pt x="1278244" y="14493"/>
                  </a:lnTo>
                  <a:lnTo>
                    <a:pt x="1328149" y="15331"/>
                  </a:lnTo>
                  <a:lnTo>
                    <a:pt x="1376182" y="16053"/>
                  </a:lnTo>
                  <a:lnTo>
                    <a:pt x="1422988" y="16513"/>
                  </a:lnTo>
                  <a:lnTo>
                    <a:pt x="1469215" y="16568"/>
                  </a:lnTo>
                  <a:lnTo>
                    <a:pt x="1515506" y="16073"/>
                  </a:lnTo>
                  <a:lnTo>
                    <a:pt x="1562508" y="14885"/>
                  </a:lnTo>
                  <a:lnTo>
                    <a:pt x="1610868" y="12858"/>
                  </a:lnTo>
                  <a:lnTo>
                    <a:pt x="1661494" y="11227"/>
                  </a:lnTo>
                  <a:lnTo>
                    <a:pt x="1714055" y="10725"/>
                  </a:lnTo>
                  <a:lnTo>
                    <a:pt x="1767952" y="11086"/>
                  </a:lnTo>
                  <a:lnTo>
                    <a:pt x="1822588" y="12041"/>
                  </a:lnTo>
                  <a:lnTo>
                    <a:pt x="1877364" y="13322"/>
                  </a:lnTo>
                  <a:lnTo>
                    <a:pt x="1931684" y="14662"/>
                  </a:lnTo>
                  <a:lnTo>
                    <a:pt x="1984949" y="15792"/>
                  </a:lnTo>
                  <a:lnTo>
                    <a:pt x="2036562" y="16444"/>
                  </a:lnTo>
                  <a:lnTo>
                    <a:pt x="2085924" y="16352"/>
                  </a:lnTo>
                  <a:lnTo>
                    <a:pt x="2132440" y="15246"/>
                  </a:lnTo>
                  <a:lnTo>
                    <a:pt x="2175510" y="12858"/>
                  </a:lnTo>
                  <a:lnTo>
                    <a:pt x="2223278" y="10204"/>
                  </a:lnTo>
                  <a:lnTo>
                    <a:pt x="2275563" y="8908"/>
                  </a:lnTo>
                  <a:lnTo>
                    <a:pt x="2330939" y="8682"/>
                  </a:lnTo>
                  <a:lnTo>
                    <a:pt x="2387979" y="9237"/>
                  </a:lnTo>
                  <a:lnTo>
                    <a:pt x="2445258" y="10286"/>
                  </a:lnTo>
                  <a:lnTo>
                    <a:pt x="2501347" y="11542"/>
                  </a:lnTo>
                  <a:lnTo>
                    <a:pt x="2554821" y="12714"/>
                  </a:lnTo>
                  <a:lnTo>
                    <a:pt x="2604253" y="13517"/>
                  </a:lnTo>
                  <a:lnTo>
                    <a:pt x="2648218" y="13661"/>
                  </a:lnTo>
                  <a:lnTo>
                    <a:pt x="2685288" y="12858"/>
                  </a:lnTo>
                  <a:lnTo>
                    <a:pt x="2684526" y="19716"/>
                  </a:lnTo>
                  <a:lnTo>
                    <a:pt x="2685288" y="22764"/>
                  </a:lnTo>
                  <a:lnTo>
                    <a:pt x="2685288" y="28098"/>
                  </a:lnTo>
                  <a:lnTo>
                    <a:pt x="2647198" y="28724"/>
                  </a:lnTo>
                  <a:lnTo>
                    <a:pt x="2602438" y="28786"/>
                  </a:lnTo>
                  <a:lnTo>
                    <a:pt x="2552402" y="28420"/>
                  </a:lnTo>
                  <a:lnTo>
                    <a:pt x="2498485" y="27760"/>
                  </a:lnTo>
                  <a:lnTo>
                    <a:pt x="2442080" y="26941"/>
                  </a:lnTo>
                  <a:lnTo>
                    <a:pt x="2384583" y="26098"/>
                  </a:lnTo>
                  <a:lnTo>
                    <a:pt x="2327388" y="25366"/>
                  </a:lnTo>
                  <a:lnTo>
                    <a:pt x="2271888" y="24881"/>
                  </a:lnTo>
                  <a:lnTo>
                    <a:pt x="2219479" y="24776"/>
                  </a:lnTo>
                  <a:lnTo>
                    <a:pt x="2171555" y="25188"/>
                  </a:lnTo>
                  <a:lnTo>
                    <a:pt x="2129509" y="26250"/>
                  </a:lnTo>
                  <a:lnTo>
                    <a:pt x="2094738" y="28098"/>
                  </a:lnTo>
                  <a:lnTo>
                    <a:pt x="2062293" y="29597"/>
                  </a:lnTo>
                  <a:lnTo>
                    <a:pt x="2026383" y="29739"/>
                  </a:lnTo>
                  <a:lnTo>
                    <a:pt x="1987129" y="28848"/>
                  </a:lnTo>
                  <a:lnTo>
                    <a:pt x="1944652" y="27252"/>
                  </a:lnTo>
                  <a:lnTo>
                    <a:pt x="1899074" y="25274"/>
                  </a:lnTo>
                  <a:lnTo>
                    <a:pt x="1850516" y="23240"/>
                  </a:lnTo>
                  <a:lnTo>
                    <a:pt x="1799102" y="21477"/>
                  </a:lnTo>
                  <a:lnTo>
                    <a:pt x="1744951" y="20309"/>
                  </a:lnTo>
                  <a:lnTo>
                    <a:pt x="1688187" y="20062"/>
                  </a:lnTo>
                  <a:lnTo>
                    <a:pt x="1628930" y="21060"/>
                  </a:lnTo>
                  <a:lnTo>
                    <a:pt x="1567302" y="23631"/>
                  </a:lnTo>
                  <a:lnTo>
                    <a:pt x="1503426" y="28098"/>
                  </a:lnTo>
                  <a:lnTo>
                    <a:pt x="1438015" y="33285"/>
                  </a:lnTo>
                  <a:lnTo>
                    <a:pt x="1381796" y="36569"/>
                  </a:lnTo>
                  <a:lnTo>
                    <a:pt x="1332815" y="38238"/>
                  </a:lnTo>
                  <a:lnTo>
                    <a:pt x="1289117" y="38582"/>
                  </a:lnTo>
                  <a:lnTo>
                    <a:pt x="1248748" y="37888"/>
                  </a:lnTo>
                  <a:lnTo>
                    <a:pt x="1209753" y="36445"/>
                  </a:lnTo>
                  <a:lnTo>
                    <a:pt x="1170177" y="34542"/>
                  </a:lnTo>
                  <a:lnTo>
                    <a:pt x="1128066" y="32468"/>
                  </a:lnTo>
                  <a:lnTo>
                    <a:pt x="1081465" y="30510"/>
                  </a:lnTo>
                  <a:lnTo>
                    <a:pt x="1028421" y="28957"/>
                  </a:lnTo>
                  <a:lnTo>
                    <a:pt x="966978" y="28098"/>
                  </a:lnTo>
                  <a:lnTo>
                    <a:pt x="928418" y="28008"/>
                  </a:lnTo>
                  <a:lnTo>
                    <a:pt x="889395" y="28189"/>
                  </a:lnTo>
                  <a:lnTo>
                    <a:pt x="849748" y="28594"/>
                  </a:lnTo>
                  <a:lnTo>
                    <a:pt x="809316" y="29178"/>
                  </a:lnTo>
                  <a:lnTo>
                    <a:pt x="767942" y="29895"/>
                  </a:lnTo>
                  <a:lnTo>
                    <a:pt x="725463" y="30698"/>
                  </a:lnTo>
                  <a:lnTo>
                    <a:pt x="681720" y="31542"/>
                  </a:lnTo>
                  <a:lnTo>
                    <a:pt x="636554" y="32380"/>
                  </a:lnTo>
                  <a:lnTo>
                    <a:pt x="589803" y="33168"/>
                  </a:lnTo>
                  <a:lnTo>
                    <a:pt x="541310" y="33857"/>
                  </a:lnTo>
                  <a:lnTo>
                    <a:pt x="490912" y="34404"/>
                  </a:lnTo>
                  <a:lnTo>
                    <a:pt x="438451" y="34761"/>
                  </a:lnTo>
                  <a:lnTo>
                    <a:pt x="383766" y="34883"/>
                  </a:lnTo>
                  <a:lnTo>
                    <a:pt x="326697" y="34724"/>
                  </a:lnTo>
                  <a:lnTo>
                    <a:pt x="267085" y="34237"/>
                  </a:lnTo>
                  <a:lnTo>
                    <a:pt x="204769" y="33377"/>
                  </a:lnTo>
                  <a:lnTo>
                    <a:pt x="139589" y="32098"/>
                  </a:lnTo>
                  <a:lnTo>
                    <a:pt x="71386" y="30354"/>
                  </a:lnTo>
                  <a:lnTo>
                    <a:pt x="0" y="28098"/>
                  </a:lnTo>
                  <a:lnTo>
                    <a:pt x="0" y="23526"/>
                  </a:lnTo>
                  <a:lnTo>
                    <a:pt x="0" y="18192"/>
                  </a:lnTo>
                  <a:lnTo>
                    <a:pt x="0" y="12858"/>
                  </a:lnTo>
                  <a:close/>
                </a:path>
              </a:pathLst>
            </a:custGeom>
            <a:ln w="31432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0479" y="2179320"/>
            <a:ext cx="5849361" cy="33796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6102" y="1658366"/>
            <a:ext cx="3343910" cy="5791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600" spc="-20"/>
              <a:t>Deflection</a:t>
            </a:r>
            <a:r>
              <a:rPr dirty="0" sz="3600" spc="-120"/>
              <a:t> </a:t>
            </a:r>
            <a:r>
              <a:rPr dirty="0" sz="3600" spc="-20"/>
              <a:t>Models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48182" y="2453121"/>
            <a:ext cx="7470140" cy="213360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Law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Enforcement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Assisted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Diversion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(LEAD: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King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30">
                <a:latin typeface="Calibri"/>
                <a:cs typeface="Calibri"/>
              </a:rPr>
              <a:t>County,</a:t>
            </a:r>
            <a:r>
              <a:rPr dirty="0" sz="2300" spc="20">
                <a:latin typeface="Calibri"/>
                <a:cs typeface="Calibri"/>
              </a:rPr>
              <a:t> </a:t>
            </a:r>
            <a:r>
              <a:rPr dirty="0" sz="2300" spc="-30">
                <a:latin typeface="Calibri"/>
                <a:cs typeface="Calibri"/>
              </a:rPr>
              <a:t>WA)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Co‐Responder</a:t>
            </a:r>
            <a:r>
              <a:rPr dirty="0" sz="2300" spc="15">
                <a:latin typeface="Calibri"/>
                <a:cs typeface="Calibri"/>
              </a:rPr>
              <a:t> </a:t>
            </a:r>
            <a:r>
              <a:rPr dirty="0" sz="2300" spc="5">
                <a:latin typeface="Calibri"/>
                <a:cs typeface="Calibri"/>
              </a:rPr>
              <a:t>Model</a:t>
            </a:r>
            <a:r>
              <a:rPr dirty="0" sz="2300">
                <a:latin typeface="Calibri"/>
                <a:cs typeface="Calibri"/>
              </a:rPr>
              <a:t> (Johnson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30">
                <a:latin typeface="Calibri"/>
                <a:cs typeface="Calibri"/>
              </a:rPr>
              <a:t>County,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KS)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30">
                <a:latin typeface="Calibri"/>
                <a:cs typeface="Calibri"/>
              </a:rPr>
              <a:t>Yellow</a:t>
            </a:r>
            <a:r>
              <a:rPr dirty="0" sz="2300" spc="-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Line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Project</a:t>
            </a:r>
            <a:r>
              <a:rPr dirty="0" sz="2300">
                <a:latin typeface="Calibri"/>
                <a:cs typeface="Calibri"/>
              </a:rPr>
              <a:t> (Blue</a:t>
            </a:r>
            <a:r>
              <a:rPr dirty="0" sz="2300" spc="-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Earth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30">
                <a:latin typeface="Calibri"/>
                <a:cs typeface="Calibri"/>
              </a:rPr>
              <a:t>County,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MN)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Crisis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Intervention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40">
                <a:latin typeface="Calibri"/>
                <a:cs typeface="Calibri"/>
              </a:rPr>
              <a:t>Teams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30">
                <a:latin typeface="Calibri"/>
                <a:cs typeface="Calibri"/>
              </a:rPr>
              <a:t>Triage </a:t>
            </a:r>
            <a:r>
              <a:rPr dirty="0" sz="2300" spc="-15">
                <a:latin typeface="Calibri"/>
                <a:cs typeface="Calibri"/>
              </a:rPr>
              <a:t>Centers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4970" y="1383049"/>
            <a:ext cx="6569202" cy="4653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01065" y="6276084"/>
            <a:ext cx="3794125" cy="25272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50" spc="15">
                <a:latin typeface="Calibri"/>
                <a:cs typeface="Calibri"/>
              </a:rPr>
              <a:t>Downloaded</a:t>
            </a:r>
            <a:r>
              <a:rPr dirty="0" sz="1450" spc="-15">
                <a:latin typeface="Calibri"/>
                <a:cs typeface="Calibri"/>
              </a:rPr>
              <a:t> </a:t>
            </a:r>
            <a:r>
              <a:rPr dirty="0" sz="1450" spc="10">
                <a:latin typeface="Calibri"/>
                <a:cs typeface="Calibri"/>
              </a:rPr>
              <a:t>from:</a:t>
            </a:r>
            <a:r>
              <a:rPr dirty="0" sz="1450" spc="-15">
                <a:latin typeface="Calibri"/>
                <a:cs typeface="Calibri"/>
              </a:rPr>
              <a:t> </a:t>
            </a:r>
            <a:r>
              <a:rPr dirty="0" u="sng" sz="145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</a:t>
            </a:r>
            <a:r>
              <a:rPr dirty="0" u="sng" sz="145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tps://www.leadbur</a:t>
            </a:r>
            <a:r>
              <a:rPr dirty="0" u="sng" sz="145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eau.or</a:t>
            </a:r>
            <a:r>
              <a:rPr dirty="0" u="sng" sz="1450" spc="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g/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2692" y="1658366"/>
            <a:ext cx="4570730" cy="5791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600" spc="-30"/>
              <a:t>Prosecutor‐Led</a:t>
            </a:r>
            <a:r>
              <a:rPr dirty="0" sz="3600" spc="-80"/>
              <a:t> </a:t>
            </a:r>
            <a:r>
              <a:rPr dirty="0" sz="3600" spc="-30"/>
              <a:t>Diversion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67053" y="2453121"/>
            <a:ext cx="7906384" cy="313690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0">
                <a:latin typeface="Calibri"/>
                <a:cs typeface="Calibri"/>
              </a:rPr>
              <a:t>Post‐filing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Charge‐based</a:t>
            </a:r>
            <a:r>
              <a:rPr dirty="0" sz="2300">
                <a:latin typeface="Calibri"/>
                <a:cs typeface="Calibri"/>
              </a:rPr>
              <a:t> and</a:t>
            </a:r>
            <a:r>
              <a:rPr dirty="0" sz="2300" spc="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charge‐restricted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5">
                <a:latin typeface="Calibri"/>
                <a:cs typeface="Calibri"/>
              </a:rPr>
              <a:t>Program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Goals: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>
                <a:latin typeface="Calibri"/>
                <a:cs typeface="Calibri"/>
              </a:rPr>
              <a:t>hold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participants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accountable;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spc="-5">
                <a:latin typeface="Calibri"/>
                <a:cs typeface="Calibri"/>
              </a:rPr>
              <a:t>reduce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participant</a:t>
            </a:r>
            <a:r>
              <a:rPr dirty="0" sz="2300">
                <a:latin typeface="Calibri"/>
                <a:cs typeface="Calibri"/>
              </a:rPr>
              <a:t> recidivism;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spc="-10">
                <a:latin typeface="Calibri"/>
                <a:cs typeface="Calibri"/>
              </a:rPr>
              <a:t>rehabilitate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participants</a:t>
            </a:r>
            <a:r>
              <a:rPr dirty="0" sz="2300" spc="2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by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treating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underlying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problems;</a:t>
            </a:r>
            <a:r>
              <a:rPr dirty="0" sz="2300">
                <a:latin typeface="Calibri"/>
                <a:cs typeface="Calibri"/>
              </a:rPr>
              <a:t> and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>
                <a:latin typeface="Calibri"/>
                <a:cs typeface="Calibri"/>
              </a:rPr>
              <a:t>use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resources more</a:t>
            </a:r>
            <a:r>
              <a:rPr dirty="0" sz="2300" spc="-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efficiently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b="1">
                <a:latin typeface="Calibri"/>
                <a:cs typeface="Calibri"/>
              </a:rPr>
              <a:t>Do</a:t>
            </a:r>
            <a:r>
              <a:rPr dirty="0" sz="2300" spc="-35" b="1">
                <a:latin typeface="Calibri"/>
                <a:cs typeface="Calibri"/>
              </a:rPr>
              <a:t> </a:t>
            </a:r>
            <a:r>
              <a:rPr dirty="0" sz="2300" spc="5" b="1">
                <a:latin typeface="Calibri"/>
                <a:cs typeface="Calibri"/>
              </a:rPr>
              <a:t>no</a:t>
            </a:r>
            <a:r>
              <a:rPr dirty="0" sz="2300" spc="-25" b="1">
                <a:latin typeface="Calibri"/>
                <a:cs typeface="Calibri"/>
              </a:rPr>
              <a:t> </a:t>
            </a:r>
            <a:r>
              <a:rPr dirty="0" sz="2300" spc="5" b="1">
                <a:latin typeface="Calibri"/>
                <a:cs typeface="Calibri"/>
              </a:rPr>
              <a:t>harm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2692" y="1658366"/>
            <a:ext cx="4570730" cy="5791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600" spc="-30"/>
              <a:t>Prosecutor‐Led</a:t>
            </a:r>
            <a:r>
              <a:rPr dirty="0" sz="3600" spc="-80"/>
              <a:t> </a:t>
            </a:r>
            <a:r>
              <a:rPr dirty="0" sz="3600" spc="-30"/>
              <a:t>Diversion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6386" y="2453121"/>
            <a:ext cx="3837940" cy="318897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40">
                <a:latin typeface="Calibri"/>
                <a:cs typeface="Calibri"/>
              </a:rPr>
              <a:t>Target </a:t>
            </a:r>
            <a:r>
              <a:rPr dirty="0" sz="2300" spc="-10">
                <a:latin typeface="Calibri"/>
                <a:cs typeface="Calibri"/>
              </a:rPr>
              <a:t>Population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Screening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5">
                <a:latin typeface="Calibri"/>
                <a:cs typeface="Calibri"/>
              </a:rPr>
              <a:t>and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Assessment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5">
                <a:latin typeface="Calibri"/>
                <a:cs typeface="Calibri"/>
              </a:rPr>
              <a:t>Program</a:t>
            </a:r>
            <a:r>
              <a:rPr dirty="0" sz="2300" spc="-3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Requirements: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>
                <a:latin typeface="Calibri"/>
                <a:cs typeface="Calibri"/>
              </a:rPr>
              <a:t>community</a:t>
            </a:r>
            <a:r>
              <a:rPr dirty="0" sz="2300" spc="-30">
                <a:latin typeface="Calibri"/>
                <a:cs typeface="Calibri"/>
              </a:rPr>
              <a:t> </a:t>
            </a:r>
            <a:r>
              <a:rPr dirty="0" sz="2300" spc="5">
                <a:latin typeface="Calibri"/>
                <a:cs typeface="Calibri"/>
              </a:rPr>
              <a:t>service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spc="-5">
                <a:latin typeface="Calibri"/>
                <a:cs typeface="Calibri"/>
              </a:rPr>
              <a:t>substance</a:t>
            </a:r>
            <a:r>
              <a:rPr dirty="0" sz="2300" spc="-1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abuse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education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spc="-5">
                <a:latin typeface="Calibri"/>
                <a:cs typeface="Calibri"/>
              </a:rPr>
              <a:t>substance </a:t>
            </a:r>
            <a:r>
              <a:rPr dirty="0" sz="2300">
                <a:latin typeface="Calibri"/>
                <a:cs typeface="Calibri"/>
              </a:rPr>
              <a:t>abuse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treatment</a:t>
            </a:r>
            <a:endParaRPr sz="2300">
              <a:latin typeface="Calibri"/>
              <a:cs typeface="Calibri"/>
            </a:endParaRPr>
          </a:p>
          <a:p>
            <a:pPr lvl="1" marL="578485" indent="-189230">
              <a:lnSpc>
                <a:spcPct val="100000"/>
              </a:lnSpc>
              <a:spcBef>
                <a:spcPts val="150"/>
              </a:spcBef>
              <a:buFont typeface="Arial"/>
              <a:buChar char="•"/>
              <a:tabLst>
                <a:tab pos="579120" algn="l"/>
              </a:tabLst>
            </a:pPr>
            <a:r>
              <a:rPr dirty="0" sz="2300" spc="-5">
                <a:latin typeface="Calibri"/>
                <a:cs typeface="Calibri"/>
              </a:rPr>
              <a:t>individual</a:t>
            </a:r>
            <a:r>
              <a:rPr dirty="0" sz="2300" spc="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therapy</a:t>
            </a:r>
            <a:r>
              <a:rPr dirty="0" sz="2300" spc="-5">
                <a:latin typeface="Calibri"/>
                <a:cs typeface="Calibri"/>
              </a:rPr>
              <a:t> (42%)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>
                <a:latin typeface="Calibri"/>
                <a:cs typeface="Calibri"/>
              </a:rPr>
              <a:t>Supervision</a:t>
            </a:r>
            <a:r>
              <a:rPr dirty="0" sz="2300" spc="-25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(44%)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2692" y="1658366"/>
            <a:ext cx="4570730" cy="5791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600" spc="-30"/>
              <a:t>Prosecutor‐Led</a:t>
            </a:r>
            <a:r>
              <a:rPr dirty="0" sz="3600" spc="-80"/>
              <a:t> </a:t>
            </a:r>
            <a:r>
              <a:rPr dirty="0" sz="3600" spc="-30"/>
              <a:t>Diversion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6386" y="2453121"/>
            <a:ext cx="3954145" cy="297688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0">
                <a:latin typeface="Calibri"/>
                <a:cs typeface="Calibri"/>
              </a:rPr>
              <a:t>Prosecutor</a:t>
            </a:r>
            <a:r>
              <a:rPr dirty="0" sz="2300" spc="-15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only</a:t>
            </a:r>
            <a:r>
              <a:rPr dirty="0" sz="2300" spc="-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programs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Limited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checks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or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balances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0">
                <a:latin typeface="Calibri"/>
                <a:cs typeface="Calibri"/>
              </a:rPr>
              <a:t>Potential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 spc="-15">
                <a:latin typeface="Calibri"/>
                <a:cs typeface="Calibri"/>
              </a:rPr>
              <a:t>for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net‐widening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20">
                <a:latin typeface="Calibri"/>
                <a:cs typeface="Calibri"/>
              </a:rPr>
              <a:t>Transparency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5">
                <a:latin typeface="Calibri"/>
                <a:cs typeface="Calibri"/>
              </a:rPr>
              <a:t>Program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comparisons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10">
                <a:latin typeface="Calibri"/>
                <a:cs typeface="Calibri"/>
              </a:rPr>
              <a:t>Equity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in</a:t>
            </a:r>
            <a:r>
              <a:rPr dirty="0" sz="2300" spc="-2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participants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5">
                <a:latin typeface="Calibri"/>
                <a:cs typeface="Calibri"/>
              </a:rPr>
              <a:t>Limited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studies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and</a:t>
            </a:r>
            <a:r>
              <a:rPr dirty="0" sz="2300" spc="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evaluations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" y="1057655"/>
            <a:ext cx="10058019" cy="5657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56386" y="2522473"/>
            <a:ext cx="6941184" cy="101155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01295" marR="5080" indent="-189230">
              <a:lnSpc>
                <a:spcPts val="2500"/>
              </a:lnSpc>
              <a:spcBef>
                <a:spcPts val="409"/>
              </a:spcBef>
              <a:buFont typeface="Arial"/>
              <a:buChar char="•"/>
              <a:tabLst>
                <a:tab pos="201930" algn="l"/>
              </a:tabLst>
            </a:pPr>
            <a:r>
              <a:rPr dirty="0" sz="2300" spc="-30">
                <a:latin typeface="Calibri"/>
                <a:cs typeface="Calibri"/>
              </a:rPr>
              <a:t>Yellow</a:t>
            </a:r>
            <a:r>
              <a:rPr dirty="0" sz="2300" spc="-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Lone</a:t>
            </a:r>
            <a:r>
              <a:rPr dirty="0" sz="2300" spc="-10">
                <a:latin typeface="Calibri"/>
                <a:cs typeface="Calibri"/>
              </a:rPr>
              <a:t> Project</a:t>
            </a:r>
            <a:r>
              <a:rPr dirty="0" sz="2300" spc="2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tps://w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ww.y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ellowlinepr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o</a:t>
            </a:r>
            <a:r>
              <a:rPr dirty="0" u="heavy" sz="23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ject.com/ </a:t>
            </a:r>
            <a:r>
              <a:rPr dirty="0" sz="2300" spc="-50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Blue </a:t>
            </a:r>
            <a:r>
              <a:rPr dirty="0" sz="2300" spc="-5">
                <a:latin typeface="Calibri"/>
                <a:cs typeface="Calibri"/>
              </a:rPr>
              <a:t>Earth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30">
                <a:latin typeface="Calibri"/>
                <a:cs typeface="Calibri"/>
              </a:rPr>
              <a:t>County,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5">
                <a:latin typeface="Calibri"/>
                <a:cs typeface="Calibri"/>
              </a:rPr>
              <a:t>MN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(Mankato)</a:t>
            </a:r>
            <a:r>
              <a:rPr dirty="0" sz="2300" spc="15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(Pop:</a:t>
            </a:r>
            <a:r>
              <a:rPr dirty="0" sz="2300" spc="10">
                <a:latin typeface="Calibri"/>
                <a:cs typeface="Calibri"/>
              </a:rPr>
              <a:t> </a:t>
            </a:r>
            <a:r>
              <a:rPr dirty="0" sz="2300">
                <a:latin typeface="Calibri"/>
                <a:cs typeface="Calibri"/>
              </a:rPr>
              <a:t>67,653) </a:t>
            </a:r>
            <a:r>
              <a:rPr dirty="0" sz="2300" spc="5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dirty="0" u="heavy" sz="2300" spc="-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https://youtu.be/6ycaGNZQgNI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4967" y="3108452"/>
            <a:ext cx="4730115" cy="7797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Yellow</a:t>
            </a:r>
            <a:r>
              <a:rPr dirty="0" spc="-50"/>
              <a:t> </a:t>
            </a:r>
            <a:r>
              <a:rPr dirty="0" spc="-5"/>
              <a:t>Line</a:t>
            </a:r>
            <a:r>
              <a:rPr dirty="0" spc="-50"/>
              <a:t> </a:t>
            </a:r>
            <a:r>
              <a:rPr dirty="0" spc="-25"/>
              <a:t>Project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2577" y="4007611"/>
            <a:ext cx="4873625" cy="8705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">
              <a:lnSpc>
                <a:spcPts val="2240"/>
              </a:lnSpc>
              <a:spcBef>
                <a:spcPts val="130"/>
              </a:spcBef>
            </a:pP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http</a:t>
            </a: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s://ww</a:t>
            </a: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w.y</a:t>
            </a: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ellowlinepr</a:t>
            </a: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o</a:t>
            </a:r>
            <a:r>
              <a:rPr dirty="0" u="heavy" sz="19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ject.com/</a:t>
            </a:r>
            <a:endParaRPr sz="1950">
              <a:latin typeface="Calibri"/>
              <a:cs typeface="Calibri"/>
            </a:endParaRPr>
          </a:p>
          <a:p>
            <a:pPr algn="ctr" marL="12065" marR="5080">
              <a:lnSpc>
                <a:spcPts val="2140"/>
              </a:lnSpc>
              <a:spcBef>
                <a:spcPts val="140"/>
              </a:spcBef>
            </a:pPr>
            <a:r>
              <a:rPr dirty="0" sz="1950" spc="5">
                <a:latin typeface="Calibri"/>
                <a:cs typeface="Calibri"/>
              </a:rPr>
              <a:t>Blue </a:t>
            </a:r>
            <a:r>
              <a:rPr dirty="0" sz="1950">
                <a:latin typeface="Calibri"/>
                <a:cs typeface="Calibri"/>
              </a:rPr>
              <a:t>Earth </a:t>
            </a:r>
            <a:r>
              <a:rPr dirty="0" sz="1950" spc="-15">
                <a:latin typeface="Calibri"/>
                <a:cs typeface="Calibri"/>
              </a:rPr>
              <a:t>County, </a:t>
            </a:r>
            <a:r>
              <a:rPr dirty="0" sz="1950" spc="20">
                <a:latin typeface="Calibri"/>
                <a:cs typeface="Calibri"/>
              </a:rPr>
              <a:t>MN </a:t>
            </a:r>
            <a:r>
              <a:rPr dirty="0" sz="1950">
                <a:latin typeface="Calibri"/>
                <a:cs typeface="Calibri"/>
              </a:rPr>
              <a:t>(Mankato) </a:t>
            </a:r>
            <a:r>
              <a:rPr dirty="0" sz="1950" spc="-5">
                <a:latin typeface="Calibri"/>
                <a:cs typeface="Calibri"/>
              </a:rPr>
              <a:t>(Pop: </a:t>
            </a:r>
            <a:r>
              <a:rPr dirty="0" sz="1950" spc="5">
                <a:latin typeface="Calibri"/>
                <a:cs typeface="Calibri"/>
              </a:rPr>
              <a:t>67,653) </a:t>
            </a:r>
            <a:r>
              <a:rPr dirty="0" sz="1950" spc="-430">
                <a:latin typeface="Calibri"/>
                <a:cs typeface="Calibri"/>
              </a:rPr>
              <a:t> </a:t>
            </a:r>
            <a:r>
              <a:rPr dirty="0" u="heavy" sz="1950" spc="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https://youtu.be/6ycaGNZQgNI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robin</dc:creator>
  <dc:title>Microsoft PowerPoint - Prosecutor-Led Diversion</dc:title>
  <dcterms:created xsi:type="dcterms:W3CDTF">2021-10-28T16:27:27Z</dcterms:created>
  <dcterms:modified xsi:type="dcterms:W3CDTF">2021-10-28T16:27:27Z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2021-10-28T00:00:00Z</vt:filetime>
  </property>
</Properties>
</file>