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4289" y="5335523"/>
            <a:ext cx="1648885" cy="132588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1" y="6188201"/>
            <a:ext cx="10137775" cy="0"/>
          </a:xfrm>
          <a:custGeom>
            <a:avLst/>
            <a:gdLst/>
            <a:ahLst/>
            <a:cxnLst/>
            <a:rect l="l" t="t" r="r" b="b"/>
            <a:pathLst>
              <a:path w="10137775" h="0">
                <a:moveTo>
                  <a:pt x="0" y="0"/>
                </a:moveTo>
                <a:lnTo>
                  <a:pt x="10137267" y="0"/>
                </a:lnTo>
              </a:path>
            </a:pathLst>
          </a:custGeom>
          <a:ln w="28575">
            <a:solidFill>
              <a:srgbClr val="3589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98117" y="1065098"/>
            <a:ext cx="879576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-11937" y="5352389"/>
            <a:ext cx="12215875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74289" y="5335523"/>
            <a:ext cx="1648885" cy="132588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1" y="6061709"/>
            <a:ext cx="10137775" cy="0"/>
          </a:xfrm>
          <a:custGeom>
            <a:avLst/>
            <a:gdLst/>
            <a:ahLst/>
            <a:cxnLst/>
            <a:rect l="l" t="t" r="r" b="b"/>
            <a:pathLst>
              <a:path w="10137775" h="0">
                <a:moveTo>
                  <a:pt x="0" y="0"/>
                </a:moveTo>
                <a:lnTo>
                  <a:pt x="10137267" y="0"/>
                </a:lnTo>
              </a:path>
            </a:pathLst>
          </a:custGeom>
          <a:ln w="28575">
            <a:solidFill>
              <a:srgbClr val="5ABA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61" y="6188201"/>
            <a:ext cx="10137775" cy="0"/>
          </a:xfrm>
          <a:custGeom>
            <a:avLst/>
            <a:gdLst/>
            <a:ahLst/>
            <a:cxnLst/>
            <a:rect l="l" t="t" r="r" b="b"/>
            <a:pathLst>
              <a:path w="10137775" h="0">
                <a:moveTo>
                  <a:pt x="0" y="0"/>
                </a:moveTo>
                <a:lnTo>
                  <a:pt x="10137267" y="0"/>
                </a:lnTo>
              </a:path>
            </a:pathLst>
          </a:custGeom>
          <a:ln w="28575">
            <a:solidFill>
              <a:srgbClr val="35896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4970" y="528269"/>
            <a:ext cx="8862059" cy="1368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926" y="1672209"/>
            <a:ext cx="10820146" cy="3683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i-ai.mcbride@mt.gov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11.jp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01111" y="1365503"/>
              <a:ext cx="6640068" cy="441198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27020" y="1391411"/>
              <a:ext cx="6537959" cy="430987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0633" y="332308"/>
            <a:ext cx="8696960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20" b="1">
                <a:solidFill>
                  <a:srgbClr val="000000"/>
                </a:solidFill>
                <a:latin typeface="Calibri"/>
                <a:cs typeface="Calibri"/>
              </a:rPr>
              <a:t>Montana</a:t>
            </a:r>
            <a:r>
              <a:rPr dirty="0" sz="5400" spc="-4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5400" spc="-20" b="1">
                <a:solidFill>
                  <a:srgbClr val="000000"/>
                </a:solidFill>
                <a:latin typeface="Calibri"/>
                <a:cs typeface="Calibri"/>
              </a:rPr>
              <a:t>Recovery </a:t>
            </a:r>
            <a:r>
              <a:rPr dirty="0" sz="5400" spc="-15" b="1">
                <a:solidFill>
                  <a:srgbClr val="000000"/>
                </a:solidFill>
                <a:latin typeface="Calibri"/>
                <a:cs typeface="Calibri"/>
              </a:rPr>
              <a:t>Residences</a:t>
            </a:r>
            <a:endParaRPr sz="54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2336" y="5146547"/>
            <a:ext cx="11387455" cy="1562100"/>
            <a:chOff x="402336" y="5146547"/>
            <a:chExt cx="11387455" cy="1562100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01200" y="5146547"/>
              <a:ext cx="2188463" cy="156209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2336" y="5324855"/>
              <a:ext cx="1559052" cy="12054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11937" y="5352389"/>
            <a:ext cx="1016317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125" algn="l"/>
                <a:tab pos="10149840" algn="l"/>
              </a:tabLst>
            </a:pPr>
            <a:r>
              <a:rPr dirty="0" u="sng" sz="440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440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	</a:t>
            </a:r>
            <a:r>
              <a:rPr dirty="0" u="sng" sz="4400" spc="-5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MONTANA</a:t>
            </a:r>
            <a:r>
              <a:rPr dirty="0" u="sng" sz="4400" spc="-2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4400" spc="-5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NARR</a:t>
            </a:r>
            <a:r>
              <a:rPr dirty="0" u="sng" sz="4400" spc="-2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4400" spc="-40">
                <a:uFill>
                  <a:solidFill>
                    <a:srgbClr val="5ABAEF"/>
                  </a:solidFill>
                </a:uFill>
                <a:latin typeface="Calibri"/>
                <a:cs typeface="Calibri"/>
              </a:rPr>
              <a:t>AFFILIATE	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49452" y="1027175"/>
            <a:ext cx="2589530" cy="579120"/>
          </a:xfrm>
          <a:custGeom>
            <a:avLst/>
            <a:gdLst/>
            <a:ahLst/>
            <a:cxnLst/>
            <a:rect l="l" t="t" r="r" b="b"/>
            <a:pathLst>
              <a:path w="2589529" h="579119">
                <a:moveTo>
                  <a:pt x="2492756" y="0"/>
                </a:moveTo>
                <a:lnTo>
                  <a:pt x="96519" y="0"/>
                </a:lnTo>
                <a:lnTo>
                  <a:pt x="58952" y="7580"/>
                </a:lnTo>
                <a:lnTo>
                  <a:pt x="28271" y="28257"/>
                </a:lnTo>
                <a:lnTo>
                  <a:pt x="7585" y="58935"/>
                </a:lnTo>
                <a:lnTo>
                  <a:pt x="0" y="96520"/>
                </a:lnTo>
                <a:lnTo>
                  <a:pt x="0" y="482600"/>
                </a:lnTo>
                <a:lnTo>
                  <a:pt x="7585" y="520184"/>
                </a:lnTo>
                <a:lnTo>
                  <a:pt x="28271" y="550862"/>
                </a:lnTo>
                <a:lnTo>
                  <a:pt x="58952" y="571539"/>
                </a:lnTo>
                <a:lnTo>
                  <a:pt x="96519" y="579120"/>
                </a:lnTo>
                <a:lnTo>
                  <a:pt x="2492756" y="579120"/>
                </a:lnTo>
                <a:lnTo>
                  <a:pt x="2530340" y="571539"/>
                </a:lnTo>
                <a:lnTo>
                  <a:pt x="2561018" y="550862"/>
                </a:lnTo>
                <a:lnTo>
                  <a:pt x="2581695" y="520184"/>
                </a:lnTo>
                <a:lnTo>
                  <a:pt x="2589276" y="482600"/>
                </a:lnTo>
                <a:lnTo>
                  <a:pt x="2589276" y="96520"/>
                </a:lnTo>
                <a:lnTo>
                  <a:pt x="2581695" y="58935"/>
                </a:lnTo>
                <a:lnTo>
                  <a:pt x="2561018" y="28257"/>
                </a:lnTo>
                <a:lnTo>
                  <a:pt x="2530340" y="7580"/>
                </a:lnTo>
                <a:lnTo>
                  <a:pt x="2492756" y="0"/>
                </a:lnTo>
                <a:close/>
              </a:path>
            </a:pathLst>
          </a:custGeom>
          <a:solidFill>
            <a:srgbClr val="3589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98117" y="1065098"/>
            <a:ext cx="10972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0">
                <a:solidFill>
                  <a:srgbClr val="FFFFFF"/>
                </a:solidFill>
                <a:latin typeface="Calibri Light"/>
                <a:cs typeface="Calibri Light"/>
              </a:rPr>
              <a:t>501(c)3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50564" y="1043939"/>
            <a:ext cx="4549140" cy="579120"/>
          </a:xfrm>
          <a:custGeom>
            <a:avLst/>
            <a:gdLst/>
            <a:ahLst/>
            <a:cxnLst/>
            <a:rect l="l" t="t" r="r" b="b"/>
            <a:pathLst>
              <a:path w="4549140" h="579119">
                <a:moveTo>
                  <a:pt x="4452620" y="0"/>
                </a:moveTo>
                <a:lnTo>
                  <a:pt x="96520" y="0"/>
                </a:lnTo>
                <a:lnTo>
                  <a:pt x="58935" y="7580"/>
                </a:lnTo>
                <a:lnTo>
                  <a:pt x="28257" y="28257"/>
                </a:lnTo>
                <a:lnTo>
                  <a:pt x="7580" y="58935"/>
                </a:lnTo>
                <a:lnTo>
                  <a:pt x="0" y="96520"/>
                </a:lnTo>
                <a:lnTo>
                  <a:pt x="0" y="482600"/>
                </a:lnTo>
                <a:lnTo>
                  <a:pt x="7580" y="520184"/>
                </a:lnTo>
                <a:lnTo>
                  <a:pt x="28257" y="550862"/>
                </a:lnTo>
                <a:lnTo>
                  <a:pt x="58935" y="571539"/>
                </a:lnTo>
                <a:lnTo>
                  <a:pt x="96520" y="579120"/>
                </a:lnTo>
                <a:lnTo>
                  <a:pt x="4452620" y="579120"/>
                </a:lnTo>
                <a:lnTo>
                  <a:pt x="4490204" y="571539"/>
                </a:lnTo>
                <a:lnTo>
                  <a:pt x="4520882" y="550862"/>
                </a:lnTo>
                <a:lnTo>
                  <a:pt x="4541559" y="520184"/>
                </a:lnTo>
                <a:lnTo>
                  <a:pt x="4549140" y="482600"/>
                </a:lnTo>
                <a:lnTo>
                  <a:pt x="4549140" y="96520"/>
                </a:lnTo>
                <a:lnTo>
                  <a:pt x="4541559" y="58935"/>
                </a:lnTo>
                <a:lnTo>
                  <a:pt x="4520882" y="28257"/>
                </a:lnTo>
                <a:lnTo>
                  <a:pt x="4490204" y="7580"/>
                </a:lnTo>
                <a:lnTo>
                  <a:pt x="4452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86427" y="1082802"/>
            <a:ext cx="26847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0">
                <a:solidFill>
                  <a:srgbClr val="FFFFFF"/>
                </a:solidFill>
                <a:latin typeface="Calibri Light"/>
                <a:cs typeface="Calibri Light"/>
              </a:rPr>
              <a:t>National</a:t>
            </a:r>
            <a:r>
              <a:rPr dirty="0" sz="2800" spc="-11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2800" spc="-30" b="0">
                <a:solidFill>
                  <a:srgbClr val="FFFFFF"/>
                </a:solidFill>
                <a:latin typeface="Calibri Light"/>
                <a:cs typeface="Calibri Light"/>
              </a:rPr>
              <a:t>Standards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511540" y="1043939"/>
            <a:ext cx="2595880" cy="579120"/>
          </a:xfrm>
          <a:custGeom>
            <a:avLst/>
            <a:gdLst/>
            <a:ahLst/>
            <a:cxnLst/>
            <a:rect l="l" t="t" r="r" b="b"/>
            <a:pathLst>
              <a:path w="2595879" h="579119">
                <a:moveTo>
                  <a:pt x="2498852" y="0"/>
                </a:moveTo>
                <a:lnTo>
                  <a:pt x="96519" y="0"/>
                </a:lnTo>
                <a:lnTo>
                  <a:pt x="58935" y="7580"/>
                </a:lnTo>
                <a:lnTo>
                  <a:pt x="28257" y="28257"/>
                </a:lnTo>
                <a:lnTo>
                  <a:pt x="7580" y="58935"/>
                </a:lnTo>
                <a:lnTo>
                  <a:pt x="0" y="96520"/>
                </a:lnTo>
                <a:lnTo>
                  <a:pt x="0" y="482600"/>
                </a:lnTo>
                <a:lnTo>
                  <a:pt x="7580" y="520184"/>
                </a:lnTo>
                <a:lnTo>
                  <a:pt x="28257" y="550862"/>
                </a:lnTo>
                <a:lnTo>
                  <a:pt x="58935" y="571539"/>
                </a:lnTo>
                <a:lnTo>
                  <a:pt x="96519" y="579120"/>
                </a:lnTo>
                <a:lnTo>
                  <a:pt x="2498852" y="579120"/>
                </a:lnTo>
                <a:lnTo>
                  <a:pt x="2536436" y="571539"/>
                </a:lnTo>
                <a:lnTo>
                  <a:pt x="2567114" y="550862"/>
                </a:lnTo>
                <a:lnTo>
                  <a:pt x="2587791" y="520184"/>
                </a:lnTo>
                <a:lnTo>
                  <a:pt x="2595371" y="482600"/>
                </a:lnTo>
                <a:lnTo>
                  <a:pt x="2595371" y="96520"/>
                </a:lnTo>
                <a:lnTo>
                  <a:pt x="2587791" y="58935"/>
                </a:lnTo>
                <a:lnTo>
                  <a:pt x="2567114" y="28257"/>
                </a:lnTo>
                <a:lnTo>
                  <a:pt x="2536436" y="7580"/>
                </a:lnTo>
                <a:lnTo>
                  <a:pt x="2498852" y="0"/>
                </a:lnTo>
                <a:close/>
              </a:path>
            </a:pathLst>
          </a:custGeom>
          <a:solidFill>
            <a:srgbClr val="58BA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936481" y="1082802"/>
            <a:ext cx="175196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0">
                <a:solidFill>
                  <a:srgbClr val="FFFFFF"/>
                </a:solidFill>
                <a:latin typeface="Calibri Light"/>
                <a:cs typeface="Calibri Light"/>
              </a:rPr>
              <a:t>Certification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6950" y="2264511"/>
            <a:ext cx="1579458" cy="23186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85259" y="1388363"/>
            <a:ext cx="4081272" cy="40812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86378" y="2538697"/>
            <a:ext cx="2047219" cy="178536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1635" y="699516"/>
            <a:ext cx="4762500" cy="476097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0805" y="629234"/>
            <a:ext cx="46628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45">
                <a:solidFill>
                  <a:srgbClr val="000000"/>
                </a:solidFill>
              </a:rPr>
              <a:t>STATE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OF</a:t>
            </a:r>
            <a:r>
              <a:rPr dirty="0" spc="-20">
                <a:solidFill>
                  <a:srgbClr val="000000"/>
                </a:solidFill>
              </a:rPr>
              <a:t> </a:t>
            </a:r>
            <a:r>
              <a:rPr dirty="0" spc="-50">
                <a:solidFill>
                  <a:srgbClr val="000000"/>
                </a:solidFill>
              </a:rPr>
              <a:t>MONTANA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97051" y="1678686"/>
            <a:ext cx="4992370" cy="3509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10">
                <a:latin typeface="Calibri"/>
                <a:cs typeface="Calibri"/>
              </a:rPr>
              <a:t>Sustainable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model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8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10">
                <a:latin typeface="Calibri"/>
                <a:cs typeface="Calibri"/>
              </a:rPr>
              <a:t>Supports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long-term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recovery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9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5">
                <a:latin typeface="Calibri"/>
                <a:cs typeface="Calibri"/>
              </a:rPr>
              <a:t>NARR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certification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9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10">
                <a:latin typeface="Calibri"/>
                <a:cs typeface="Calibri"/>
              </a:rPr>
              <a:t>Funding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opportunities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for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certified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homes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Arial"/>
              <a:buChar char="•"/>
            </a:pPr>
            <a:endParaRPr sz="18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10">
                <a:latin typeface="Calibri"/>
                <a:cs typeface="Calibri"/>
              </a:rPr>
              <a:t>Support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for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new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and </a:t>
            </a:r>
            <a:r>
              <a:rPr dirty="0" sz="2200" spc="-15">
                <a:latin typeface="Calibri"/>
                <a:cs typeface="Calibri"/>
              </a:rPr>
              <a:t>existing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homes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8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0665" algn="l"/>
                <a:tab pos="241935" algn="l"/>
              </a:tabLst>
            </a:pPr>
            <a:r>
              <a:rPr dirty="0" sz="2200" spc="-10">
                <a:latin typeface="Calibri"/>
                <a:cs typeface="Calibri"/>
              </a:rPr>
              <a:t>Registry </a:t>
            </a:r>
            <a:r>
              <a:rPr dirty="0" sz="2200" spc="-20">
                <a:latin typeface="Calibri"/>
                <a:cs typeface="Calibri"/>
              </a:rPr>
              <a:t>for referrals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2134" y="2718307"/>
            <a:ext cx="468058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 b="1">
                <a:solidFill>
                  <a:srgbClr val="000000"/>
                </a:solidFill>
                <a:latin typeface="Calibri"/>
                <a:cs typeface="Calibri"/>
              </a:rPr>
              <a:t>Questions?</a:t>
            </a:r>
            <a:r>
              <a:rPr dirty="0" spc="-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pc="-15" b="1">
                <a:solidFill>
                  <a:srgbClr val="000000"/>
                </a:solidFill>
                <a:latin typeface="Calibri"/>
                <a:cs typeface="Calibri"/>
              </a:rPr>
              <a:t>Contact: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2134" y="3816756"/>
            <a:ext cx="6720840" cy="183642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2200" spc="-5" b="1">
                <a:latin typeface="Calibri"/>
                <a:cs typeface="Calibri"/>
              </a:rPr>
              <a:t>Ki-Ai</a:t>
            </a:r>
            <a:r>
              <a:rPr dirty="0" sz="2200" spc="-2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McBride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2200" spc="-10" i="1">
                <a:latin typeface="Calibri"/>
                <a:cs typeface="Calibri"/>
              </a:rPr>
              <a:t>Opioid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Prevention </a:t>
            </a:r>
            <a:r>
              <a:rPr dirty="0" sz="2200" spc="-5" i="1">
                <a:latin typeface="Calibri"/>
                <a:cs typeface="Calibri"/>
              </a:rPr>
              <a:t>Program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Manager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2200" spc="-10">
                <a:latin typeface="Calibri"/>
                <a:cs typeface="Calibri"/>
              </a:rPr>
              <a:t>Addictive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&amp;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Mental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Disorders </a:t>
            </a:r>
            <a:r>
              <a:rPr dirty="0" sz="2200" spc="-5">
                <a:latin typeface="Calibri"/>
                <a:cs typeface="Calibri"/>
              </a:rPr>
              <a:t>Division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2200" spc="-10">
                <a:latin typeface="Calibri"/>
                <a:cs typeface="Calibri"/>
              </a:rPr>
              <a:t>Montana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Department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of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Public </a:t>
            </a:r>
            <a:r>
              <a:rPr dirty="0" sz="2200" spc="-10">
                <a:latin typeface="Calibri"/>
                <a:cs typeface="Calibri"/>
              </a:rPr>
              <a:t>Health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and </a:t>
            </a:r>
            <a:r>
              <a:rPr dirty="0" sz="2200" spc="-10">
                <a:latin typeface="Calibri"/>
                <a:cs typeface="Calibri"/>
              </a:rPr>
              <a:t>Human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Services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u="sng" sz="2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ki-ai.mcbride@mt.gov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3227" y="1473708"/>
            <a:ext cx="9305544" cy="2945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394" y="5475833"/>
            <a:ext cx="79914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>
                <a:latin typeface="Calibri"/>
                <a:cs typeface="Calibri"/>
              </a:rPr>
              <a:t>Approximately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90,000 </a:t>
            </a:r>
            <a:r>
              <a:rPr dirty="0" sz="2400" spc="-10">
                <a:latin typeface="Calibri"/>
                <a:cs typeface="Calibri"/>
              </a:rPr>
              <a:t>Montanans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have</a:t>
            </a:r>
            <a:r>
              <a:rPr dirty="0" sz="2400">
                <a:latin typeface="Calibri"/>
                <a:cs typeface="Calibri"/>
              </a:rPr>
              <a:t> a </a:t>
            </a:r>
            <a:r>
              <a:rPr dirty="0" sz="2400" spc="-10">
                <a:latin typeface="Calibri"/>
                <a:cs typeface="Calibri"/>
              </a:rPr>
              <a:t>substance</a:t>
            </a:r>
            <a:r>
              <a:rPr dirty="0" sz="2400" spc="-5">
                <a:latin typeface="Calibri"/>
                <a:cs typeface="Calibri"/>
              </a:rPr>
              <a:t> use </a:t>
            </a:r>
            <a:r>
              <a:rPr dirty="0" sz="2400" spc="-10">
                <a:latin typeface="Calibri"/>
                <a:cs typeface="Calibri"/>
              </a:rPr>
              <a:t>disorder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9551" y="0"/>
            <a:ext cx="7911083" cy="685799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85971" y="1786000"/>
            <a:ext cx="4104004" cy="1778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500" spc="-5" b="1">
                <a:solidFill>
                  <a:srgbClr val="FFFFFF"/>
                </a:solidFill>
                <a:latin typeface="Calibri"/>
                <a:cs typeface="Calibri"/>
              </a:rPr>
              <a:t>90,000</a:t>
            </a:r>
            <a:endParaRPr sz="1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892" y="644527"/>
            <a:ext cx="5097844" cy="493549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793105" marR="77343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5793105" algn="l"/>
                <a:tab pos="5793740" algn="l"/>
              </a:tabLst>
            </a:pPr>
            <a:r>
              <a:rPr dirty="0"/>
              <a:t>Furnish </a:t>
            </a:r>
            <a:r>
              <a:rPr dirty="0" spc="-5"/>
              <a:t>social </a:t>
            </a:r>
            <a:r>
              <a:rPr dirty="0" spc="-10"/>
              <a:t>capital </a:t>
            </a:r>
            <a:r>
              <a:rPr dirty="0"/>
              <a:t>and </a:t>
            </a:r>
            <a:r>
              <a:rPr dirty="0" spc="-10"/>
              <a:t>recovery </a:t>
            </a:r>
            <a:r>
              <a:rPr dirty="0" spc="-530"/>
              <a:t> </a:t>
            </a:r>
            <a:r>
              <a:rPr dirty="0" spc="-5"/>
              <a:t>supports</a:t>
            </a:r>
          </a:p>
          <a:p>
            <a:pPr marL="5323205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/>
          </a:p>
          <a:p>
            <a:pPr marL="5793105" indent="-4572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793105" algn="l"/>
                <a:tab pos="5793740" algn="l"/>
              </a:tabLst>
            </a:pPr>
            <a:r>
              <a:rPr dirty="0" spc="-10"/>
              <a:t>Provide </a:t>
            </a:r>
            <a:r>
              <a:rPr dirty="0"/>
              <a:t>a</a:t>
            </a:r>
            <a:r>
              <a:rPr dirty="0" spc="-5"/>
              <a:t> </a:t>
            </a:r>
            <a:r>
              <a:rPr dirty="0" spc="-10"/>
              <a:t>substance-free</a:t>
            </a:r>
            <a:r>
              <a:rPr dirty="0" spc="-5"/>
              <a:t> </a:t>
            </a:r>
            <a:r>
              <a:rPr dirty="0" spc="-15"/>
              <a:t>environment</a:t>
            </a:r>
          </a:p>
          <a:p>
            <a:pPr marL="5323205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/>
          </a:p>
          <a:p>
            <a:pPr marL="5793105" marR="211454" indent="-457200">
              <a:lnSpc>
                <a:spcPct val="100000"/>
              </a:lnSpc>
              <a:buFont typeface="Arial"/>
              <a:buChar char="•"/>
              <a:tabLst>
                <a:tab pos="5793105" algn="l"/>
                <a:tab pos="5793740" algn="l"/>
              </a:tabLst>
            </a:pPr>
            <a:r>
              <a:rPr dirty="0"/>
              <a:t>Mutual </a:t>
            </a:r>
            <a:r>
              <a:rPr dirty="0" spc="-5"/>
              <a:t>support </a:t>
            </a:r>
            <a:r>
              <a:rPr dirty="0" spc="-10"/>
              <a:t>from </a:t>
            </a:r>
            <a:r>
              <a:rPr dirty="0" spc="-15"/>
              <a:t>fellow </a:t>
            </a:r>
            <a:r>
              <a:rPr dirty="0" spc="-10"/>
              <a:t>recovering </a:t>
            </a:r>
            <a:r>
              <a:rPr dirty="0" spc="-530"/>
              <a:t> </a:t>
            </a:r>
            <a:r>
              <a:rPr dirty="0" spc="-5"/>
              <a:t>residents</a:t>
            </a:r>
          </a:p>
          <a:p>
            <a:pPr marL="5323205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/>
          </a:p>
          <a:p>
            <a:pPr marL="5793105" marR="5080" indent="-4572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793105" algn="l"/>
                <a:tab pos="5793740" algn="l"/>
              </a:tabLst>
            </a:pPr>
            <a:r>
              <a:rPr dirty="0" spc="-10"/>
              <a:t>Informal </a:t>
            </a:r>
            <a:r>
              <a:rPr dirty="0" spc="-5"/>
              <a:t>sharing of </a:t>
            </a:r>
            <a:r>
              <a:rPr dirty="0" spc="-10"/>
              <a:t>resources </a:t>
            </a:r>
            <a:r>
              <a:rPr dirty="0"/>
              <a:t>and advice </a:t>
            </a:r>
            <a:r>
              <a:rPr dirty="0" spc="-530"/>
              <a:t> </a:t>
            </a:r>
            <a:r>
              <a:rPr dirty="0" spc="-5"/>
              <a:t>among</a:t>
            </a:r>
            <a:r>
              <a:rPr dirty="0" spc="-25"/>
              <a:t> </a:t>
            </a:r>
            <a:r>
              <a:rPr dirty="0" spc="-10"/>
              <a:t>residents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736463" y="696849"/>
            <a:ext cx="551561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>
                <a:solidFill>
                  <a:srgbClr val="000000"/>
                </a:solidFill>
              </a:rPr>
              <a:t>BENEFITS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 spc="-60">
                <a:solidFill>
                  <a:srgbClr val="000000"/>
                </a:solidFill>
              </a:rPr>
              <a:t>TO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RESIDENTS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920" y="899540"/>
            <a:ext cx="530415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0">
                <a:solidFill>
                  <a:srgbClr val="000000"/>
                </a:solidFill>
              </a:rPr>
              <a:t>RECOVERY</a:t>
            </a:r>
            <a:r>
              <a:rPr dirty="0" spc="-40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RESIDENCES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3198" y="1889201"/>
            <a:ext cx="5260975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2400" spc="-15">
                <a:latin typeface="Calibri"/>
                <a:cs typeface="Calibri"/>
              </a:rPr>
              <a:t>Follow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nationally</a:t>
            </a:r>
            <a:r>
              <a:rPr dirty="0" sz="2400" spc="-15">
                <a:latin typeface="Calibri"/>
                <a:cs typeface="Calibri"/>
              </a:rPr>
              <a:t> recognized </a:t>
            </a:r>
            <a:r>
              <a:rPr dirty="0" sz="2400" spc="-10">
                <a:latin typeface="Calibri"/>
                <a:cs typeface="Calibri"/>
              </a:rPr>
              <a:t>best</a:t>
            </a:r>
            <a:endParaRPr sz="24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Calibri"/>
                <a:cs typeface="Calibri"/>
              </a:rPr>
              <a:t>practices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469265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2400" spc="-5">
                <a:latin typeface="Calibri"/>
                <a:cs typeface="Calibri"/>
              </a:rPr>
              <a:t>Support long-term </a:t>
            </a:r>
            <a:r>
              <a:rPr dirty="0" sz="2400" spc="-15">
                <a:latin typeface="Calibri"/>
                <a:cs typeface="Calibri"/>
              </a:rPr>
              <a:t>recovery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structures that </a:t>
            </a:r>
            <a:r>
              <a:rPr dirty="0" sz="2400" spc="-20">
                <a:latin typeface="Calibri"/>
                <a:cs typeface="Calibri"/>
              </a:rPr>
              <a:t>keep </a:t>
            </a:r>
            <a:r>
              <a:rPr dirty="0" sz="2400" spc="-5">
                <a:latin typeface="Calibri"/>
                <a:cs typeface="Calibri"/>
              </a:rPr>
              <a:t>people out of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systems,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reducing</a:t>
            </a:r>
            <a:r>
              <a:rPr dirty="0" sz="2400" spc="-15">
                <a:latin typeface="Calibri"/>
                <a:cs typeface="Calibri"/>
              </a:rPr>
              <a:t> encounters</a:t>
            </a:r>
            <a:r>
              <a:rPr dirty="0" sz="2400" spc="-5">
                <a:latin typeface="Calibri"/>
                <a:cs typeface="Calibri"/>
              </a:rPr>
              <a:t> with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law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enforcement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Department of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Corrections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2400">
                <a:latin typeface="Calibri"/>
                <a:cs typeface="Calibri"/>
              </a:rPr>
              <a:t>Certified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97221" y="1503792"/>
            <a:ext cx="4333537" cy="18768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5335523"/>
            <a:ext cx="11822430" cy="1325880"/>
            <a:chOff x="761" y="5335523"/>
            <a:chExt cx="11822430" cy="13258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74289" y="5335523"/>
              <a:ext cx="1648885" cy="132588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61" y="6188201"/>
              <a:ext cx="10137775" cy="0"/>
            </a:xfrm>
            <a:custGeom>
              <a:avLst/>
              <a:gdLst/>
              <a:ahLst/>
              <a:cxnLst/>
              <a:rect l="l" t="t" r="r" b="b"/>
              <a:pathLst>
                <a:path w="10137775" h="0">
                  <a:moveTo>
                    <a:pt x="0" y="0"/>
                  </a:moveTo>
                  <a:lnTo>
                    <a:pt x="10137267" y="0"/>
                  </a:lnTo>
                </a:path>
              </a:pathLst>
            </a:custGeom>
            <a:ln w="28575">
              <a:solidFill>
                <a:srgbClr val="35896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9546" y="2078508"/>
            <a:ext cx="3057083" cy="84474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38780" y="2037662"/>
            <a:ext cx="3492936" cy="96534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6085" y="1588220"/>
            <a:ext cx="3074981" cy="154186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11937" y="4748910"/>
            <a:ext cx="10163175" cy="13004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1315">
              <a:lnSpc>
                <a:spcPts val="5015"/>
              </a:lnSpc>
              <a:spcBef>
                <a:spcPts val="100"/>
              </a:spcBef>
            </a:pPr>
            <a:r>
              <a:rPr dirty="0" spc="-50">
                <a:solidFill>
                  <a:srgbClr val="000000"/>
                </a:solidFill>
              </a:rPr>
              <a:t>MONTANA</a:t>
            </a:r>
            <a:r>
              <a:rPr dirty="0" spc="-15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RECOVERY</a:t>
            </a:r>
            <a:r>
              <a:rPr dirty="0" spc="-20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RESIDENCE</a:t>
            </a:r>
          </a:p>
          <a:p>
            <a:pPr marL="12700">
              <a:lnSpc>
                <a:spcPts val="5015"/>
              </a:lnSpc>
              <a:tabLst>
                <a:tab pos="361315" algn="l"/>
                <a:tab pos="10149840" algn="l"/>
              </a:tabLst>
            </a:pPr>
            <a:r>
              <a:rPr dirty="0" u="sng">
                <a:solidFill>
                  <a:srgbClr val="000000"/>
                </a:solidFill>
                <a:uFill>
                  <a:solidFill>
                    <a:srgbClr val="5ABAEF"/>
                  </a:solidFill>
                </a:uFill>
              </a:rPr>
              <a:t> </a:t>
            </a:r>
            <a:r>
              <a:rPr dirty="0" u="sng">
                <a:solidFill>
                  <a:srgbClr val="000000"/>
                </a:solidFill>
                <a:uFill>
                  <a:solidFill>
                    <a:srgbClr val="5ABAEF"/>
                  </a:solidFill>
                </a:uFill>
              </a:rPr>
              <a:t>	</a:t>
            </a:r>
            <a:r>
              <a:rPr dirty="0" u="sng" spc="-15">
                <a:solidFill>
                  <a:srgbClr val="000000"/>
                </a:solidFill>
                <a:uFill>
                  <a:solidFill>
                    <a:srgbClr val="5ABAEF"/>
                  </a:solidFill>
                </a:uFill>
              </a:rPr>
              <a:t>ADVISORY</a:t>
            </a:r>
            <a:r>
              <a:rPr dirty="0" u="sng" spc="-30">
                <a:solidFill>
                  <a:srgbClr val="000000"/>
                </a:solidFill>
                <a:uFill>
                  <a:solidFill>
                    <a:srgbClr val="5ABAEF"/>
                  </a:solidFill>
                </a:uFill>
              </a:rPr>
              <a:t> </a:t>
            </a:r>
            <a:r>
              <a:rPr dirty="0" u="sng">
                <a:solidFill>
                  <a:srgbClr val="000000"/>
                </a:solidFill>
                <a:uFill>
                  <a:solidFill>
                    <a:srgbClr val="5ABAEF"/>
                  </a:solidFill>
                </a:uFill>
              </a:rPr>
              <a:t>COMMITTEE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0843" y="935774"/>
            <a:ext cx="8571697" cy="505964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609591" y="5409082"/>
            <a:ext cx="455485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Calibri"/>
                <a:cs typeface="Calibri"/>
              </a:rPr>
              <a:t>60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unlicensed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recovery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homes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surveyed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3132" y="125983"/>
            <a:ext cx="1062228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0">
                <a:solidFill>
                  <a:srgbClr val="000000"/>
                </a:solidFill>
              </a:rPr>
              <a:t>MONTANA</a:t>
            </a:r>
            <a:r>
              <a:rPr dirty="0" spc="-5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RECOVERY</a:t>
            </a:r>
            <a:r>
              <a:rPr dirty="0" spc="-5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RESIDENCES</a:t>
            </a:r>
            <a:r>
              <a:rPr dirty="0" spc="5">
                <a:solidFill>
                  <a:srgbClr val="000000"/>
                </a:solidFill>
              </a:rPr>
              <a:t> </a:t>
            </a:r>
            <a:r>
              <a:rPr dirty="0" spc="-60">
                <a:solidFill>
                  <a:srgbClr val="000000"/>
                </a:solidFill>
              </a:rPr>
              <a:t>BY</a:t>
            </a:r>
            <a:r>
              <a:rPr dirty="0" spc="-5">
                <a:solidFill>
                  <a:srgbClr val="000000"/>
                </a:solidFill>
              </a:rPr>
              <a:t> </a:t>
            </a:r>
            <a:r>
              <a:rPr dirty="0" spc="-10">
                <a:solidFill>
                  <a:srgbClr val="000000"/>
                </a:solidFill>
              </a:rPr>
              <a:t>COUNTY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7095" y="3593591"/>
            <a:ext cx="407034" cy="1501140"/>
          </a:xfrm>
          <a:custGeom>
            <a:avLst/>
            <a:gdLst/>
            <a:ahLst/>
            <a:cxnLst/>
            <a:rect l="l" t="t" r="r" b="b"/>
            <a:pathLst>
              <a:path w="407034" h="1501139">
                <a:moveTo>
                  <a:pt x="406907" y="0"/>
                </a:moveTo>
                <a:lnTo>
                  <a:pt x="0" y="0"/>
                </a:lnTo>
                <a:lnTo>
                  <a:pt x="0" y="1501140"/>
                </a:lnTo>
                <a:lnTo>
                  <a:pt x="406907" y="1501140"/>
                </a:lnTo>
                <a:lnTo>
                  <a:pt x="40690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20952" y="3048000"/>
            <a:ext cx="407034" cy="2047239"/>
          </a:xfrm>
          <a:custGeom>
            <a:avLst/>
            <a:gdLst/>
            <a:ahLst/>
            <a:cxnLst/>
            <a:rect l="l" t="t" r="r" b="b"/>
            <a:pathLst>
              <a:path w="407035" h="2047239">
                <a:moveTo>
                  <a:pt x="406908" y="0"/>
                </a:moveTo>
                <a:lnTo>
                  <a:pt x="0" y="0"/>
                </a:lnTo>
                <a:lnTo>
                  <a:pt x="0" y="2046732"/>
                </a:lnTo>
                <a:lnTo>
                  <a:pt x="406908" y="2046732"/>
                </a:lnTo>
                <a:lnTo>
                  <a:pt x="40690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17876" y="4002023"/>
            <a:ext cx="407034" cy="1092835"/>
          </a:xfrm>
          <a:custGeom>
            <a:avLst/>
            <a:gdLst/>
            <a:ahLst/>
            <a:cxnLst/>
            <a:rect l="l" t="t" r="r" b="b"/>
            <a:pathLst>
              <a:path w="407035" h="1092835">
                <a:moveTo>
                  <a:pt x="406907" y="0"/>
                </a:moveTo>
                <a:lnTo>
                  <a:pt x="0" y="0"/>
                </a:lnTo>
                <a:lnTo>
                  <a:pt x="0" y="1092708"/>
                </a:lnTo>
                <a:lnTo>
                  <a:pt x="406907" y="1092708"/>
                </a:lnTo>
                <a:lnTo>
                  <a:pt x="406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14800" y="4684776"/>
            <a:ext cx="407034" cy="410209"/>
          </a:xfrm>
          <a:custGeom>
            <a:avLst/>
            <a:gdLst/>
            <a:ahLst/>
            <a:cxnLst/>
            <a:rect l="l" t="t" r="r" b="b"/>
            <a:pathLst>
              <a:path w="407035" h="410210">
                <a:moveTo>
                  <a:pt x="406908" y="0"/>
                </a:moveTo>
                <a:lnTo>
                  <a:pt x="0" y="0"/>
                </a:lnTo>
                <a:lnTo>
                  <a:pt x="0" y="409956"/>
                </a:lnTo>
                <a:lnTo>
                  <a:pt x="406908" y="409956"/>
                </a:lnTo>
                <a:lnTo>
                  <a:pt x="40690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13247" y="2773679"/>
            <a:ext cx="407034" cy="2321560"/>
          </a:xfrm>
          <a:custGeom>
            <a:avLst/>
            <a:gdLst/>
            <a:ahLst/>
            <a:cxnLst/>
            <a:rect l="l" t="t" r="r" b="b"/>
            <a:pathLst>
              <a:path w="407035" h="2321560">
                <a:moveTo>
                  <a:pt x="406907" y="0"/>
                </a:moveTo>
                <a:lnTo>
                  <a:pt x="0" y="0"/>
                </a:lnTo>
                <a:lnTo>
                  <a:pt x="0" y="2321052"/>
                </a:lnTo>
                <a:lnTo>
                  <a:pt x="406907" y="2321052"/>
                </a:lnTo>
                <a:lnTo>
                  <a:pt x="406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710171" y="3729228"/>
            <a:ext cx="407034" cy="1365885"/>
          </a:xfrm>
          <a:custGeom>
            <a:avLst/>
            <a:gdLst/>
            <a:ahLst/>
            <a:cxnLst/>
            <a:rect l="l" t="t" r="r" b="b"/>
            <a:pathLst>
              <a:path w="407034" h="1365885">
                <a:moveTo>
                  <a:pt x="406907" y="0"/>
                </a:moveTo>
                <a:lnTo>
                  <a:pt x="0" y="0"/>
                </a:lnTo>
                <a:lnTo>
                  <a:pt x="0" y="1365504"/>
                </a:lnTo>
                <a:lnTo>
                  <a:pt x="406907" y="1365504"/>
                </a:lnTo>
                <a:lnTo>
                  <a:pt x="406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1075944" y="4276344"/>
            <a:ext cx="9081770" cy="823594"/>
            <a:chOff x="1075944" y="4276344"/>
            <a:chExt cx="9081770" cy="823594"/>
          </a:xfrm>
        </p:grpSpPr>
        <p:sp>
          <p:nvSpPr>
            <p:cNvPr id="9" name="object 9"/>
            <p:cNvSpPr/>
            <p:nvPr/>
          </p:nvSpPr>
          <p:spPr>
            <a:xfrm>
              <a:off x="9304020" y="4276344"/>
              <a:ext cx="407034" cy="818515"/>
            </a:xfrm>
            <a:custGeom>
              <a:avLst/>
              <a:gdLst/>
              <a:ahLst/>
              <a:cxnLst/>
              <a:rect l="l" t="t" r="r" b="b"/>
              <a:pathLst>
                <a:path w="407034" h="818514">
                  <a:moveTo>
                    <a:pt x="406907" y="0"/>
                  </a:moveTo>
                  <a:lnTo>
                    <a:pt x="0" y="0"/>
                  </a:lnTo>
                  <a:lnTo>
                    <a:pt x="0" y="818387"/>
                  </a:lnTo>
                  <a:lnTo>
                    <a:pt x="406907" y="818387"/>
                  </a:lnTo>
                  <a:lnTo>
                    <a:pt x="40690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75944" y="5094732"/>
              <a:ext cx="9081770" cy="0"/>
            </a:xfrm>
            <a:custGeom>
              <a:avLst/>
              <a:gdLst/>
              <a:ahLst/>
              <a:cxnLst/>
              <a:rect l="l" t="t" r="r" b="b"/>
              <a:pathLst>
                <a:path w="9081770" h="0">
                  <a:moveTo>
                    <a:pt x="0" y="0"/>
                  </a:moveTo>
                  <a:lnTo>
                    <a:pt x="908151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1534413" y="2720720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75%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1973" y="3676650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40%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29532" y="4359021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15%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27090" y="2447366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404040"/>
                </a:solidFill>
                <a:latin typeface="Calibri"/>
                <a:cs typeface="Calibri"/>
              </a:rPr>
              <a:t>85%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24650" y="3403472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50%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22081" y="3266948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19386" y="3949446"/>
            <a:ext cx="3771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404040"/>
                </a:solidFill>
                <a:latin typeface="Calibri"/>
                <a:cs typeface="Calibri"/>
              </a:rPr>
              <a:t>30%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3112" y="4938217"/>
            <a:ext cx="2781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0090" y="4392548"/>
            <a:ext cx="379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0090" y="3846322"/>
            <a:ext cx="379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0090" y="3300476"/>
            <a:ext cx="379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0090" y="2754248"/>
            <a:ext cx="379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7068" y="2207717"/>
            <a:ext cx="4826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600" spc="-15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20697" y="5202377"/>
            <a:ext cx="40703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Men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79954" y="5202377"/>
            <a:ext cx="6832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1600" spc="-1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30777" y="5202377"/>
            <a:ext cx="775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Pre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g</a:t>
            </a:r>
            <a:r>
              <a:rPr dirty="0" sz="1600" spc="5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z="1600" spc="-15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60365" y="5202377"/>
            <a:ext cx="13112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Any</a:t>
            </a:r>
            <a:r>
              <a:rPr dirty="0" sz="1600" spc="-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Substances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31609" y="5202377"/>
            <a:ext cx="7651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Veter</a:t>
            </a:r>
            <a:r>
              <a:rPr dirty="0" sz="1600" spc="-15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50277" y="5202377"/>
            <a:ext cx="1321435" cy="517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Some</a:t>
            </a:r>
            <a:r>
              <a:rPr dirty="0" sz="1600" spc="-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criminal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justice-involved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55989" y="5202377"/>
            <a:ext cx="906780" cy="517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Registered</a:t>
            </a:r>
            <a:endParaRPr sz="1600">
              <a:latin typeface="Calibri"/>
              <a:cs typeface="Calibri"/>
            </a:endParaRPr>
          </a:p>
          <a:p>
            <a:pPr marL="4064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solidFill>
                  <a:srgbClr val="585858"/>
                </a:solidFill>
                <a:latin typeface="Calibri"/>
                <a:cs typeface="Calibri"/>
              </a:rPr>
              <a:t>Offenders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57300" marR="5080" indent="-1245235">
              <a:lnSpc>
                <a:spcPct val="100000"/>
              </a:lnSpc>
              <a:spcBef>
                <a:spcPts val="105"/>
              </a:spcBef>
            </a:pPr>
            <a:r>
              <a:rPr dirty="0" spc="-50"/>
              <a:t>MONTANA</a:t>
            </a:r>
            <a:r>
              <a:rPr dirty="0" spc="-40"/>
              <a:t> </a:t>
            </a:r>
            <a:r>
              <a:rPr dirty="0" spc="-25"/>
              <a:t>RECOVERY</a:t>
            </a:r>
            <a:r>
              <a:rPr dirty="0" spc="-30"/>
              <a:t> </a:t>
            </a:r>
            <a:r>
              <a:rPr dirty="0" spc="-10"/>
              <a:t>RESIDENCE </a:t>
            </a:r>
            <a:r>
              <a:rPr dirty="0" spc="-980"/>
              <a:t> </a:t>
            </a:r>
            <a:r>
              <a:rPr dirty="0" spc="-35"/>
              <a:t>POPULATIONS</a:t>
            </a:r>
            <a:r>
              <a:rPr dirty="0" spc="-10"/>
              <a:t> </a:t>
            </a:r>
            <a:r>
              <a:rPr dirty="0" spc="-15"/>
              <a:t>SERVED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1227" y="1685544"/>
            <a:ext cx="10593705" cy="719455"/>
          </a:xfrm>
          <a:custGeom>
            <a:avLst/>
            <a:gdLst/>
            <a:ahLst/>
            <a:cxnLst/>
            <a:rect l="l" t="t" r="r" b="b"/>
            <a:pathLst>
              <a:path w="10593705" h="719455">
                <a:moveTo>
                  <a:pt x="10233660" y="0"/>
                </a:moveTo>
                <a:lnTo>
                  <a:pt x="359663" y="0"/>
                </a:lnTo>
                <a:lnTo>
                  <a:pt x="310858" y="3283"/>
                </a:lnTo>
                <a:lnTo>
                  <a:pt x="264049" y="12848"/>
                </a:lnTo>
                <a:lnTo>
                  <a:pt x="219664" y="28265"/>
                </a:lnTo>
                <a:lnTo>
                  <a:pt x="178133" y="49106"/>
                </a:lnTo>
                <a:lnTo>
                  <a:pt x="139882" y="74943"/>
                </a:lnTo>
                <a:lnTo>
                  <a:pt x="105341" y="105346"/>
                </a:lnTo>
                <a:lnTo>
                  <a:pt x="74939" y="139887"/>
                </a:lnTo>
                <a:lnTo>
                  <a:pt x="49103" y="178138"/>
                </a:lnTo>
                <a:lnTo>
                  <a:pt x="28263" y="219670"/>
                </a:lnTo>
                <a:lnTo>
                  <a:pt x="12847" y="264054"/>
                </a:lnTo>
                <a:lnTo>
                  <a:pt x="3283" y="310861"/>
                </a:lnTo>
                <a:lnTo>
                  <a:pt x="0" y="359663"/>
                </a:lnTo>
                <a:lnTo>
                  <a:pt x="3283" y="408466"/>
                </a:lnTo>
                <a:lnTo>
                  <a:pt x="12847" y="455273"/>
                </a:lnTo>
                <a:lnTo>
                  <a:pt x="28263" y="499657"/>
                </a:lnTo>
                <a:lnTo>
                  <a:pt x="49103" y="541189"/>
                </a:lnTo>
                <a:lnTo>
                  <a:pt x="74939" y="579440"/>
                </a:lnTo>
                <a:lnTo>
                  <a:pt x="105341" y="613981"/>
                </a:lnTo>
                <a:lnTo>
                  <a:pt x="139882" y="644384"/>
                </a:lnTo>
                <a:lnTo>
                  <a:pt x="178133" y="670221"/>
                </a:lnTo>
                <a:lnTo>
                  <a:pt x="219664" y="691062"/>
                </a:lnTo>
                <a:lnTo>
                  <a:pt x="264049" y="706479"/>
                </a:lnTo>
                <a:lnTo>
                  <a:pt x="310858" y="716044"/>
                </a:lnTo>
                <a:lnTo>
                  <a:pt x="359663" y="719327"/>
                </a:lnTo>
                <a:lnTo>
                  <a:pt x="10233660" y="719327"/>
                </a:lnTo>
                <a:lnTo>
                  <a:pt x="10282462" y="716044"/>
                </a:lnTo>
                <a:lnTo>
                  <a:pt x="10329269" y="706479"/>
                </a:lnTo>
                <a:lnTo>
                  <a:pt x="10373653" y="691062"/>
                </a:lnTo>
                <a:lnTo>
                  <a:pt x="10415185" y="670221"/>
                </a:lnTo>
                <a:lnTo>
                  <a:pt x="10453436" y="644384"/>
                </a:lnTo>
                <a:lnTo>
                  <a:pt x="10487977" y="613981"/>
                </a:lnTo>
                <a:lnTo>
                  <a:pt x="10518380" y="579440"/>
                </a:lnTo>
                <a:lnTo>
                  <a:pt x="10544217" y="541189"/>
                </a:lnTo>
                <a:lnTo>
                  <a:pt x="10565058" y="499657"/>
                </a:lnTo>
                <a:lnTo>
                  <a:pt x="10580475" y="455273"/>
                </a:lnTo>
                <a:lnTo>
                  <a:pt x="10590040" y="408466"/>
                </a:lnTo>
                <a:lnTo>
                  <a:pt x="10593324" y="359663"/>
                </a:lnTo>
                <a:lnTo>
                  <a:pt x="10590040" y="310861"/>
                </a:lnTo>
                <a:lnTo>
                  <a:pt x="10580475" y="264054"/>
                </a:lnTo>
                <a:lnTo>
                  <a:pt x="10565058" y="219670"/>
                </a:lnTo>
                <a:lnTo>
                  <a:pt x="10544217" y="178138"/>
                </a:lnTo>
                <a:lnTo>
                  <a:pt x="10518380" y="139887"/>
                </a:lnTo>
                <a:lnTo>
                  <a:pt x="10487977" y="105346"/>
                </a:lnTo>
                <a:lnTo>
                  <a:pt x="10453436" y="74943"/>
                </a:lnTo>
                <a:lnTo>
                  <a:pt x="10415185" y="49106"/>
                </a:lnTo>
                <a:lnTo>
                  <a:pt x="10373653" y="28265"/>
                </a:lnTo>
                <a:lnTo>
                  <a:pt x="10329269" y="12848"/>
                </a:lnTo>
                <a:lnTo>
                  <a:pt x="10282462" y="3283"/>
                </a:lnTo>
                <a:lnTo>
                  <a:pt x="10233660" y="0"/>
                </a:lnTo>
                <a:close/>
              </a:path>
            </a:pathLst>
          </a:custGeom>
          <a:solidFill>
            <a:srgbClr val="58BAEF">
              <a:alpha val="7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1227" y="2697479"/>
            <a:ext cx="10593705" cy="719455"/>
          </a:xfrm>
          <a:custGeom>
            <a:avLst/>
            <a:gdLst/>
            <a:ahLst/>
            <a:cxnLst/>
            <a:rect l="l" t="t" r="r" b="b"/>
            <a:pathLst>
              <a:path w="10593705" h="719454">
                <a:moveTo>
                  <a:pt x="10233660" y="0"/>
                </a:moveTo>
                <a:lnTo>
                  <a:pt x="359663" y="0"/>
                </a:lnTo>
                <a:lnTo>
                  <a:pt x="310858" y="3283"/>
                </a:lnTo>
                <a:lnTo>
                  <a:pt x="264049" y="12848"/>
                </a:lnTo>
                <a:lnTo>
                  <a:pt x="219664" y="28265"/>
                </a:lnTo>
                <a:lnTo>
                  <a:pt x="178133" y="49106"/>
                </a:lnTo>
                <a:lnTo>
                  <a:pt x="139882" y="74943"/>
                </a:lnTo>
                <a:lnTo>
                  <a:pt x="105341" y="105346"/>
                </a:lnTo>
                <a:lnTo>
                  <a:pt x="74939" y="139887"/>
                </a:lnTo>
                <a:lnTo>
                  <a:pt x="49103" y="178138"/>
                </a:lnTo>
                <a:lnTo>
                  <a:pt x="28263" y="219670"/>
                </a:lnTo>
                <a:lnTo>
                  <a:pt x="12847" y="264054"/>
                </a:lnTo>
                <a:lnTo>
                  <a:pt x="3283" y="310861"/>
                </a:lnTo>
                <a:lnTo>
                  <a:pt x="0" y="359664"/>
                </a:lnTo>
                <a:lnTo>
                  <a:pt x="3283" y="408466"/>
                </a:lnTo>
                <a:lnTo>
                  <a:pt x="12847" y="455273"/>
                </a:lnTo>
                <a:lnTo>
                  <a:pt x="28263" y="499657"/>
                </a:lnTo>
                <a:lnTo>
                  <a:pt x="49103" y="541189"/>
                </a:lnTo>
                <a:lnTo>
                  <a:pt x="74939" y="579440"/>
                </a:lnTo>
                <a:lnTo>
                  <a:pt x="105341" y="613981"/>
                </a:lnTo>
                <a:lnTo>
                  <a:pt x="139882" y="644384"/>
                </a:lnTo>
                <a:lnTo>
                  <a:pt x="178133" y="670221"/>
                </a:lnTo>
                <a:lnTo>
                  <a:pt x="219664" y="691062"/>
                </a:lnTo>
                <a:lnTo>
                  <a:pt x="264049" y="706479"/>
                </a:lnTo>
                <a:lnTo>
                  <a:pt x="310858" y="716044"/>
                </a:lnTo>
                <a:lnTo>
                  <a:pt x="359663" y="719328"/>
                </a:lnTo>
                <a:lnTo>
                  <a:pt x="10233660" y="719328"/>
                </a:lnTo>
                <a:lnTo>
                  <a:pt x="10282462" y="716044"/>
                </a:lnTo>
                <a:lnTo>
                  <a:pt x="10329269" y="706479"/>
                </a:lnTo>
                <a:lnTo>
                  <a:pt x="10373653" y="691062"/>
                </a:lnTo>
                <a:lnTo>
                  <a:pt x="10415185" y="670221"/>
                </a:lnTo>
                <a:lnTo>
                  <a:pt x="10453436" y="644384"/>
                </a:lnTo>
                <a:lnTo>
                  <a:pt x="10487977" y="613981"/>
                </a:lnTo>
                <a:lnTo>
                  <a:pt x="10518380" y="579440"/>
                </a:lnTo>
                <a:lnTo>
                  <a:pt x="10544217" y="541189"/>
                </a:lnTo>
                <a:lnTo>
                  <a:pt x="10565058" y="499657"/>
                </a:lnTo>
                <a:lnTo>
                  <a:pt x="10580475" y="455273"/>
                </a:lnTo>
                <a:lnTo>
                  <a:pt x="10590040" y="408466"/>
                </a:lnTo>
                <a:lnTo>
                  <a:pt x="10593324" y="359664"/>
                </a:lnTo>
                <a:lnTo>
                  <a:pt x="10590040" y="310861"/>
                </a:lnTo>
                <a:lnTo>
                  <a:pt x="10580475" y="264054"/>
                </a:lnTo>
                <a:lnTo>
                  <a:pt x="10565058" y="219670"/>
                </a:lnTo>
                <a:lnTo>
                  <a:pt x="10544217" y="178138"/>
                </a:lnTo>
                <a:lnTo>
                  <a:pt x="10518380" y="139887"/>
                </a:lnTo>
                <a:lnTo>
                  <a:pt x="10487977" y="105346"/>
                </a:lnTo>
                <a:lnTo>
                  <a:pt x="10453436" y="74943"/>
                </a:lnTo>
                <a:lnTo>
                  <a:pt x="10415185" y="49106"/>
                </a:lnTo>
                <a:lnTo>
                  <a:pt x="10373653" y="28265"/>
                </a:lnTo>
                <a:lnTo>
                  <a:pt x="10329269" y="12848"/>
                </a:lnTo>
                <a:lnTo>
                  <a:pt x="10282462" y="3283"/>
                </a:lnTo>
                <a:lnTo>
                  <a:pt x="10233660" y="0"/>
                </a:lnTo>
                <a:close/>
              </a:path>
            </a:pathLst>
          </a:custGeom>
          <a:solidFill>
            <a:srgbClr val="58BAEF">
              <a:alpha val="7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1227" y="3710940"/>
            <a:ext cx="10593705" cy="719455"/>
          </a:xfrm>
          <a:custGeom>
            <a:avLst/>
            <a:gdLst/>
            <a:ahLst/>
            <a:cxnLst/>
            <a:rect l="l" t="t" r="r" b="b"/>
            <a:pathLst>
              <a:path w="10593705" h="719454">
                <a:moveTo>
                  <a:pt x="10233660" y="0"/>
                </a:moveTo>
                <a:lnTo>
                  <a:pt x="359663" y="0"/>
                </a:lnTo>
                <a:lnTo>
                  <a:pt x="310858" y="3283"/>
                </a:lnTo>
                <a:lnTo>
                  <a:pt x="264049" y="12848"/>
                </a:lnTo>
                <a:lnTo>
                  <a:pt x="219664" y="28265"/>
                </a:lnTo>
                <a:lnTo>
                  <a:pt x="178133" y="49106"/>
                </a:lnTo>
                <a:lnTo>
                  <a:pt x="139882" y="74943"/>
                </a:lnTo>
                <a:lnTo>
                  <a:pt x="105341" y="105346"/>
                </a:lnTo>
                <a:lnTo>
                  <a:pt x="74939" y="139887"/>
                </a:lnTo>
                <a:lnTo>
                  <a:pt x="49103" y="178138"/>
                </a:lnTo>
                <a:lnTo>
                  <a:pt x="28263" y="219670"/>
                </a:lnTo>
                <a:lnTo>
                  <a:pt x="12847" y="264054"/>
                </a:lnTo>
                <a:lnTo>
                  <a:pt x="3283" y="310861"/>
                </a:lnTo>
                <a:lnTo>
                  <a:pt x="0" y="359664"/>
                </a:lnTo>
                <a:lnTo>
                  <a:pt x="3283" y="408466"/>
                </a:lnTo>
                <a:lnTo>
                  <a:pt x="12847" y="455273"/>
                </a:lnTo>
                <a:lnTo>
                  <a:pt x="28263" y="499657"/>
                </a:lnTo>
                <a:lnTo>
                  <a:pt x="49103" y="541189"/>
                </a:lnTo>
                <a:lnTo>
                  <a:pt x="74939" y="579440"/>
                </a:lnTo>
                <a:lnTo>
                  <a:pt x="105341" y="613981"/>
                </a:lnTo>
                <a:lnTo>
                  <a:pt x="139882" y="644384"/>
                </a:lnTo>
                <a:lnTo>
                  <a:pt x="178133" y="670221"/>
                </a:lnTo>
                <a:lnTo>
                  <a:pt x="219664" y="691062"/>
                </a:lnTo>
                <a:lnTo>
                  <a:pt x="264049" y="706479"/>
                </a:lnTo>
                <a:lnTo>
                  <a:pt x="310858" y="716044"/>
                </a:lnTo>
                <a:lnTo>
                  <a:pt x="359663" y="719328"/>
                </a:lnTo>
                <a:lnTo>
                  <a:pt x="10233660" y="719328"/>
                </a:lnTo>
                <a:lnTo>
                  <a:pt x="10282462" y="716044"/>
                </a:lnTo>
                <a:lnTo>
                  <a:pt x="10329269" y="706479"/>
                </a:lnTo>
                <a:lnTo>
                  <a:pt x="10373653" y="691062"/>
                </a:lnTo>
                <a:lnTo>
                  <a:pt x="10415185" y="670221"/>
                </a:lnTo>
                <a:lnTo>
                  <a:pt x="10453436" y="644384"/>
                </a:lnTo>
                <a:lnTo>
                  <a:pt x="10487977" y="613981"/>
                </a:lnTo>
                <a:lnTo>
                  <a:pt x="10518380" y="579440"/>
                </a:lnTo>
                <a:lnTo>
                  <a:pt x="10544217" y="541189"/>
                </a:lnTo>
                <a:lnTo>
                  <a:pt x="10565058" y="499657"/>
                </a:lnTo>
                <a:lnTo>
                  <a:pt x="10580475" y="455273"/>
                </a:lnTo>
                <a:lnTo>
                  <a:pt x="10590040" y="408466"/>
                </a:lnTo>
                <a:lnTo>
                  <a:pt x="10593324" y="359664"/>
                </a:lnTo>
                <a:lnTo>
                  <a:pt x="10590040" y="310861"/>
                </a:lnTo>
                <a:lnTo>
                  <a:pt x="10580475" y="264054"/>
                </a:lnTo>
                <a:lnTo>
                  <a:pt x="10565058" y="219670"/>
                </a:lnTo>
                <a:lnTo>
                  <a:pt x="10544217" y="178138"/>
                </a:lnTo>
                <a:lnTo>
                  <a:pt x="10518380" y="139887"/>
                </a:lnTo>
                <a:lnTo>
                  <a:pt x="10487977" y="105346"/>
                </a:lnTo>
                <a:lnTo>
                  <a:pt x="10453436" y="74943"/>
                </a:lnTo>
                <a:lnTo>
                  <a:pt x="10415185" y="49106"/>
                </a:lnTo>
                <a:lnTo>
                  <a:pt x="10373653" y="28265"/>
                </a:lnTo>
                <a:lnTo>
                  <a:pt x="10329269" y="12848"/>
                </a:lnTo>
                <a:lnTo>
                  <a:pt x="10282462" y="3283"/>
                </a:lnTo>
                <a:lnTo>
                  <a:pt x="10233660" y="0"/>
                </a:lnTo>
                <a:close/>
              </a:path>
            </a:pathLst>
          </a:custGeom>
          <a:solidFill>
            <a:srgbClr val="58BAEF">
              <a:alpha val="7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80413" y="1796542"/>
            <a:ext cx="7451090" cy="24777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 b="1">
                <a:latin typeface="Calibri"/>
                <a:cs typeface="Calibri"/>
              </a:rPr>
              <a:t>Substance</a:t>
            </a:r>
            <a:r>
              <a:rPr dirty="0" sz="2800" spc="2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use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and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mental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health</a:t>
            </a:r>
            <a:r>
              <a:rPr dirty="0" sz="2800" spc="25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treatment</a:t>
            </a:r>
            <a:r>
              <a:rPr dirty="0" sz="2800" spc="4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needs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800" spc="-10" b="1">
                <a:latin typeface="Calibri"/>
                <a:cs typeface="Calibri"/>
              </a:rPr>
              <a:t>Need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Housing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>
              <a:latin typeface="Calibri"/>
              <a:cs typeface="Calibri"/>
            </a:endParaRPr>
          </a:p>
          <a:p>
            <a:pPr marL="68580">
              <a:lnSpc>
                <a:spcPct val="100000"/>
              </a:lnSpc>
            </a:pPr>
            <a:r>
              <a:rPr dirty="0" sz="2800" spc="-5" b="1">
                <a:latin typeface="Calibri"/>
                <a:cs typeface="Calibri"/>
              </a:rPr>
              <a:t>DOC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Rental</a:t>
            </a:r>
            <a:r>
              <a:rPr dirty="0" sz="2800" spc="-1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support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60577" y="486232"/>
            <a:ext cx="1056703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0">
                <a:solidFill>
                  <a:srgbClr val="000000"/>
                </a:solidFill>
              </a:rPr>
              <a:t>JUSTICE-INVOLVED</a:t>
            </a:r>
            <a:r>
              <a:rPr dirty="0" spc="25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INDIVIDUALS</a:t>
            </a:r>
            <a:r>
              <a:rPr dirty="0" spc="4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</a:t>
            </a:r>
            <a:r>
              <a:rPr dirty="0" spc="15">
                <a:solidFill>
                  <a:srgbClr val="000000"/>
                </a:solidFill>
              </a:rPr>
              <a:t> </a:t>
            </a:r>
            <a:r>
              <a:rPr dirty="0" spc="-50">
                <a:solidFill>
                  <a:srgbClr val="000000"/>
                </a:solidFill>
              </a:rPr>
              <a:t>MONTANA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David Sheridan</dc:creator>
  <dc:title>Recovery Housing</dc:title>
  <dcterms:created xsi:type="dcterms:W3CDTF">2021-10-27T18:29:06Z</dcterms:created>
  <dcterms:modified xsi:type="dcterms:W3CDTF">2021-10-27T18:29:06Z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2021-10-27T00:00:00Z</vt:filetime>
  </property>
</Properties>
</file>