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77" r:id="rId6"/>
    <p:sldId id="301" r:id="rId7"/>
    <p:sldId id="291" r:id="rId8"/>
    <p:sldId id="292" r:id="rId9"/>
    <p:sldId id="290" r:id="rId10"/>
    <p:sldId id="258" r:id="rId11"/>
    <p:sldId id="293" r:id="rId12"/>
    <p:sldId id="299" r:id="rId13"/>
    <p:sldId id="276" r:id="rId14"/>
    <p:sldId id="302" r:id="rId15"/>
    <p:sldId id="300" r:id="rId16"/>
    <p:sldId id="282" r:id="rId17"/>
    <p:sldId id="294" r:id="rId18"/>
    <p:sldId id="295" r:id="rId19"/>
    <p:sldId id="272"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ontserrat Classic Bold" panose="020B0604020202020204" charset="0"/>
      <p:regular r:id="rId26"/>
    </p:embeddedFont>
    <p:embeddedFont>
      <p:font typeface="Source Sans Pro" panose="020B0503030403020204" pitchFamily="34" charset="0"/>
      <p:regular r:id="rId27"/>
      <p:bold r:id="rId28"/>
      <p:italic r:id="rId29"/>
      <p:boldItalic r:id="rId30"/>
    </p:embeddedFont>
    <p:embeddedFont>
      <p:font typeface="Source Sans Pro Semibold" panose="020B0603030403020204" pitchFamily="34"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ter, Deitra" initials="PD" lastIdx="1" clrIdx="0">
    <p:extLst>
      <p:ext uri="{19B8F6BF-5375-455C-9EA6-DF929625EA0E}">
        <p15:presenceInfo xmlns:p15="http://schemas.microsoft.com/office/powerpoint/2012/main" userId="S::CIE638@mt.gov::54f32b8c-fb86-4eb5-8e55-6653ab7fe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779EA-3032-4F6D-A771-658FCBEEEB4A}" v="112" dt="2021-10-26T15:15:54.011"/>
    <p1510:client id="{434E7933-4701-412B-9590-E6057555AB6E}" v="32" dt="2021-10-26T16:07:20.437"/>
    <p1510:client id="{55231C34-0EC6-43CA-A21D-1BC8EC724708}" v="244" dt="2021-10-27T14:34:07.665"/>
    <p1510:client id="{BC6B4EFF-48AD-4C67-B834-847CD80395FE}" v="910" dt="2021-10-26T20:33:00.607"/>
    <p1510:client id="{BCC39C49-1F1A-4516-917D-052CF18204F5}" v="99" dt="2021-10-26T20:53:29.207"/>
    <p1510:client id="{BE61D51E-B5C1-4E5F-A655-F1C35FA59566}" v="34" dt="2021-10-26T23:01:26.506"/>
    <p1510:client id="{CBF7DA5A-41A4-4E4B-AA01-44563AB7CEFE}" v="1817" dt="2021-10-26T03:39:25.205"/>
    <p1510:client id="{CDBCE5E6-9606-4837-B8D0-B507DFAB571D}" v="10" dt="2021-10-26T20:36:24.625"/>
    <p1510:client id="{D49213E3-1748-4509-A4CB-7EAAAC12A834}" v="169" dt="2021-10-26T20:09:50.200"/>
    <p1510:client id="{D88B5B6A-4562-4575-A3BB-335541F3EE0B}" v="354" dt="2021-10-25T23:13:37.701"/>
    <p1510:client id="{D96CE93C-C738-43C7-880B-44E493FADFA4}" v="639" dt="2021-10-26T14:36:56.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9AE4F-3714-4F8C-BFDC-A9FB1DB7C809}"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87598-EBF0-4CAF-BA56-85F9ADF4149B}" type="slidenum">
              <a:rPr lang="en-US" smtClean="0"/>
              <a:t>‹#›</a:t>
            </a:fld>
            <a:endParaRPr lang="en-US"/>
          </a:p>
        </p:txBody>
      </p:sp>
    </p:spTree>
    <p:extLst>
      <p:ext uri="{BB962C8B-B14F-4D97-AF65-F5344CB8AC3E}">
        <p14:creationId xmlns:p14="http://schemas.microsoft.com/office/powerpoint/2010/main" val="429259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2</a:t>
            </a:fld>
            <a:endParaRPr lang="en-US"/>
          </a:p>
        </p:txBody>
      </p:sp>
    </p:spTree>
    <p:extLst>
      <p:ext uri="{BB962C8B-B14F-4D97-AF65-F5344CB8AC3E}">
        <p14:creationId xmlns:p14="http://schemas.microsoft.com/office/powerpoint/2010/main" val="353761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considers the funds paid out to assist offenders with their rent a wise investment that facilitates offender success in the community and avoids the costs associated with parole revocations. </a:t>
            </a:r>
          </a:p>
        </p:txBody>
      </p:sp>
      <p:sp>
        <p:nvSpPr>
          <p:cNvPr id="4" name="Slide Number Placeholder 3"/>
          <p:cNvSpPr>
            <a:spLocks noGrp="1"/>
          </p:cNvSpPr>
          <p:nvPr>
            <p:ph type="sldNum" sz="quarter" idx="5"/>
          </p:nvPr>
        </p:nvSpPr>
        <p:spPr/>
        <p:txBody>
          <a:bodyPr/>
          <a:lstStyle/>
          <a:p>
            <a:fld id="{BA987598-EBF0-4CAF-BA56-85F9ADF4149B}" type="slidenum">
              <a:rPr lang="en-US" smtClean="0"/>
              <a:t>11</a:t>
            </a:fld>
            <a:endParaRPr lang="en-US"/>
          </a:p>
        </p:txBody>
      </p:sp>
    </p:spTree>
    <p:extLst>
      <p:ext uri="{BB962C8B-B14F-4D97-AF65-F5344CB8AC3E}">
        <p14:creationId xmlns:p14="http://schemas.microsoft.com/office/powerpoint/2010/main" val="16493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12</a:t>
            </a:fld>
            <a:endParaRPr lang="en-US"/>
          </a:p>
        </p:txBody>
      </p:sp>
    </p:spTree>
    <p:extLst>
      <p:ext uri="{BB962C8B-B14F-4D97-AF65-F5344CB8AC3E}">
        <p14:creationId xmlns:p14="http://schemas.microsoft.com/office/powerpoint/2010/main" val="11303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13</a:t>
            </a:fld>
            <a:endParaRPr lang="en-US"/>
          </a:p>
        </p:txBody>
      </p:sp>
    </p:spTree>
    <p:extLst>
      <p:ext uri="{BB962C8B-B14F-4D97-AF65-F5344CB8AC3E}">
        <p14:creationId xmlns:p14="http://schemas.microsoft.com/office/powerpoint/2010/main" val="213672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14</a:t>
            </a:fld>
            <a:endParaRPr lang="en-US"/>
          </a:p>
        </p:txBody>
      </p:sp>
    </p:spTree>
    <p:extLst>
      <p:ext uri="{BB962C8B-B14F-4D97-AF65-F5344CB8AC3E}">
        <p14:creationId xmlns:p14="http://schemas.microsoft.com/office/powerpoint/2010/main" val="118945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15</a:t>
            </a:fld>
            <a:endParaRPr lang="en-US"/>
          </a:p>
        </p:txBody>
      </p:sp>
    </p:spTree>
    <p:extLst>
      <p:ext uri="{BB962C8B-B14F-4D97-AF65-F5344CB8AC3E}">
        <p14:creationId xmlns:p14="http://schemas.microsoft.com/office/powerpoint/2010/main" val="250282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3</a:t>
            </a:fld>
            <a:endParaRPr lang="en-US"/>
          </a:p>
        </p:txBody>
      </p:sp>
    </p:spTree>
    <p:extLst>
      <p:ext uri="{BB962C8B-B14F-4D97-AF65-F5344CB8AC3E}">
        <p14:creationId xmlns:p14="http://schemas.microsoft.com/office/powerpoint/2010/main" val="160111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Source Sans Pro" panose="020B0503030403020204" pitchFamily="34" charset="0"/>
                <a:ea typeface="Source Sans Pro" panose="020B0503030403020204" pitchFamily="34" charset="0"/>
              </a:rPr>
              <a:t>.</a:t>
            </a:r>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4</a:t>
            </a:fld>
            <a:endParaRPr lang="en-US"/>
          </a:p>
        </p:txBody>
      </p:sp>
    </p:spTree>
    <p:extLst>
      <p:ext uri="{BB962C8B-B14F-4D97-AF65-F5344CB8AC3E}">
        <p14:creationId xmlns:p14="http://schemas.microsoft.com/office/powerpoint/2010/main" val="414736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5</a:t>
            </a:fld>
            <a:endParaRPr lang="en-US"/>
          </a:p>
        </p:txBody>
      </p:sp>
    </p:spTree>
    <p:extLst>
      <p:ext uri="{BB962C8B-B14F-4D97-AF65-F5344CB8AC3E}">
        <p14:creationId xmlns:p14="http://schemas.microsoft.com/office/powerpoint/2010/main" val="192201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6</a:t>
            </a:fld>
            <a:endParaRPr lang="en-US"/>
          </a:p>
        </p:txBody>
      </p:sp>
    </p:spTree>
    <p:extLst>
      <p:ext uri="{BB962C8B-B14F-4D97-AF65-F5344CB8AC3E}">
        <p14:creationId xmlns:p14="http://schemas.microsoft.com/office/powerpoint/2010/main" val="56126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7</a:t>
            </a:fld>
            <a:endParaRPr lang="en-US"/>
          </a:p>
        </p:txBody>
      </p:sp>
    </p:spTree>
    <p:extLst>
      <p:ext uri="{BB962C8B-B14F-4D97-AF65-F5344CB8AC3E}">
        <p14:creationId xmlns:p14="http://schemas.microsoft.com/office/powerpoint/2010/main" val="70064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considers the funds paid out to assist offenders with their rent a wise investment that facilitates offender success in the community and avoids the costs associated with parole revocations. </a:t>
            </a:r>
          </a:p>
        </p:txBody>
      </p:sp>
      <p:sp>
        <p:nvSpPr>
          <p:cNvPr id="4" name="Slide Number Placeholder 3"/>
          <p:cNvSpPr>
            <a:spLocks noGrp="1"/>
          </p:cNvSpPr>
          <p:nvPr>
            <p:ph type="sldNum" sz="quarter" idx="5"/>
          </p:nvPr>
        </p:nvSpPr>
        <p:spPr/>
        <p:txBody>
          <a:bodyPr/>
          <a:lstStyle/>
          <a:p>
            <a:fld id="{BA987598-EBF0-4CAF-BA56-85F9ADF4149B}" type="slidenum">
              <a:rPr lang="en-US" smtClean="0"/>
              <a:t>8</a:t>
            </a:fld>
            <a:endParaRPr lang="en-US"/>
          </a:p>
        </p:txBody>
      </p:sp>
    </p:spTree>
    <p:extLst>
      <p:ext uri="{BB962C8B-B14F-4D97-AF65-F5344CB8AC3E}">
        <p14:creationId xmlns:p14="http://schemas.microsoft.com/office/powerpoint/2010/main" val="269119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considers the funds paid out to assist offenders with their rent a wise investment that facilitates offender success in the community and avoids the costs associated with parole revocations. </a:t>
            </a:r>
          </a:p>
        </p:txBody>
      </p:sp>
      <p:sp>
        <p:nvSpPr>
          <p:cNvPr id="4" name="Slide Number Placeholder 3"/>
          <p:cNvSpPr>
            <a:spLocks noGrp="1"/>
          </p:cNvSpPr>
          <p:nvPr>
            <p:ph type="sldNum" sz="quarter" idx="5"/>
          </p:nvPr>
        </p:nvSpPr>
        <p:spPr/>
        <p:txBody>
          <a:bodyPr/>
          <a:lstStyle/>
          <a:p>
            <a:fld id="{BA987598-EBF0-4CAF-BA56-85F9ADF4149B}" type="slidenum">
              <a:rPr lang="en-US" smtClean="0"/>
              <a:t>9</a:t>
            </a:fld>
            <a:endParaRPr lang="en-US"/>
          </a:p>
        </p:txBody>
      </p:sp>
    </p:spTree>
    <p:extLst>
      <p:ext uri="{BB962C8B-B14F-4D97-AF65-F5344CB8AC3E}">
        <p14:creationId xmlns:p14="http://schemas.microsoft.com/office/powerpoint/2010/main" val="212156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987598-EBF0-4CAF-BA56-85F9ADF4149B}" type="slidenum">
              <a:rPr lang="en-US" smtClean="0"/>
              <a:t>10</a:t>
            </a:fld>
            <a:endParaRPr lang="en-US"/>
          </a:p>
        </p:txBody>
      </p:sp>
    </p:spTree>
    <p:extLst>
      <p:ext uri="{BB962C8B-B14F-4D97-AF65-F5344CB8AC3E}">
        <p14:creationId xmlns:p14="http://schemas.microsoft.com/office/powerpoint/2010/main" val="69322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arge, standing, street, person&#10;&#10;Description automatically generated">
            <a:extLst>
              <a:ext uri="{FF2B5EF4-FFF2-40B4-BE49-F238E27FC236}">
                <a16:creationId xmlns:a16="http://schemas.microsoft.com/office/drawing/2014/main" id="{D990E96D-890E-4BE7-8FA8-99AB34D0A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588681"/>
            <a:ext cx="18288000" cy="6089726"/>
          </a:xfrm>
          <a:prstGeom prst="rect">
            <a:avLst/>
          </a:prstGeom>
          <a:solidFill>
            <a:srgbClr val="121F49"/>
          </a:solidFill>
        </p:spPr>
      </p:sp>
      <p:sp>
        <p:nvSpPr>
          <p:cNvPr id="4" name="TextBox 4"/>
          <p:cNvSpPr txBox="1"/>
          <p:nvPr/>
        </p:nvSpPr>
        <p:spPr>
          <a:xfrm>
            <a:off x="662638" y="2896217"/>
            <a:ext cx="16734374" cy="2053575"/>
          </a:xfrm>
          <a:prstGeom prst="rect">
            <a:avLst/>
          </a:prstGeom>
        </p:spPr>
        <p:txBody>
          <a:bodyPr lIns="0" tIns="0" rIns="0" bIns="0" rtlCol="0" anchor="t">
            <a:spAutoFit/>
          </a:bodyPr>
          <a:lstStyle/>
          <a:p>
            <a:pPr algn="ctr">
              <a:lnSpc>
                <a:spcPts val="8640"/>
              </a:lnSpc>
            </a:pPr>
            <a:r>
              <a:rPr lang="en-US" sz="8000" spc="560">
                <a:solidFill>
                  <a:srgbClr val="FFFFFF"/>
                </a:solidFill>
                <a:latin typeface="Montserrat Classic Bold"/>
              </a:rPr>
              <a:t>  </a:t>
            </a:r>
          </a:p>
          <a:p>
            <a:pPr algn="ctr">
              <a:lnSpc>
                <a:spcPts val="7776"/>
              </a:lnSpc>
            </a:pPr>
            <a:r>
              <a:rPr lang="en-US" sz="6000" spc="363">
                <a:solidFill>
                  <a:srgbClr val="FFFFFF"/>
                </a:solidFill>
                <a:latin typeface="Source Sans Pro Semibold" panose="020B0603030403020204" pitchFamily="34" charset="0"/>
                <a:ea typeface="Source Sans Pro Semibold" panose="020B0603030403020204" pitchFamily="34" charset="0"/>
              </a:rPr>
              <a:t>Montana Department of Corrections </a:t>
            </a:r>
          </a:p>
        </p:txBody>
      </p:sp>
      <p:sp>
        <p:nvSpPr>
          <p:cNvPr id="5" name="TextBox 5"/>
          <p:cNvSpPr txBox="1"/>
          <p:nvPr/>
        </p:nvSpPr>
        <p:spPr>
          <a:xfrm>
            <a:off x="662638" y="6310522"/>
            <a:ext cx="16734374" cy="1057275"/>
          </a:xfrm>
          <a:prstGeom prst="rect">
            <a:avLst/>
          </a:prstGeom>
        </p:spPr>
        <p:txBody>
          <a:bodyPr lIns="0" tIns="0" rIns="0" bIns="0" rtlCol="0" anchor="t">
            <a:spAutoFit/>
          </a:bodyPr>
          <a:lstStyle/>
          <a:p>
            <a:pPr algn="ctr">
              <a:lnSpc>
                <a:spcPts val="4200"/>
              </a:lnSpc>
            </a:pPr>
            <a:r>
              <a:rPr lang="en-US" sz="3000" spc="210">
                <a:solidFill>
                  <a:schemeClr val="bg1"/>
                </a:solidFill>
                <a:latin typeface="Source Sans Pro Semibold" panose="020B0603030403020204" pitchFamily="34" charset="0"/>
                <a:ea typeface="Source Sans Pro Semibold" panose="020B0603030403020204" pitchFamily="34" charset="0"/>
              </a:rPr>
              <a:t>Presentation to Montana Criminal Justice Oversight Council  </a:t>
            </a:r>
          </a:p>
          <a:p>
            <a:pPr algn="ctr">
              <a:lnSpc>
                <a:spcPts val="4200"/>
              </a:lnSpc>
            </a:pPr>
            <a:r>
              <a:rPr lang="en-US" sz="3000" spc="210">
                <a:solidFill>
                  <a:schemeClr val="bg1"/>
                </a:solidFill>
                <a:latin typeface="Source Sans Pro Semibold" panose="020B0603030403020204" pitchFamily="34" charset="0"/>
                <a:ea typeface="Source Sans Pro Semibold" panose="020B0603030403020204" pitchFamily="34" charset="0"/>
              </a:rPr>
              <a:t>Wednesday, Oct. 27, 2021</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04958" y="8117492"/>
            <a:ext cx="3386747" cy="1686067"/>
          </a:xfrm>
          <a:prstGeom prst="rect">
            <a:avLst/>
          </a:prstGeom>
        </p:spPr>
      </p:pic>
      <p:sp>
        <p:nvSpPr>
          <p:cNvPr id="7" name="TextBox 7"/>
          <p:cNvSpPr txBox="1"/>
          <p:nvPr/>
        </p:nvSpPr>
        <p:spPr>
          <a:xfrm>
            <a:off x="1537787" y="1913063"/>
            <a:ext cx="15212426" cy="1869358"/>
          </a:xfrm>
          <a:prstGeom prst="rect">
            <a:avLst/>
          </a:prstGeom>
        </p:spPr>
        <p:txBody>
          <a:bodyPr wrap="square" lIns="0" tIns="0" rIns="0" bIns="0" rtlCol="0" anchor="t">
            <a:spAutoFit/>
          </a:bodyPr>
          <a:lstStyle/>
          <a:p>
            <a:pPr algn="ctr">
              <a:lnSpc>
                <a:spcPts val="16128"/>
              </a:lnSpc>
            </a:pPr>
            <a:r>
              <a:rPr lang="en-US" sz="9600" spc="547">
                <a:solidFill>
                  <a:schemeClr val="bg1"/>
                </a:solidFill>
                <a:latin typeface="Source Sans Pro Semibold" panose="020B0603030403020204" pitchFamily="34" charset="0"/>
                <a:ea typeface="Source Sans Pro Semibold" panose="020B0603030403020204" pitchFamily="34" charset="0"/>
              </a:rPr>
              <a:t>OFFENDER HOUSING</a:t>
            </a:r>
            <a:r>
              <a:rPr lang="en-US" sz="9600" spc="547">
                <a:solidFill>
                  <a:srgbClr val="F3C325"/>
                </a:solidFill>
                <a:latin typeface="Source Sans Pro Semibold" panose="020B0603030403020204" pitchFamily="34" charset="0"/>
                <a:ea typeface="Source Sans Pro Semibold" panose="020B0603030403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tanding, street, person&#10;&#10;Description automatically generated">
            <a:extLst>
              <a:ext uri="{FF2B5EF4-FFF2-40B4-BE49-F238E27FC236}">
                <a16:creationId xmlns:a16="http://schemas.microsoft.com/office/drawing/2014/main" id="{61FD3678-4D3C-4671-A4D6-F5D5B9C3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90500"/>
            <a:ext cx="18288000" cy="9874334"/>
          </a:xfrm>
          <a:prstGeom prst="rect">
            <a:avLst/>
          </a:prstGeom>
          <a:solidFill>
            <a:srgbClr val="FFFFFF"/>
          </a:solidFill>
        </p:spPr>
      </p:sp>
      <p:sp>
        <p:nvSpPr>
          <p:cNvPr id="5" name="TextBox 3">
            <a:extLst>
              <a:ext uri="{FF2B5EF4-FFF2-40B4-BE49-F238E27FC236}">
                <a16:creationId xmlns:a16="http://schemas.microsoft.com/office/drawing/2014/main" id="{91410A3D-935B-40C3-8597-F0FD8ABEBE53}"/>
              </a:ext>
            </a:extLst>
          </p:cNvPr>
          <p:cNvSpPr txBox="1"/>
          <p:nvPr/>
        </p:nvSpPr>
        <p:spPr>
          <a:xfrm>
            <a:off x="1534933" y="433858"/>
            <a:ext cx="15218134" cy="923330"/>
          </a:xfrm>
          <a:prstGeom prst="rect">
            <a:avLst/>
          </a:prstGeom>
        </p:spPr>
        <p:txBody>
          <a:bodyPr lIns="0" tIns="0" rIns="0" bIns="0" rtlCol="0" anchor="t">
            <a:spAutoFit/>
          </a:bodyPr>
          <a:lstStyle/>
          <a:p>
            <a:pPr algn="ctr">
              <a:lnSpc>
                <a:spcPts val="7205"/>
              </a:lnSpc>
            </a:pPr>
            <a:r>
              <a:rPr lang="en-US" sz="6000" spc="159">
                <a:solidFill>
                  <a:srgbClr val="121F49"/>
                </a:solidFill>
                <a:latin typeface="Source Sans Pro Semibold"/>
                <a:ea typeface="Source Sans Pro Semibold"/>
              </a:rPr>
              <a:t>Rental Voucher Usage</a:t>
            </a:r>
            <a:endParaRPr lang="en-US" sz="6000" spc="159">
              <a:solidFill>
                <a:srgbClr val="003060"/>
              </a:solidFill>
              <a:latin typeface="Source Sans Pro Semibold" panose="020B0603030403020204" pitchFamily="34" charset="0"/>
              <a:ea typeface="Source Sans Pro Semibold" panose="020B0603030403020204" pitchFamily="34" charset="0"/>
            </a:endParaRPr>
          </a:p>
        </p:txBody>
      </p:sp>
      <p:pic>
        <p:nvPicPr>
          <p:cNvPr id="3" name="Picture 3">
            <a:extLst>
              <a:ext uri="{FF2B5EF4-FFF2-40B4-BE49-F238E27FC236}">
                <a16:creationId xmlns:a16="http://schemas.microsoft.com/office/drawing/2014/main" id="{05EF869D-01EE-4454-BDC0-1CC750531216}"/>
              </a:ext>
            </a:extLst>
          </p:cNvPr>
          <p:cNvPicPr>
            <a:picLocks noChangeAspect="1"/>
          </p:cNvPicPr>
          <p:nvPr/>
        </p:nvPicPr>
        <p:blipFill>
          <a:blip r:embed="rId4"/>
          <a:stretch>
            <a:fillRect/>
          </a:stretch>
        </p:blipFill>
        <p:spPr>
          <a:xfrm>
            <a:off x="1401857" y="1799362"/>
            <a:ext cx="10273552" cy="7142113"/>
          </a:xfrm>
          <a:prstGeom prst="rect">
            <a:avLst/>
          </a:prstGeom>
        </p:spPr>
      </p:pic>
      <p:sp>
        <p:nvSpPr>
          <p:cNvPr id="4" name="TextBox 3">
            <a:extLst>
              <a:ext uri="{FF2B5EF4-FFF2-40B4-BE49-F238E27FC236}">
                <a16:creationId xmlns:a16="http://schemas.microsoft.com/office/drawing/2014/main" id="{3283E1EC-E769-4D71-87F2-070C99993F43}"/>
              </a:ext>
            </a:extLst>
          </p:cNvPr>
          <p:cNvSpPr txBox="1"/>
          <p:nvPr/>
        </p:nvSpPr>
        <p:spPr>
          <a:xfrm>
            <a:off x="12478870" y="2662517"/>
            <a:ext cx="5230904"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4472C4"/>
                </a:solidFill>
              </a:rPr>
              <a:t>Billings: $16,625 (6 vendors)</a:t>
            </a:r>
            <a:endParaRPr lang="en-US" sz="2800" b="1">
              <a:solidFill>
                <a:srgbClr val="4472C4"/>
              </a:solidFill>
              <a:cs typeface="Calibri"/>
            </a:endParaRPr>
          </a:p>
          <a:p>
            <a:pPr algn="ctr"/>
            <a:r>
              <a:rPr lang="en-US" sz="2800" b="1">
                <a:solidFill>
                  <a:srgbClr val="ED7D31"/>
                </a:solidFill>
              </a:rPr>
              <a:t>Missoula: $9,295 (7 vendors)</a:t>
            </a:r>
            <a:endParaRPr lang="en-US" sz="2800" b="1">
              <a:solidFill>
                <a:srgbClr val="ED7D31"/>
              </a:solidFill>
              <a:cs typeface="Calibri"/>
            </a:endParaRPr>
          </a:p>
          <a:p>
            <a:pPr algn="ctr"/>
            <a:r>
              <a:rPr lang="en-US" sz="2800" b="1">
                <a:solidFill>
                  <a:srgbClr val="A5A5A5"/>
                </a:solidFill>
              </a:rPr>
              <a:t>Helena: $6,675 (5 vendors)</a:t>
            </a:r>
            <a:endParaRPr lang="en-US" sz="2800" b="1">
              <a:solidFill>
                <a:srgbClr val="A5A5A5"/>
              </a:solidFill>
              <a:cs typeface="Calibri"/>
            </a:endParaRPr>
          </a:p>
          <a:p>
            <a:pPr algn="ctr"/>
            <a:r>
              <a:rPr lang="en-US" sz="2800" b="1">
                <a:solidFill>
                  <a:srgbClr val="FFC000"/>
                </a:solidFill>
              </a:rPr>
              <a:t>Deer Lodge: $225 (1 vendor)</a:t>
            </a:r>
            <a:endParaRPr lang="en-US" sz="2800" b="1">
              <a:solidFill>
                <a:srgbClr val="FFC000"/>
              </a:solidFill>
              <a:cs typeface="Calibri"/>
            </a:endParaRPr>
          </a:p>
          <a:p>
            <a:pPr algn="ctr"/>
            <a:r>
              <a:rPr lang="en-US" sz="2800" b="1">
                <a:solidFill>
                  <a:srgbClr val="5B9BD5"/>
                </a:solidFill>
              </a:rPr>
              <a:t>Butte: $3,470 (3 vendors)</a:t>
            </a:r>
            <a:endParaRPr lang="en-US" sz="2800" b="1">
              <a:solidFill>
                <a:srgbClr val="5B9BD5"/>
              </a:solidFill>
              <a:cs typeface="Calibri"/>
            </a:endParaRPr>
          </a:p>
          <a:p>
            <a:pPr algn="ctr"/>
            <a:r>
              <a:rPr lang="en-US" sz="2800" b="1">
                <a:solidFill>
                  <a:srgbClr val="70AD47"/>
                </a:solidFill>
              </a:rPr>
              <a:t>Bozeman: $850 (1 vendor)</a:t>
            </a:r>
            <a:endParaRPr lang="en-US" sz="2800" b="1">
              <a:solidFill>
                <a:srgbClr val="70AD47"/>
              </a:solidFill>
              <a:cs typeface="Calibri"/>
            </a:endParaRPr>
          </a:p>
          <a:p>
            <a:pPr algn="ctr"/>
            <a:r>
              <a:rPr lang="en-US" sz="2800" b="1">
                <a:solidFill>
                  <a:srgbClr val="44546A"/>
                </a:solidFill>
              </a:rPr>
              <a:t>Great Falls: $700 (1 vendor)</a:t>
            </a:r>
            <a:endParaRPr lang="en-US" sz="2800" b="1">
              <a:solidFill>
                <a:srgbClr val="44546A"/>
              </a:solidFill>
              <a:cs typeface="Calibri"/>
            </a:endParaRPr>
          </a:p>
          <a:p>
            <a:pPr algn="ctr"/>
            <a:r>
              <a:rPr lang="en-US" sz="2800" b="1">
                <a:solidFill>
                  <a:srgbClr val="833C0B"/>
                </a:solidFill>
              </a:rPr>
              <a:t>Miles City: $600 (1 vendor)</a:t>
            </a:r>
            <a:endParaRPr lang="en-US" sz="2800" b="1">
              <a:solidFill>
                <a:srgbClr val="833C0B"/>
              </a:solidFill>
              <a:cs typeface="Calibri"/>
            </a:endParaRPr>
          </a:p>
          <a:p>
            <a:pPr algn="ctr"/>
            <a:endParaRPr lang="en-US" sz="2800" b="1">
              <a:solidFill>
                <a:srgbClr val="833C0B"/>
              </a:solidFill>
              <a:cs typeface="Calibri"/>
            </a:endParaRPr>
          </a:p>
          <a:p>
            <a:pPr algn="ctr"/>
            <a:r>
              <a:rPr lang="en-US" sz="3200" b="1"/>
              <a:t>Total: $38,440 </a:t>
            </a:r>
          </a:p>
          <a:p>
            <a:pPr algn="ctr"/>
            <a:r>
              <a:rPr lang="en-US" sz="3200" b="1"/>
              <a:t>(COVID19-related = $23,665)</a:t>
            </a:r>
            <a:endParaRPr lang="en-US" sz="3200" b="1">
              <a:cs typeface="Calibri"/>
            </a:endParaRPr>
          </a:p>
        </p:txBody>
      </p:sp>
    </p:spTree>
    <p:extLst>
      <p:ext uri="{BB962C8B-B14F-4D97-AF65-F5344CB8AC3E}">
        <p14:creationId xmlns:p14="http://schemas.microsoft.com/office/powerpoint/2010/main" val="343106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arge, standing, street, person&#10;&#10;Description automatically generated">
            <a:extLst>
              <a:ext uri="{FF2B5EF4-FFF2-40B4-BE49-F238E27FC236}">
                <a16:creationId xmlns:a16="http://schemas.microsoft.com/office/drawing/2014/main" id="{383DA9AB-0B32-486F-83E7-3F16450D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0"/>
            <a:ext cx="5957017" cy="10287000"/>
          </a:xfrm>
          <a:prstGeom prst="rect">
            <a:avLst/>
          </a:prstGeom>
          <a:solidFill>
            <a:srgbClr val="FFFFFF"/>
          </a:solidFill>
        </p:spPr>
      </p:sp>
      <p:sp>
        <p:nvSpPr>
          <p:cNvPr id="3" name="AutoShape 3"/>
          <p:cNvSpPr/>
          <p:nvPr/>
        </p:nvSpPr>
        <p:spPr>
          <a:xfrm>
            <a:off x="6713400" y="505686"/>
            <a:ext cx="10818710" cy="9175813"/>
          </a:xfrm>
          <a:prstGeom prst="rect">
            <a:avLst/>
          </a:prstGeom>
          <a:solidFill>
            <a:srgbClr val="FFFFFF"/>
          </a:solidFill>
        </p:spPr>
      </p:sp>
      <p:pic>
        <p:nvPicPr>
          <p:cNvPr id="9" name="Picture 5">
            <a:extLst>
              <a:ext uri="{FF2B5EF4-FFF2-40B4-BE49-F238E27FC236}">
                <a16:creationId xmlns:a16="http://schemas.microsoft.com/office/drawing/2014/main" id="{37F4B1AA-1B66-4E45-93FB-DB769BA5BC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478" y="6267884"/>
            <a:ext cx="4616343" cy="2298169"/>
          </a:xfrm>
          <a:prstGeom prst="rect">
            <a:avLst/>
          </a:prstGeom>
        </p:spPr>
      </p:pic>
      <p:sp>
        <p:nvSpPr>
          <p:cNvPr id="10" name="TextBox 7">
            <a:extLst>
              <a:ext uri="{FF2B5EF4-FFF2-40B4-BE49-F238E27FC236}">
                <a16:creationId xmlns:a16="http://schemas.microsoft.com/office/drawing/2014/main" id="{E6903D98-0149-4A25-A3C2-B0F299509C38}"/>
              </a:ext>
            </a:extLst>
          </p:cNvPr>
          <p:cNvSpPr txBox="1"/>
          <p:nvPr/>
        </p:nvSpPr>
        <p:spPr>
          <a:xfrm>
            <a:off x="741661" y="1988486"/>
            <a:ext cx="4398270" cy="2825389"/>
          </a:xfrm>
          <a:prstGeom prst="rect">
            <a:avLst/>
          </a:prstGeom>
        </p:spPr>
        <p:txBody>
          <a:bodyPr wrap="square" lIns="0" tIns="0" rIns="0" bIns="0" rtlCol="0" anchor="t">
            <a:spAutoFit/>
          </a:bodyPr>
          <a:lstStyle/>
          <a:p>
            <a:pPr>
              <a:lnSpc>
                <a:spcPts val="5480"/>
              </a:lnSpc>
            </a:pPr>
            <a:r>
              <a:rPr lang="en-US" sz="5400" b="1" spc="296">
                <a:solidFill>
                  <a:srgbClr val="121F49"/>
                </a:solidFill>
                <a:latin typeface="Source Sans Pro Semibold" panose="020B0603030403020204" pitchFamily="34" charset="0"/>
                <a:ea typeface="Source Sans Pro Semibold" panose="020B0603030403020204" pitchFamily="34" charset="0"/>
              </a:rPr>
              <a:t>What are transitional assistance funds?</a:t>
            </a:r>
          </a:p>
        </p:txBody>
      </p:sp>
      <p:sp>
        <p:nvSpPr>
          <p:cNvPr id="11" name="TextBox 10">
            <a:extLst>
              <a:ext uri="{FF2B5EF4-FFF2-40B4-BE49-F238E27FC236}">
                <a16:creationId xmlns:a16="http://schemas.microsoft.com/office/drawing/2014/main" id="{CC7F2598-2EBF-4C23-B3D5-4FAB87EBEE00}"/>
              </a:ext>
            </a:extLst>
          </p:cNvPr>
          <p:cNvSpPr txBox="1"/>
          <p:nvPr/>
        </p:nvSpPr>
        <p:spPr>
          <a:xfrm>
            <a:off x="6858066" y="800100"/>
            <a:ext cx="10485343" cy="11780597"/>
          </a:xfrm>
          <a:prstGeom prst="rect">
            <a:avLst/>
          </a:prstGeom>
        </p:spPr>
        <p:txBody>
          <a:bodyPr wrap="square" lIns="0" tIns="0" rIns="0" bIns="0" rtlCol="0" anchor="t">
            <a:spAutoFit/>
          </a:bodyPr>
          <a:lstStyle/>
          <a:p>
            <a:pPr marL="457200" indent="-457200">
              <a:buFont typeface="Arial,Sans-Serif" panose="020B0604020202020204" pitchFamily="34" charset="0"/>
              <a:buChar char="•"/>
            </a:pPr>
            <a:r>
              <a:rPr lang="en-US" sz="3600" spc="296">
                <a:solidFill>
                  <a:srgbClr val="121F49"/>
                </a:solidFill>
                <a:latin typeface="Source Sans Pro"/>
                <a:ea typeface="Source Sans Pro Semibold"/>
                <a:cs typeface="+mn-lt"/>
              </a:rPr>
              <a:t>Requests are made by DOC staff to the Programs &amp; Facilities Bureau and are reviewed according to procedure.</a:t>
            </a:r>
            <a:endParaRPr lang="en-US" sz="3600" spc="296">
              <a:latin typeface="Source Sans Pro"/>
              <a:ea typeface="Source Sans Pro Semibold"/>
              <a:cs typeface="+mn-lt"/>
            </a:endParaRPr>
          </a:p>
          <a:p>
            <a:pPr marL="457200" indent="-457200">
              <a:buFont typeface="Arial,Sans-Serif" panose="020B0604020202020204" pitchFamily="34" charset="0"/>
              <a:buChar char="•"/>
            </a:pPr>
            <a:endParaRPr lang="en-US" sz="3600" spc="296">
              <a:latin typeface="Source Sans Pro"/>
              <a:ea typeface="Source Sans Pro Semibold"/>
              <a:cs typeface="+mn-lt"/>
            </a:endParaRPr>
          </a:p>
          <a:p>
            <a:pPr marL="457200" indent="-457200">
              <a:buFont typeface="Arial" panose="020B0604020202020204" pitchFamily="34" charset="0"/>
              <a:buChar char="•"/>
            </a:pPr>
            <a:r>
              <a:rPr lang="en-US" sz="3600" spc="296">
                <a:solidFill>
                  <a:srgbClr val="121F49"/>
                </a:solidFill>
                <a:latin typeface="Source Sans Pro"/>
                <a:ea typeface="Source Sans Pro Semibold"/>
                <a:cs typeface="+mn-lt"/>
              </a:rPr>
              <a:t>May be used for justifiable expenses supportive of offender success in the community. (e.g. rent, rent deposits, transportation, emergency housing, treatment/programming costs, etc.)</a:t>
            </a:r>
          </a:p>
          <a:p>
            <a:pPr marL="457200" indent="-457200">
              <a:buFont typeface="Arial" panose="020B0604020202020204" pitchFamily="34" charset="0"/>
              <a:buChar char="•"/>
            </a:pPr>
            <a:endParaRPr lang="en-US" sz="3600" spc="296">
              <a:solidFill>
                <a:srgbClr val="121F49"/>
              </a:solidFill>
              <a:latin typeface="Source Sans Pro"/>
              <a:ea typeface="Source Sans Pro Semibold"/>
              <a:cs typeface="+mn-lt"/>
            </a:endParaRPr>
          </a:p>
          <a:p>
            <a:pPr marL="457200" indent="-457200">
              <a:buFont typeface="Arial" panose="020B0604020202020204" pitchFamily="34" charset="0"/>
              <a:buChar char="•"/>
            </a:pPr>
            <a:r>
              <a:rPr lang="en-US" sz="3600" spc="296">
                <a:solidFill>
                  <a:srgbClr val="121F49"/>
                </a:solidFill>
                <a:latin typeface="Source Sans Pro"/>
                <a:ea typeface="Source Sans Pro Semibold"/>
                <a:cs typeface="+mn-lt"/>
              </a:rPr>
              <a:t>Payments are distributed directly to landlords by the department, on behalf of an offender, after the residence has been determined appropriate.  Payments are not made directly to offenders.</a:t>
            </a:r>
            <a:endParaRPr lang="en-US" sz="3600" spc="296">
              <a:latin typeface="Source Sans Pro"/>
              <a:ea typeface="Source Sans Pro Semibold"/>
              <a:cs typeface="+mn-lt"/>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cs typeface="Calibri"/>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cs typeface="Calibri"/>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p:txBody>
      </p:sp>
    </p:spTree>
    <p:extLst>
      <p:ext uri="{BB962C8B-B14F-4D97-AF65-F5344CB8AC3E}">
        <p14:creationId xmlns:p14="http://schemas.microsoft.com/office/powerpoint/2010/main" val="51954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tanding, street, person&#10;&#10;Description automatically generated">
            <a:extLst>
              <a:ext uri="{FF2B5EF4-FFF2-40B4-BE49-F238E27FC236}">
                <a16:creationId xmlns:a16="http://schemas.microsoft.com/office/drawing/2014/main" id="{61FD3678-4D3C-4671-A4D6-F5D5B9C3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90500"/>
            <a:ext cx="18288000" cy="9874334"/>
          </a:xfrm>
          <a:prstGeom prst="rect">
            <a:avLst/>
          </a:prstGeom>
          <a:solidFill>
            <a:srgbClr val="FFFFFF"/>
          </a:solidFill>
        </p:spPr>
      </p:sp>
      <p:sp>
        <p:nvSpPr>
          <p:cNvPr id="5" name="TextBox 3">
            <a:extLst>
              <a:ext uri="{FF2B5EF4-FFF2-40B4-BE49-F238E27FC236}">
                <a16:creationId xmlns:a16="http://schemas.microsoft.com/office/drawing/2014/main" id="{91410A3D-935B-40C3-8597-F0FD8ABEBE53}"/>
              </a:ext>
            </a:extLst>
          </p:cNvPr>
          <p:cNvSpPr txBox="1"/>
          <p:nvPr/>
        </p:nvSpPr>
        <p:spPr>
          <a:xfrm>
            <a:off x="1534933" y="433858"/>
            <a:ext cx="15218134" cy="1538883"/>
          </a:xfrm>
          <a:prstGeom prst="rect">
            <a:avLst/>
          </a:prstGeom>
        </p:spPr>
        <p:txBody>
          <a:bodyPr lIns="0" tIns="0" rIns="0" bIns="0" rtlCol="0" anchor="t">
            <a:spAutoFit/>
          </a:bodyPr>
          <a:lstStyle/>
          <a:p>
            <a:pPr algn="ctr"/>
            <a:r>
              <a:rPr lang="en-US" sz="6000" spc="159">
                <a:solidFill>
                  <a:srgbClr val="121F49"/>
                </a:solidFill>
                <a:latin typeface="Source Sans Pro Semibold"/>
                <a:ea typeface="Source Sans Pro Semibold"/>
              </a:rPr>
              <a:t>Transitional Assistance Usage</a:t>
            </a:r>
            <a:endParaRPr lang="en-US"/>
          </a:p>
          <a:p>
            <a:pPr algn="ctr"/>
            <a:r>
              <a:rPr lang="en-US" sz="4000" spc="159">
                <a:solidFill>
                  <a:srgbClr val="121F49"/>
                </a:solidFill>
                <a:latin typeface="Source Sans Pro Semibold"/>
                <a:ea typeface="Source Sans Pro Semibold"/>
              </a:rPr>
              <a:t>(Housing-related expenses only)</a:t>
            </a:r>
            <a:endParaRPr lang="en-US" sz="4000" spc="159">
              <a:solidFill>
                <a:srgbClr val="121F49"/>
              </a:solidFill>
              <a:latin typeface="Source Sans Pro Semibold" panose="020B0603030403020204" pitchFamily="34" charset="0"/>
              <a:ea typeface="Source Sans Pro Semibold" panose="020B0603030403020204" pitchFamily="34" charset="0"/>
            </a:endParaRPr>
          </a:p>
        </p:txBody>
      </p:sp>
      <p:pic>
        <p:nvPicPr>
          <p:cNvPr id="7" name="Picture 7">
            <a:extLst>
              <a:ext uri="{FF2B5EF4-FFF2-40B4-BE49-F238E27FC236}">
                <a16:creationId xmlns:a16="http://schemas.microsoft.com/office/drawing/2014/main" id="{E628CA65-2204-431D-8151-C8AF0B572F24}"/>
              </a:ext>
            </a:extLst>
          </p:cNvPr>
          <p:cNvPicPr>
            <a:picLocks noChangeAspect="1"/>
          </p:cNvPicPr>
          <p:nvPr/>
        </p:nvPicPr>
        <p:blipFill>
          <a:blip r:embed="rId4"/>
          <a:stretch>
            <a:fillRect/>
          </a:stretch>
        </p:blipFill>
        <p:spPr>
          <a:xfrm>
            <a:off x="863975" y="2219584"/>
            <a:ext cx="10475256" cy="7259773"/>
          </a:xfrm>
          <a:prstGeom prst="rect">
            <a:avLst/>
          </a:prstGeom>
        </p:spPr>
      </p:pic>
      <p:sp>
        <p:nvSpPr>
          <p:cNvPr id="8" name="TextBox 7">
            <a:extLst>
              <a:ext uri="{FF2B5EF4-FFF2-40B4-BE49-F238E27FC236}">
                <a16:creationId xmlns:a16="http://schemas.microsoft.com/office/drawing/2014/main" id="{5B5EC3B7-EB9D-45BB-BABB-934D4D07A30D}"/>
              </a:ext>
            </a:extLst>
          </p:cNvPr>
          <p:cNvSpPr txBox="1"/>
          <p:nvPr/>
        </p:nvSpPr>
        <p:spPr>
          <a:xfrm>
            <a:off x="12041842" y="3553386"/>
            <a:ext cx="50964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4472C4"/>
                </a:solidFill>
              </a:rPr>
              <a:t>Missoula: $3,601.59 (5 vendors)</a:t>
            </a:r>
            <a:endParaRPr lang="en-US" sz="2800" b="1">
              <a:solidFill>
                <a:srgbClr val="4472C4"/>
              </a:solidFill>
              <a:cs typeface="Calibri"/>
            </a:endParaRPr>
          </a:p>
          <a:p>
            <a:pPr algn="ctr"/>
            <a:r>
              <a:rPr lang="en-US" sz="2800" b="1">
                <a:solidFill>
                  <a:srgbClr val="ED7D31"/>
                </a:solidFill>
              </a:rPr>
              <a:t>Billings: $7,532 (7 vendors)</a:t>
            </a:r>
            <a:endParaRPr lang="en-US" sz="2800" b="1">
              <a:solidFill>
                <a:srgbClr val="ED7D31"/>
              </a:solidFill>
              <a:cs typeface="Calibri"/>
            </a:endParaRPr>
          </a:p>
          <a:p>
            <a:pPr algn="ctr"/>
            <a:r>
              <a:rPr lang="en-US" sz="2800" b="1">
                <a:solidFill>
                  <a:srgbClr val="A5A5A5"/>
                </a:solidFill>
              </a:rPr>
              <a:t>Helena: $743.66 (2 vendors)</a:t>
            </a:r>
            <a:endParaRPr lang="en-US" sz="2800" b="1">
              <a:solidFill>
                <a:srgbClr val="A5A5A5"/>
              </a:solidFill>
              <a:cs typeface="Calibri"/>
            </a:endParaRPr>
          </a:p>
          <a:p>
            <a:pPr algn="ctr"/>
            <a:r>
              <a:rPr lang="en-US" sz="2800" b="1">
                <a:solidFill>
                  <a:srgbClr val="FFC000"/>
                </a:solidFill>
              </a:rPr>
              <a:t>Glendive: $162 (1 vendor)</a:t>
            </a:r>
            <a:endParaRPr lang="en-US" sz="2800" b="1">
              <a:solidFill>
                <a:srgbClr val="FFC000"/>
              </a:solidFill>
              <a:cs typeface="Calibri"/>
            </a:endParaRPr>
          </a:p>
          <a:p>
            <a:pPr algn="ctr"/>
            <a:r>
              <a:rPr lang="en-US" sz="2800" b="1">
                <a:solidFill>
                  <a:srgbClr val="5B9BD5"/>
                </a:solidFill>
              </a:rPr>
              <a:t>Whitefish: $450 (1 vendor)</a:t>
            </a:r>
            <a:endParaRPr lang="en-US" sz="2800" b="1">
              <a:solidFill>
                <a:srgbClr val="5B9BD5"/>
              </a:solidFill>
              <a:cs typeface="Calibri"/>
            </a:endParaRPr>
          </a:p>
          <a:p>
            <a:pPr algn="ctr"/>
            <a:r>
              <a:rPr lang="en-US" sz="2800" b="1">
                <a:solidFill>
                  <a:srgbClr val="70AD47"/>
                </a:solidFill>
              </a:rPr>
              <a:t>Hamilton: $331 (1 vendor)</a:t>
            </a:r>
            <a:endParaRPr lang="en-US" sz="2800" b="1">
              <a:solidFill>
                <a:srgbClr val="70AD47"/>
              </a:solidFill>
              <a:cs typeface="Calibri"/>
            </a:endParaRPr>
          </a:p>
          <a:p>
            <a:pPr algn="ctr"/>
            <a:r>
              <a:rPr lang="en-US" sz="2800" b="1">
                <a:solidFill>
                  <a:srgbClr val="44546A"/>
                </a:solidFill>
              </a:rPr>
              <a:t>Butte: $1,300 (1 vendor)</a:t>
            </a:r>
            <a:endParaRPr lang="en-US" sz="2800" b="1">
              <a:solidFill>
                <a:srgbClr val="44546A"/>
              </a:solidFill>
              <a:cs typeface="Calibri"/>
            </a:endParaRPr>
          </a:p>
          <a:p>
            <a:pPr algn="ctr"/>
            <a:endParaRPr lang="en-US" sz="2800" b="1">
              <a:cs typeface="Calibri"/>
            </a:endParaRPr>
          </a:p>
          <a:p>
            <a:pPr algn="ctr"/>
            <a:r>
              <a:rPr lang="en-US" sz="2800" b="1"/>
              <a:t>Total: $14,120.25</a:t>
            </a:r>
            <a:endParaRPr lang="en-US" sz="2800" b="1">
              <a:cs typeface="Calibri"/>
            </a:endParaRPr>
          </a:p>
        </p:txBody>
      </p:sp>
    </p:spTree>
    <p:extLst>
      <p:ext uri="{BB962C8B-B14F-4D97-AF65-F5344CB8AC3E}">
        <p14:creationId xmlns:p14="http://schemas.microsoft.com/office/powerpoint/2010/main" val="339271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
            <a:ext cx="18199016" cy="10286999"/>
          </a:xfrm>
          <a:prstGeom prst="rect">
            <a:avLst/>
          </a:prstGeom>
          <a:solidFill>
            <a:srgbClr val="121F49"/>
          </a:solidFill>
        </p:spPr>
      </p:sp>
      <p:sp>
        <p:nvSpPr>
          <p:cNvPr id="7" name="TextBox 7"/>
          <p:cNvSpPr txBox="1"/>
          <p:nvPr/>
        </p:nvSpPr>
        <p:spPr>
          <a:xfrm>
            <a:off x="1174708" y="3390900"/>
            <a:ext cx="15849600" cy="4778103"/>
          </a:xfrm>
          <a:prstGeom prst="rect">
            <a:avLst/>
          </a:prstGeom>
        </p:spPr>
        <p:txBody>
          <a:bodyPr wrap="square" lIns="0" tIns="0" rIns="0" bIns="0" rtlCol="0" anchor="t">
            <a:spAutoFit/>
          </a:bodyPr>
          <a:lstStyle/>
          <a:p>
            <a:pPr>
              <a:lnSpc>
                <a:spcPts val="4652"/>
              </a:lnSpc>
            </a:pPr>
            <a:r>
              <a:rPr lang="en-US" sz="3200" spc="264">
                <a:solidFill>
                  <a:srgbClr val="FFFFFF"/>
                </a:solidFill>
                <a:latin typeface="Source Sans Pro" panose="020B0503030403020204" pitchFamily="34" charset="0"/>
                <a:ea typeface="Source Sans Pro" panose="020B0503030403020204" pitchFamily="34" charset="0"/>
              </a:rPr>
              <a:t>To help ensure offender success in the community, Probation and Parole officers must review offender release plans. In so doing, they consider the following:</a:t>
            </a:r>
          </a:p>
          <a:p>
            <a:pPr marL="457200" indent="-457200">
              <a:lnSpc>
                <a:spcPts val="4652"/>
              </a:lnSpc>
              <a:buFont typeface="Arial" panose="020B0604020202020204" pitchFamily="34" charset="0"/>
              <a:buChar char="•"/>
            </a:pPr>
            <a:r>
              <a:rPr lang="en-US" sz="3200" spc="264">
                <a:solidFill>
                  <a:srgbClr val="FFFFFF"/>
                </a:solidFill>
                <a:latin typeface="Source Sans Pro" panose="020B0503030403020204" pitchFamily="34" charset="0"/>
                <a:ea typeface="Source Sans Pro" panose="020B0503030403020204" pitchFamily="34" charset="0"/>
              </a:rPr>
              <a:t>Appropriateness of residence</a:t>
            </a:r>
          </a:p>
          <a:p>
            <a:pPr marL="457200" indent="-457200">
              <a:lnSpc>
                <a:spcPts val="4652"/>
              </a:lnSpc>
              <a:buFont typeface="Arial" panose="020B0604020202020204" pitchFamily="34" charset="0"/>
              <a:buChar char="•"/>
            </a:pPr>
            <a:r>
              <a:rPr lang="en-US" sz="3200" spc="264">
                <a:solidFill>
                  <a:srgbClr val="FFFFFF"/>
                </a:solidFill>
                <a:latin typeface="Source Sans Pro" panose="020B0503030403020204" pitchFamily="34" charset="0"/>
                <a:ea typeface="Source Sans Pro" panose="020B0503030403020204" pitchFamily="34" charset="0"/>
              </a:rPr>
              <a:t>Adequacy of employment</a:t>
            </a:r>
          </a:p>
          <a:p>
            <a:pPr marL="457200" indent="-457200">
              <a:lnSpc>
                <a:spcPts val="4652"/>
              </a:lnSpc>
              <a:buFont typeface="Arial" panose="020B0604020202020204" pitchFamily="34" charset="0"/>
              <a:buChar char="•"/>
            </a:pPr>
            <a:r>
              <a:rPr lang="en-US" sz="3200" spc="264">
                <a:solidFill>
                  <a:srgbClr val="FFFFFF"/>
                </a:solidFill>
                <a:latin typeface="Source Sans Pro" panose="020B0503030403020204" pitchFamily="34" charset="0"/>
                <a:ea typeface="Source Sans Pro" panose="020B0503030403020204" pitchFamily="34" charset="0"/>
              </a:rPr>
              <a:t>Risks, needs and community resources</a:t>
            </a:r>
          </a:p>
          <a:p>
            <a:pPr marL="457200" indent="-457200">
              <a:lnSpc>
                <a:spcPts val="4652"/>
              </a:lnSpc>
              <a:buFont typeface="Arial" panose="020B0604020202020204" pitchFamily="34" charset="0"/>
              <a:buChar char="•"/>
            </a:pPr>
            <a:r>
              <a:rPr lang="en-US" sz="3200" spc="264">
                <a:solidFill>
                  <a:srgbClr val="FFFFFF"/>
                </a:solidFill>
                <a:latin typeface="Source Sans Pro" panose="020B0503030403020204" pitchFamily="34" charset="0"/>
                <a:ea typeface="Source Sans Pro" panose="020B0503030403020204" pitchFamily="34" charset="0"/>
              </a:rPr>
              <a:t>Special conditions that would enhance the prospects of success</a:t>
            </a:r>
          </a:p>
          <a:p>
            <a:pPr marL="457200" indent="-457200">
              <a:lnSpc>
                <a:spcPts val="4652"/>
              </a:lnSpc>
              <a:buFont typeface="Arial" panose="020B0604020202020204" pitchFamily="34" charset="0"/>
              <a:buChar char="•"/>
            </a:pPr>
            <a:r>
              <a:rPr lang="en-US" sz="3200" spc="264">
                <a:solidFill>
                  <a:srgbClr val="FFFFFF"/>
                </a:solidFill>
                <a:latin typeface="Source Sans Pro" panose="020B0503030403020204" pitchFamily="34" charset="0"/>
                <a:ea typeface="Source Sans Pro" panose="020B0503030403020204" pitchFamily="34" charset="0"/>
              </a:rPr>
              <a:t>Victim input</a:t>
            </a:r>
          </a:p>
        </p:txBody>
      </p:sp>
      <p:sp>
        <p:nvSpPr>
          <p:cNvPr id="9" name="TextBox 7">
            <a:extLst>
              <a:ext uri="{FF2B5EF4-FFF2-40B4-BE49-F238E27FC236}">
                <a16:creationId xmlns:a16="http://schemas.microsoft.com/office/drawing/2014/main" id="{56B48952-4FB3-4160-95B4-713CA5B5FE67}"/>
              </a:ext>
            </a:extLst>
          </p:cNvPr>
          <p:cNvSpPr txBox="1"/>
          <p:nvPr/>
        </p:nvSpPr>
        <p:spPr>
          <a:xfrm>
            <a:off x="726743" y="495300"/>
            <a:ext cx="16745531" cy="1846659"/>
          </a:xfrm>
          <a:prstGeom prst="rect">
            <a:avLst/>
          </a:prstGeom>
        </p:spPr>
        <p:txBody>
          <a:bodyPr wrap="square" lIns="0" tIns="0" rIns="0" bIns="0" rtlCol="0" anchor="t">
            <a:spAutoFit/>
          </a:bodyPr>
          <a:lstStyle/>
          <a:p>
            <a:pPr algn="ctr"/>
            <a:r>
              <a:rPr lang="en-US" sz="6000" spc="264">
                <a:solidFill>
                  <a:srgbClr val="FFFFFF"/>
                </a:solidFill>
                <a:latin typeface="Source Sans Pro" panose="020B0503030403020204" pitchFamily="34" charset="0"/>
                <a:ea typeface="Source Sans Pro" panose="020B0503030403020204" pitchFamily="34" charset="0"/>
              </a:rPr>
              <a:t>Probation and Parole: Helping Ensure Offender Success in the Community</a:t>
            </a:r>
          </a:p>
        </p:txBody>
      </p:sp>
    </p:spTree>
    <p:extLst>
      <p:ext uri="{BB962C8B-B14F-4D97-AF65-F5344CB8AC3E}">
        <p14:creationId xmlns:p14="http://schemas.microsoft.com/office/powerpoint/2010/main" val="254870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tanding, street, person&#10;&#10;Description automatically generated">
            <a:extLst>
              <a:ext uri="{FF2B5EF4-FFF2-40B4-BE49-F238E27FC236}">
                <a16:creationId xmlns:a16="http://schemas.microsoft.com/office/drawing/2014/main" id="{61FD3678-4D3C-4671-A4D6-F5D5B9C3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90500"/>
            <a:ext cx="18288000" cy="9874334"/>
          </a:xfrm>
          <a:prstGeom prst="rect">
            <a:avLst/>
          </a:prstGeom>
          <a:solidFill>
            <a:srgbClr val="FFFFFF"/>
          </a:solidFill>
        </p:spPr>
      </p:sp>
      <p:sp>
        <p:nvSpPr>
          <p:cNvPr id="5" name="TextBox 3">
            <a:extLst>
              <a:ext uri="{FF2B5EF4-FFF2-40B4-BE49-F238E27FC236}">
                <a16:creationId xmlns:a16="http://schemas.microsoft.com/office/drawing/2014/main" id="{91410A3D-935B-40C3-8597-F0FD8ABEBE53}"/>
              </a:ext>
            </a:extLst>
          </p:cNvPr>
          <p:cNvSpPr txBox="1"/>
          <p:nvPr/>
        </p:nvSpPr>
        <p:spPr>
          <a:xfrm>
            <a:off x="1534933" y="433858"/>
            <a:ext cx="15218134" cy="1846659"/>
          </a:xfrm>
          <a:prstGeom prst="rect">
            <a:avLst/>
          </a:prstGeom>
        </p:spPr>
        <p:txBody>
          <a:bodyPr lIns="0" tIns="0" rIns="0" bIns="0" rtlCol="0" anchor="t">
            <a:spAutoFit/>
          </a:bodyPr>
          <a:lstStyle/>
          <a:p>
            <a:pPr algn="ctr">
              <a:lnSpc>
                <a:spcPts val="7205"/>
              </a:lnSpc>
            </a:pPr>
            <a:r>
              <a:rPr lang="en-US" sz="6000" spc="159">
                <a:solidFill>
                  <a:srgbClr val="121F49"/>
                </a:solidFill>
                <a:latin typeface="Source Sans Pro Semibold" panose="020B0603030403020204" pitchFamily="34" charset="0"/>
                <a:ea typeface="Source Sans Pro Semibold" panose="020B0603030403020204" pitchFamily="34" charset="0"/>
              </a:rPr>
              <a:t>Factors to Consider: Appropriateness of Residence </a:t>
            </a:r>
            <a:endParaRPr lang="en-US" sz="6000" spc="159">
              <a:solidFill>
                <a:srgbClr val="003060"/>
              </a:solidFill>
              <a:latin typeface="Source Sans Pro Semibold" panose="020B0603030403020204" pitchFamily="34" charset="0"/>
              <a:ea typeface="Source Sans Pro Semibold" panose="020B0603030403020204" pitchFamily="34" charset="0"/>
            </a:endParaRPr>
          </a:p>
        </p:txBody>
      </p:sp>
      <p:sp>
        <p:nvSpPr>
          <p:cNvPr id="4" name="TextBox 3">
            <a:extLst>
              <a:ext uri="{FF2B5EF4-FFF2-40B4-BE49-F238E27FC236}">
                <a16:creationId xmlns:a16="http://schemas.microsoft.com/office/drawing/2014/main" id="{52C36BB8-53DD-48CB-BC60-C926AB2AD1E5}"/>
              </a:ext>
            </a:extLst>
          </p:cNvPr>
          <p:cNvSpPr txBox="1"/>
          <p:nvPr/>
        </p:nvSpPr>
        <p:spPr>
          <a:xfrm>
            <a:off x="1361674" y="2068606"/>
            <a:ext cx="16121743" cy="8463855"/>
          </a:xfrm>
          <a:prstGeom prst="rect">
            <a:avLst/>
          </a:prstGeom>
          <a:noFill/>
        </p:spPr>
        <p:txBody>
          <a:bodyPr wrap="square" lIns="91440" tIns="45720" rIns="91440" bIns="45720" rtlCol="0" anchor="t">
            <a:spAutoFit/>
          </a:bodyPr>
          <a:lstStyle/>
          <a:p>
            <a:endParaRPr lang="en-US" sz="3200">
              <a:latin typeface="Source Sans Pro"/>
              <a:ea typeface="Source Sans Pro"/>
            </a:endParaRPr>
          </a:p>
          <a:p>
            <a:pPr marL="457200" indent="-457200">
              <a:buFont typeface="Arial"/>
              <a:buChar char="•"/>
            </a:pPr>
            <a:r>
              <a:rPr lang="en-US" sz="3200" dirty="0">
                <a:latin typeface="Source Sans Pro"/>
                <a:ea typeface="Source Sans Pro"/>
              </a:rPr>
              <a:t>Are there firearms in the home?</a:t>
            </a:r>
            <a:endParaRPr lang="en-US" sz="3200" dirty="0">
              <a:latin typeface="Source Sans Pro" panose="020B0503030403020204" pitchFamily="34" charset="0"/>
              <a:ea typeface="Source Sans Pro" panose="020B0503030403020204" pitchFamily="34" charset="0"/>
            </a:endParaRPr>
          </a:p>
          <a:p>
            <a:pPr marL="457200" indent="-457200">
              <a:buFont typeface="Arial"/>
              <a:buChar char="•"/>
            </a:pPr>
            <a:r>
              <a:rPr lang="en-US" sz="3200" dirty="0">
                <a:latin typeface="Source Sans Pro"/>
                <a:ea typeface="Source Sans Pro"/>
              </a:rPr>
              <a:t>Is there alcohol or drugs in the home?</a:t>
            </a:r>
          </a:p>
          <a:p>
            <a:pPr marL="457200" indent="-457200">
              <a:buFont typeface="Arial"/>
              <a:buChar char="•"/>
            </a:pPr>
            <a:r>
              <a:rPr lang="en-US" sz="3200" dirty="0">
                <a:latin typeface="Source Sans Pro"/>
                <a:ea typeface="Source Sans Pro"/>
              </a:rPr>
              <a:t>Does the offender have their own room in which to sleep?</a:t>
            </a:r>
          </a:p>
          <a:p>
            <a:pPr marL="457200" indent="-457200">
              <a:buFont typeface="Arial"/>
              <a:buChar char="•"/>
            </a:pPr>
            <a:r>
              <a:rPr lang="en-US" sz="3200" dirty="0">
                <a:latin typeface="Source Sans Pro"/>
                <a:ea typeface="Source Sans Pro"/>
              </a:rPr>
              <a:t>Are there other people on supervision who live in the residence?  If a single-family home, is the other person on supervision in the home in compliance with supervision?  </a:t>
            </a:r>
          </a:p>
          <a:p>
            <a:pPr marL="457200" indent="-457200">
              <a:buFont typeface="Arial"/>
              <a:buChar char="•"/>
            </a:pPr>
            <a:r>
              <a:rPr lang="en-US" sz="3200" dirty="0">
                <a:latin typeface="Source Sans Pro"/>
                <a:ea typeface="Source Sans Pro"/>
              </a:rPr>
              <a:t>Is there dog at the residence? If yes, is the dog aggressive?</a:t>
            </a:r>
            <a:endParaRPr lang="en-US" sz="3200" dirty="0">
              <a:latin typeface="Source Sans Pro"/>
              <a:ea typeface="Source Sans Pro"/>
              <a:cs typeface="+mn-lt"/>
            </a:endParaRPr>
          </a:p>
          <a:p>
            <a:pPr marL="457200" indent="-457200">
              <a:buFont typeface="Arial"/>
              <a:buChar char="•"/>
            </a:pPr>
            <a:r>
              <a:rPr lang="en-US" sz="3200" dirty="0">
                <a:latin typeface="Source Sans Pro"/>
                <a:ea typeface="Source Sans Pro"/>
                <a:cs typeface="+mn-lt"/>
              </a:rPr>
              <a:t>Do family/friends cohabitating in the residence agree to remove firearms/alcohol from residence? </a:t>
            </a:r>
          </a:p>
          <a:p>
            <a:pPr marL="457200" indent="-457200">
              <a:buFont typeface="Arial"/>
              <a:buChar char="•"/>
            </a:pPr>
            <a:r>
              <a:rPr lang="en-US" sz="3200" dirty="0">
                <a:latin typeface="Source Sans Pro"/>
                <a:ea typeface="Source Sans Pro"/>
                <a:cs typeface="+mn-lt"/>
              </a:rPr>
              <a:t>If residence is group living situation (such as sober living home), is the person who operates the home amenable to communication with probation and parole?  Will they respond to concerns from probation and parole?  Are there currently any concerns/issues going on at the home?</a:t>
            </a:r>
          </a:p>
          <a:p>
            <a:pPr marL="457200" indent="-457200">
              <a:buFont typeface="Arial"/>
              <a:buChar char="•"/>
            </a:pPr>
            <a:r>
              <a:rPr lang="en-US" sz="3200" dirty="0">
                <a:latin typeface="Source Sans Pro"/>
                <a:ea typeface="Source Sans Pro"/>
                <a:cs typeface="+mn-lt"/>
              </a:rPr>
              <a:t>Regarding</a:t>
            </a:r>
            <a:r>
              <a:rPr lang="en-US" sz="3200" dirty="0">
                <a:latin typeface="Source Sans Pro"/>
                <a:ea typeface="+mn-lt"/>
                <a:cs typeface="+mn-lt"/>
              </a:rPr>
              <a:t> sex offenders- are there children under the age of 18 in the home?</a:t>
            </a:r>
          </a:p>
          <a:p>
            <a:endParaRPr lang="en-US" sz="3200">
              <a:latin typeface="Source Sans Pro"/>
              <a:ea typeface="Source Sans Pro"/>
            </a:endParaRPr>
          </a:p>
          <a:p>
            <a:pPr marL="457200" indent="-457200">
              <a:buFont typeface="Wingdings"/>
              <a:buChar char="Ø"/>
            </a:pPr>
            <a:endParaRPr lang="en-US" sz="3200">
              <a:latin typeface="Source Sans Pro"/>
              <a:ea typeface="Source Sans Pro"/>
            </a:endParaRPr>
          </a:p>
          <a:p>
            <a:pPr marL="457200" indent="-457200">
              <a:buFont typeface="Wingdings"/>
              <a:buChar char="Ø"/>
            </a:pPr>
            <a:endParaRPr lang="en-US" sz="3200">
              <a:latin typeface="Source Sans Pro"/>
              <a:ea typeface="Source Sans Pro"/>
            </a:endParaRPr>
          </a:p>
        </p:txBody>
      </p:sp>
    </p:spTree>
    <p:extLst>
      <p:ext uri="{BB962C8B-B14F-4D97-AF65-F5344CB8AC3E}">
        <p14:creationId xmlns:p14="http://schemas.microsoft.com/office/powerpoint/2010/main" val="203738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arge, standing, street, person&#10;&#10;Description automatically generated">
            <a:extLst>
              <a:ext uri="{FF2B5EF4-FFF2-40B4-BE49-F238E27FC236}">
                <a16:creationId xmlns:a16="http://schemas.microsoft.com/office/drawing/2014/main" id="{383DA9AB-0B32-486F-83E7-3F16450D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0"/>
            <a:ext cx="5957017" cy="10287000"/>
          </a:xfrm>
          <a:prstGeom prst="rect">
            <a:avLst/>
          </a:prstGeom>
          <a:solidFill>
            <a:srgbClr val="FFFFFF"/>
          </a:solidFill>
        </p:spPr>
      </p:sp>
      <p:sp>
        <p:nvSpPr>
          <p:cNvPr id="3" name="AutoShape 3"/>
          <p:cNvSpPr/>
          <p:nvPr/>
        </p:nvSpPr>
        <p:spPr>
          <a:xfrm>
            <a:off x="6713400" y="505686"/>
            <a:ext cx="10818710" cy="9175813"/>
          </a:xfrm>
          <a:prstGeom prst="rect">
            <a:avLst/>
          </a:prstGeom>
          <a:solidFill>
            <a:srgbClr val="FFFFFF"/>
          </a:solidFill>
        </p:spPr>
      </p:sp>
      <p:pic>
        <p:nvPicPr>
          <p:cNvPr id="9" name="Picture 5">
            <a:extLst>
              <a:ext uri="{FF2B5EF4-FFF2-40B4-BE49-F238E27FC236}">
                <a16:creationId xmlns:a16="http://schemas.microsoft.com/office/drawing/2014/main" id="{37F4B1AA-1B66-4E45-93FB-DB769BA5BC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478" y="6267884"/>
            <a:ext cx="4616343" cy="2298169"/>
          </a:xfrm>
          <a:prstGeom prst="rect">
            <a:avLst/>
          </a:prstGeom>
        </p:spPr>
      </p:pic>
      <p:sp>
        <p:nvSpPr>
          <p:cNvPr id="10" name="TextBox 7">
            <a:extLst>
              <a:ext uri="{FF2B5EF4-FFF2-40B4-BE49-F238E27FC236}">
                <a16:creationId xmlns:a16="http://schemas.microsoft.com/office/drawing/2014/main" id="{E6903D98-0149-4A25-A3C2-B0F299509C38}"/>
              </a:ext>
            </a:extLst>
          </p:cNvPr>
          <p:cNvSpPr txBox="1"/>
          <p:nvPr/>
        </p:nvSpPr>
        <p:spPr>
          <a:xfrm>
            <a:off x="741661" y="1030383"/>
            <a:ext cx="5137858" cy="2825389"/>
          </a:xfrm>
          <a:prstGeom prst="rect">
            <a:avLst/>
          </a:prstGeom>
        </p:spPr>
        <p:txBody>
          <a:bodyPr lIns="0" tIns="0" rIns="0" bIns="0" rtlCol="0" anchor="t">
            <a:spAutoFit/>
          </a:bodyPr>
          <a:lstStyle/>
          <a:p>
            <a:pPr>
              <a:lnSpc>
                <a:spcPts val="5480"/>
              </a:lnSpc>
            </a:pPr>
            <a:r>
              <a:rPr lang="en-US" sz="5400" b="1" spc="296">
                <a:solidFill>
                  <a:srgbClr val="121F49"/>
                </a:solidFill>
                <a:latin typeface="Source Sans Pro Semibold" panose="020B0603030403020204" pitchFamily="34" charset="0"/>
                <a:ea typeface="Source Sans Pro Semibold" panose="020B0603030403020204" pitchFamily="34" charset="0"/>
              </a:rPr>
              <a:t>Challenges Related to Sober Living Homes</a:t>
            </a:r>
          </a:p>
        </p:txBody>
      </p:sp>
      <p:sp>
        <p:nvSpPr>
          <p:cNvPr id="11" name="TextBox 10">
            <a:extLst>
              <a:ext uri="{FF2B5EF4-FFF2-40B4-BE49-F238E27FC236}">
                <a16:creationId xmlns:a16="http://schemas.microsoft.com/office/drawing/2014/main" id="{CC7F2598-2EBF-4C23-B3D5-4FAB87EBEE00}"/>
              </a:ext>
            </a:extLst>
          </p:cNvPr>
          <p:cNvSpPr txBox="1"/>
          <p:nvPr/>
        </p:nvSpPr>
        <p:spPr>
          <a:xfrm>
            <a:off x="7207609" y="1179415"/>
            <a:ext cx="9829800" cy="738663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spc="296" dirty="0">
                <a:solidFill>
                  <a:srgbClr val="121F49"/>
                </a:solidFill>
                <a:latin typeface="Source Sans Pro"/>
                <a:ea typeface="Source Sans Pro Semibold"/>
              </a:rPr>
              <a:t>Current challenges include:</a:t>
            </a:r>
          </a:p>
          <a:p>
            <a:pPr marL="914400" lvl="1" indent="-457200">
              <a:buFont typeface="Arial" panose="020B0604020202020204" pitchFamily="34" charset="0"/>
              <a:buChar char="•"/>
            </a:pPr>
            <a:endParaRPr lang="en-US" sz="3200" spc="296" dirty="0">
              <a:solidFill>
                <a:srgbClr val="121F49"/>
              </a:solidFill>
              <a:latin typeface="Source Sans Pro"/>
              <a:ea typeface="Source Sans Pro Semibold" panose="020B0603030403020204" pitchFamily="34" charset="0"/>
            </a:endParaRPr>
          </a:p>
          <a:p>
            <a:pPr marL="914400" lvl="1" indent="-457200">
              <a:buFont typeface="Arial" panose="020B0604020202020204" pitchFamily="34" charset="0"/>
              <a:buChar char="•"/>
            </a:pPr>
            <a:r>
              <a:rPr lang="en-US" sz="3200" spc="296" dirty="0">
                <a:solidFill>
                  <a:srgbClr val="121F49"/>
                </a:solidFill>
                <a:latin typeface="Source Sans Pro"/>
                <a:ea typeface="Source Sans Pro Semibold"/>
              </a:rPr>
              <a:t>No regulatory structure exists for these types of residences except local zoning and habitability.</a:t>
            </a:r>
          </a:p>
          <a:p>
            <a:pPr marL="457200" indent="-457200">
              <a:buFont typeface="Arial" panose="020B0604020202020204" pitchFamily="34" charset="0"/>
              <a:buChar char="•"/>
            </a:pPr>
            <a:endParaRPr lang="en-US" sz="3200" spc="296" dirty="0">
              <a:solidFill>
                <a:srgbClr val="121F49"/>
              </a:solidFill>
              <a:latin typeface="Source Sans Pro"/>
              <a:ea typeface="Source Sans Pro Semibold" panose="020B0603030403020204" pitchFamily="34" charset="0"/>
            </a:endParaRPr>
          </a:p>
          <a:p>
            <a:pPr marL="914400" lvl="1" indent="-457200">
              <a:buFont typeface="Arial" panose="020B0604020202020204" pitchFamily="34" charset="0"/>
              <a:buChar char="•"/>
            </a:pPr>
            <a:r>
              <a:rPr lang="en-US" sz="3200" spc="296" dirty="0">
                <a:solidFill>
                  <a:srgbClr val="121F49"/>
                </a:solidFill>
                <a:latin typeface="Source Sans Pro"/>
                <a:ea typeface="Source Sans Pro Semibold"/>
              </a:rPr>
              <a:t>Questions on applicability of the landlord/tenant act to these residences.</a:t>
            </a:r>
          </a:p>
          <a:p>
            <a:pPr marL="914400" lvl="1" indent="-457200">
              <a:buFont typeface="Arial" panose="020B0604020202020204" pitchFamily="34" charset="0"/>
              <a:buChar char="•"/>
            </a:pPr>
            <a:endParaRPr lang="en-US" sz="3200" spc="296" dirty="0">
              <a:solidFill>
                <a:srgbClr val="121F49"/>
              </a:solidFill>
              <a:latin typeface="Source Sans Pro"/>
              <a:ea typeface="Source Sans Pro Semibold" panose="020B0603030403020204" pitchFamily="34" charset="0"/>
            </a:endParaRPr>
          </a:p>
          <a:p>
            <a:pPr marL="914400" lvl="1" indent="-457200">
              <a:buFont typeface="Arial" panose="020B0604020202020204" pitchFamily="34" charset="0"/>
              <a:buChar char="•"/>
            </a:pPr>
            <a:r>
              <a:rPr lang="en-US" sz="3200" spc="296" dirty="0">
                <a:solidFill>
                  <a:srgbClr val="121F49"/>
                </a:solidFill>
                <a:latin typeface="Source Sans Pro"/>
                <a:ea typeface="Source Sans Pro Semibold"/>
              </a:rPr>
              <a:t>No contractual relationship; DOC has no authority to require return of funds when appropriate.</a:t>
            </a:r>
          </a:p>
          <a:p>
            <a:pPr lvl="1"/>
            <a:endParaRPr lang="en-US" sz="3200" spc="296" dirty="0">
              <a:solidFill>
                <a:srgbClr val="121F49"/>
              </a:solidFill>
              <a:latin typeface="Source Sans Pro"/>
              <a:ea typeface="Source Sans Pro Semibold" panose="020B0603030403020204" pitchFamily="34" charset="0"/>
            </a:endParaRPr>
          </a:p>
          <a:p>
            <a:pPr marL="914400" lvl="1" indent="-457200">
              <a:buFont typeface="Arial" panose="020B0604020202020204" pitchFamily="34" charset="0"/>
              <a:buChar char="•"/>
            </a:pPr>
            <a:r>
              <a:rPr lang="en-US" sz="3200" spc="296" dirty="0">
                <a:solidFill>
                  <a:srgbClr val="121F49"/>
                </a:solidFill>
                <a:latin typeface="Source Sans Pro"/>
                <a:ea typeface="Source Sans Pro Semibold"/>
              </a:rPr>
              <a:t>Inconsistent application processes and resident expectations.</a:t>
            </a:r>
          </a:p>
        </p:txBody>
      </p:sp>
    </p:spTree>
    <p:extLst>
      <p:ext uri="{BB962C8B-B14F-4D97-AF65-F5344CB8AC3E}">
        <p14:creationId xmlns:p14="http://schemas.microsoft.com/office/powerpoint/2010/main" val="24797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tanding, street, person&#10;&#10;Description automatically generated">
            <a:extLst>
              <a:ext uri="{FF2B5EF4-FFF2-40B4-BE49-F238E27FC236}">
                <a16:creationId xmlns:a16="http://schemas.microsoft.com/office/drawing/2014/main" id="{1B720CB0-DDF5-4E7C-994F-D8032B073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712125"/>
            <a:ext cx="18287999" cy="6862751"/>
          </a:xfrm>
          <a:prstGeom prst="rect">
            <a:avLst/>
          </a:prstGeom>
          <a:solidFill>
            <a:srgbClr val="121F49"/>
          </a:solidFill>
        </p:spPr>
        <p:txBody>
          <a:bodyPr/>
          <a:lstStyle/>
          <a:p>
            <a:endParaRPr lang="en-US"/>
          </a:p>
        </p:txBody>
      </p:sp>
      <p:sp>
        <p:nvSpPr>
          <p:cNvPr id="3" name="TextBox 3"/>
          <p:cNvSpPr txBox="1"/>
          <p:nvPr/>
        </p:nvSpPr>
        <p:spPr>
          <a:xfrm>
            <a:off x="1184452" y="2565632"/>
            <a:ext cx="15766697" cy="1551486"/>
          </a:xfrm>
          <a:prstGeom prst="rect">
            <a:avLst/>
          </a:prstGeom>
        </p:spPr>
        <p:txBody>
          <a:bodyPr lIns="0" tIns="0" rIns="0" bIns="0" rtlCol="0" anchor="t">
            <a:spAutoFit/>
          </a:bodyPr>
          <a:lstStyle/>
          <a:p>
            <a:pPr algn="ctr">
              <a:lnSpc>
                <a:spcPts val="11880"/>
              </a:lnSpc>
            </a:pPr>
            <a:r>
              <a:rPr lang="en-US" sz="11000" spc="770">
                <a:solidFill>
                  <a:srgbClr val="FFFFFF"/>
                </a:solidFill>
                <a:latin typeface="Source Sans Pro Semibold" panose="020B0603030403020204" pitchFamily="34" charset="0"/>
                <a:ea typeface="Source Sans Pro Semibold" panose="020B0603030403020204" pitchFamily="34" charset="0"/>
              </a:rPr>
              <a:t>QUESTIONS?</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33240" y="4684234"/>
            <a:ext cx="5640520" cy="28080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6844AA-0F12-473B-82ED-858581D8E8BB}"/>
              </a:ext>
            </a:extLst>
          </p:cNvPr>
          <p:cNvPicPr>
            <a:picLocks noChangeAspect="1"/>
          </p:cNvPicPr>
          <p:nvPr/>
        </p:nvPicPr>
        <p:blipFill>
          <a:blip r:embed="rId3"/>
          <a:stretch>
            <a:fillRect/>
          </a:stretch>
        </p:blipFill>
        <p:spPr>
          <a:xfrm>
            <a:off x="1433" y="3414"/>
            <a:ext cx="22870596" cy="10272907"/>
          </a:xfrm>
          <a:prstGeom prst="rect">
            <a:avLst/>
          </a:prstGeom>
        </p:spPr>
      </p:pic>
      <p:sp>
        <p:nvSpPr>
          <p:cNvPr id="5" name="TextBox 5"/>
          <p:cNvSpPr txBox="1"/>
          <p:nvPr/>
        </p:nvSpPr>
        <p:spPr>
          <a:xfrm>
            <a:off x="8991600" y="3452317"/>
            <a:ext cx="5334000" cy="2144370"/>
          </a:xfrm>
          <a:prstGeom prst="rect">
            <a:avLst/>
          </a:prstGeom>
        </p:spPr>
        <p:txBody>
          <a:bodyPr wrap="square" lIns="0" tIns="0" rIns="0" bIns="0" rtlCol="0" anchor="t">
            <a:spAutoFit/>
          </a:bodyPr>
          <a:lstStyle/>
          <a:p>
            <a:pPr>
              <a:lnSpc>
                <a:spcPts val="18488"/>
              </a:lnSpc>
            </a:pPr>
            <a:r>
              <a:rPr lang="en-US" sz="14673" spc="132">
                <a:solidFill>
                  <a:srgbClr val="003060"/>
                </a:solidFill>
                <a:latin typeface="Montserrat Classic Bold"/>
              </a:rPr>
              <a:t> </a:t>
            </a:r>
          </a:p>
        </p:txBody>
      </p:sp>
      <p:sp>
        <p:nvSpPr>
          <p:cNvPr id="9" name="TextBox 8">
            <a:extLst>
              <a:ext uri="{FF2B5EF4-FFF2-40B4-BE49-F238E27FC236}">
                <a16:creationId xmlns:a16="http://schemas.microsoft.com/office/drawing/2014/main" id="{E0F2A1D1-480C-4EB6-ABF8-E0681965F21B}"/>
              </a:ext>
            </a:extLst>
          </p:cNvPr>
          <p:cNvSpPr txBox="1"/>
          <p:nvPr/>
        </p:nvSpPr>
        <p:spPr>
          <a:xfrm>
            <a:off x="8229600" y="3488862"/>
            <a:ext cx="10193867" cy="1938992"/>
          </a:xfrm>
          <a:prstGeom prst="rect">
            <a:avLst/>
          </a:prstGeom>
          <a:solidFill>
            <a:srgbClr val="121F49"/>
          </a:solidFill>
        </p:spPr>
        <p:txBody>
          <a:bodyPr wrap="square" lIns="91440" tIns="45720" rIns="91440" bIns="45720" rtlCol="0" anchor="t">
            <a:spAutoFit/>
          </a:bodyPr>
          <a:lstStyle/>
          <a:p>
            <a:pPr algn="ctr"/>
            <a:r>
              <a:rPr lang="en-US" sz="6000" b="1">
                <a:solidFill>
                  <a:schemeClr val="bg1"/>
                </a:solidFill>
                <a:latin typeface="Source Sans Pro"/>
                <a:ea typeface="Source Sans Pro"/>
              </a:rPr>
              <a:t>Montana Prerelease Centers &amp; Offender Reentry</a:t>
            </a:r>
            <a:endParaRPr lang="en-US" sz="6000" b="1">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8852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tanding, street, person&#10;&#10;Description automatically generated">
            <a:extLst>
              <a:ext uri="{FF2B5EF4-FFF2-40B4-BE49-F238E27FC236}">
                <a16:creationId xmlns:a16="http://schemas.microsoft.com/office/drawing/2014/main" id="{61FD3678-4D3C-4671-A4D6-F5D5B9C3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90500"/>
            <a:ext cx="18288000" cy="9874334"/>
          </a:xfrm>
          <a:prstGeom prst="rect">
            <a:avLst/>
          </a:prstGeom>
          <a:solidFill>
            <a:srgbClr val="FFFFFF"/>
          </a:solidFill>
        </p:spPr>
      </p:sp>
      <p:sp>
        <p:nvSpPr>
          <p:cNvPr id="5" name="TextBox 3">
            <a:extLst>
              <a:ext uri="{FF2B5EF4-FFF2-40B4-BE49-F238E27FC236}">
                <a16:creationId xmlns:a16="http://schemas.microsoft.com/office/drawing/2014/main" id="{91410A3D-935B-40C3-8597-F0FD8ABEBE53}"/>
              </a:ext>
            </a:extLst>
          </p:cNvPr>
          <p:cNvSpPr txBox="1"/>
          <p:nvPr/>
        </p:nvSpPr>
        <p:spPr>
          <a:xfrm>
            <a:off x="1534933" y="433858"/>
            <a:ext cx="15218134" cy="923330"/>
          </a:xfrm>
          <a:prstGeom prst="rect">
            <a:avLst/>
          </a:prstGeom>
        </p:spPr>
        <p:txBody>
          <a:bodyPr lIns="0" tIns="0" rIns="0" bIns="0" rtlCol="0" anchor="t">
            <a:spAutoFit/>
          </a:bodyPr>
          <a:lstStyle/>
          <a:p>
            <a:pPr algn="ctr">
              <a:lnSpc>
                <a:spcPts val="7205"/>
              </a:lnSpc>
            </a:pPr>
            <a:r>
              <a:rPr lang="en-US" sz="6000" spc="159">
                <a:solidFill>
                  <a:srgbClr val="121F49"/>
                </a:solidFill>
                <a:latin typeface="Source Sans Pro Semibold" panose="020B0603030403020204" pitchFamily="34" charset="0"/>
                <a:ea typeface="Source Sans Pro Semibold" panose="020B0603030403020204" pitchFamily="34" charset="0"/>
              </a:rPr>
              <a:t>What is a Prerelease Center?</a:t>
            </a:r>
            <a:endParaRPr lang="en-US" sz="6000" spc="159">
              <a:solidFill>
                <a:srgbClr val="003060"/>
              </a:solidFill>
              <a:latin typeface="Source Sans Pro Semibold" panose="020B0603030403020204" pitchFamily="34" charset="0"/>
              <a:ea typeface="Source Sans Pro Semibold" panose="020B0603030403020204" pitchFamily="34" charset="0"/>
            </a:endParaRPr>
          </a:p>
        </p:txBody>
      </p:sp>
      <p:sp>
        <p:nvSpPr>
          <p:cNvPr id="4" name="TextBox 3">
            <a:extLst>
              <a:ext uri="{FF2B5EF4-FFF2-40B4-BE49-F238E27FC236}">
                <a16:creationId xmlns:a16="http://schemas.microsoft.com/office/drawing/2014/main" id="{52C36BB8-53DD-48CB-BC60-C926AB2AD1E5}"/>
              </a:ext>
            </a:extLst>
          </p:cNvPr>
          <p:cNvSpPr txBox="1"/>
          <p:nvPr/>
        </p:nvSpPr>
        <p:spPr>
          <a:xfrm>
            <a:off x="990600" y="1777828"/>
            <a:ext cx="16687800" cy="7294305"/>
          </a:xfrm>
          <a:prstGeom prst="rect">
            <a:avLst/>
          </a:prstGeom>
          <a:noFill/>
        </p:spPr>
        <p:txBody>
          <a:bodyPr wrap="square" lIns="91440" tIns="45720" rIns="91440" bIns="45720" rtlCol="0" anchor="t">
            <a:spAutoFit/>
          </a:bodyPr>
          <a:lstStyle/>
          <a:p>
            <a:pPr marL="457200" indent="-457200">
              <a:buFont typeface="Arial"/>
              <a:buChar char="•"/>
            </a:pPr>
            <a:r>
              <a:rPr lang="en-US" sz="3600" spc="296">
                <a:solidFill>
                  <a:srgbClr val="121F49"/>
                </a:solidFill>
                <a:latin typeface="Source Sans Pro"/>
                <a:ea typeface="Source Sans Pro Semibold"/>
              </a:rPr>
              <a:t>Generally six-month programs designed to help offenders transition from a secure facility back into the community, as well as provide an alternative to incarceration.</a:t>
            </a:r>
          </a:p>
          <a:p>
            <a:pPr marL="457200" indent="-457200">
              <a:buFont typeface="Arial"/>
              <a:buChar char="•"/>
            </a:pPr>
            <a:endParaRPr lang="en-US" sz="3600" spc="296">
              <a:solidFill>
                <a:srgbClr val="121F49"/>
              </a:solidFill>
              <a:latin typeface="Source Sans Pro"/>
              <a:ea typeface="Source Sans Pro Semibold"/>
            </a:endParaRPr>
          </a:p>
          <a:p>
            <a:pPr marL="457200" indent="-457200">
              <a:buFont typeface="Arial"/>
              <a:buChar char="•"/>
            </a:pPr>
            <a:r>
              <a:rPr lang="en-US" sz="3600" spc="296">
                <a:solidFill>
                  <a:srgbClr val="121F49"/>
                </a:solidFill>
                <a:latin typeface="Source Sans Pro"/>
                <a:ea typeface="Source Sans Pro Semibold"/>
              </a:rPr>
              <a:t>Offenders work in the community but live at the center.</a:t>
            </a:r>
          </a:p>
          <a:p>
            <a:pPr marL="457200" indent="-457200">
              <a:buFont typeface="Arial"/>
              <a:buChar char="•"/>
            </a:pPr>
            <a:endParaRPr lang="en-US" sz="3600" spc="296">
              <a:solidFill>
                <a:srgbClr val="121F49"/>
              </a:solidFill>
              <a:latin typeface="Source Sans Pro"/>
              <a:ea typeface="Source Sans Pro Semibold"/>
            </a:endParaRPr>
          </a:p>
          <a:p>
            <a:pPr marL="457200" indent="-457200">
              <a:buFont typeface="Arial"/>
              <a:buChar char="•"/>
            </a:pPr>
            <a:r>
              <a:rPr lang="en-US" sz="3600" spc="296">
                <a:solidFill>
                  <a:srgbClr val="121F49"/>
                </a:solidFill>
                <a:latin typeface="Source Sans Pro"/>
                <a:ea typeface="Source Sans Pro Semibold"/>
              </a:rPr>
              <a:t>Travel in the community is according to a pre-approved schedule and is subject to security checks.</a:t>
            </a:r>
          </a:p>
          <a:p>
            <a:pPr marL="457200" indent="-457200">
              <a:buFont typeface="Arial"/>
              <a:buChar char="•"/>
            </a:pPr>
            <a:endParaRPr lang="en-US" sz="3600" spc="296">
              <a:solidFill>
                <a:srgbClr val="121F49"/>
              </a:solidFill>
              <a:latin typeface="Source Sans Pro"/>
              <a:ea typeface="Source Sans Pro Semibold"/>
            </a:endParaRPr>
          </a:p>
          <a:p>
            <a:pPr marL="457200" indent="-457200">
              <a:buFont typeface="Arial"/>
              <a:buChar char="•"/>
            </a:pPr>
            <a:r>
              <a:rPr lang="en-US" sz="3600" spc="296">
                <a:solidFill>
                  <a:srgbClr val="121F49"/>
                </a:solidFill>
                <a:latin typeface="Source Sans Pro"/>
                <a:ea typeface="Source Sans Pro Semibold"/>
              </a:rPr>
              <a:t>Each offender has an individualized case plan comprised of treatment and programming identified through court orders, risk and needs assessments, offender goals, etc.  Treatment and programming can be offered in-facility or in the community.</a:t>
            </a:r>
            <a:endParaRPr lang="en-US" sz="3200">
              <a:latin typeface="Source Sans Pro"/>
              <a:ea typeface="Source Sans Pro"/>
            </a:endParaRPr>
          </a:p>
        </p:txBody>
      </p:sp>
    </p:spTree>
    <p:extLst>
      <p:ext uri="{BB962C8B-B14F-4D97-AF65-F5344CB8AC3E}">
        <p14:creationId xmlns:p14="http://schemas.microsoft.com/office/powerpoint/2010/main" val="98376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tanding, street, person&#10;&#10;Description automatically generated">
            <a:extLst>
              <a:ext uri="{FF2B5EF4-FFF2-40B4-BE49-F238E27FC236}">
                <a16:creationId xmlns:a16="http://schemas.microsoft.com/office/drawing/2014/main" id="{61FD3678-4D3C-4671-A4D6-F5D5B9C35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190500"/>
            <a:ext cx="18288000" cy="9874334"/>
          </a:xfrm>
          <a:prstGeom prst="rect">
            <a:avLst/>
          </a:prstGeom>
          <a:solidFill>
            <a:srgbClr val="FFFFFF"/>
          </a:solidFill>
        </p:spPr>
        <p:txBody>
          <a:bodyPr/>
          <a:lstStyle/>
          <a:p>
            <a:r>
              <a:rPr lang="en-US"/>
              <a:t>D</a:t>
            </a:r>
          </a:p>
        </p:txBody>
      </p:sp>
      <p:sp>
        <p:nvSpPr>
          <p:cNvPr id="5" name="TextBox 3">
            <a:extLst>
              <a:ext uri="{FF2B5EF4-FFF2-40B4-BE49-F238E27FC236}">
                <a16:creationId xmlns:a16="http://schemas.microsoft.com/office/drawing/2014/main" id="{91410A3D-935B-40C3-8597-F0FD8ABEBE53}"/>
              </a:ext>
            </a:extLst>
          </p:cNvPr>
          <p:cNvSpPr txBox="1"/>
          <p:nvPr/>
        </p:nvSpPr>
        <p:spPr>
          <a:xfrm>
            <a:off x="1534933" y="180688"/>
            <a:ext cx="15218134" cy="923330"/>
          </a:xfrm>
          <a:prstGeom prst="rect">
            <a:avLst/>
          </a:prstGeom>
        </p:spPr>
        <p:txBody>
          <a:bodyPr lIns="0" tIns="0" rIns="0" bIns="0" rtlCol="0" anchor="t">
            <a:spAutoFit/>
          </a:bodyPr>
          <a:lstStyle/>
          <a:p>
            <a:pPr algn="ctr">
              <a:lnSpc>
                <a:spcPts val="7205"/>
              </a:lnSpc>
            </a:pPr>
            <a:r>
              <a:rPr lang="en-US" sz="6000" spc="159">
                <a:solidFill>
                  <a:srgbClr val="121F49"/>
                </a:solidFill>
                <a:latin typeface="Source Sans Pro Semibold" panose="020B0603030403020204" pitchFamily="34" charset="0"/>
                <a:ea typeface="Source Sans Pro Semibold" panose="020B0603030403020204" pitchFamily="34" charset="0"/>
              </a:rPr>
              <a:t>Montana Prerelease Centers</a:t>
            </a:r>
            <a:r>
              <a:rPr lang="en-US" sz="6000" spc="159">
                <a:solidFill>
                  <a:srgbClr val="003060"/>
                </a:solidFill>
                <a:latin typeface="Source Sans Pro Semibold" panose="020B0603030403020204" pitchFamily="34" charset="0"/>
                <a:ea typeface="Source Sans Pro Semibold" panose="020B0603030403020204" pitchFamily="34" charset="0"/>
              </a:rPr>
              <a:t> </a:t>
            </a:r>
          </a:p>
        </p:txBody>
      </p:sp>
      <p:pic>
        <p:nvPicPr>
          <p:cNvPr id="4" name="Picture 3">
            <a:extLst>
              <a:ext uri="{FF2B5EF4-FFF2-40B4-BE49-F238E27FC236}">
                <a16:creationId xmlns:a16="http://schemas.microsoft.com/office/drawing/2014/main" id="{E7DD872D-51F5-4BA2-974B-781EEE0D1C1C}"/>
              </a:ext>
            </a:extLst>
          </p:cNvPr>
          <p:cNvPicPr>
            <a:picLocks noChangeAspect="1"/>
          </p:cNvPicPr>
          <p:nvPr/>
        </p:nvPicPr>
        <p:blipFill>
          <a:blip r:embed="rId4"/>
          <a:stretch>
            <a:fillRect/>
          </a:stretch>
        </p:blipFill>
        <p:spPr>
          <a:xfrm>
            <a:off x="1407354" y="1545472"/>
            <a:ext cx="15473292" cy="7196056"/>
          </a:xfrm>
          <a:prstGeom prst="rect">
            <a:avLst/>
          </a:prstGeom>
        </p:spPr>
      </p:pic>
    </p:spTree>
    <p:extLst>
      <p:ext uri="{BB962C8B-B14F-4D97-AF65-F5344CB8AC3E}">
        <p14:creationId xmlns:p14="http://schemas.microsoft.com/office/powerpoint/2010/main" val="29819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378616" y="1"/>
            <a:ext cx="10820400" cy="10286999"/>
          </a:xfrm>
          <a:prstGeom prst="rect">
            <a:avLst/>
          </a:prstGeom>
          <a:solidFill>
            <a:srgbClr val="121F49"/>
          </a:solidFill>
        </p:spPr>
      </p:sp>
      <p:sp>
        <p:nvSpPr>
          <p:cNvPr id="5" name="TextBox 5"/>
          <p:cNvSpPr txBox="1"/>
          <p:nvPr/>
        </p:nvSpPr>
        <p:spPr>
          <a:xfrm>
            <a:off x="295555" y="99820"/>
            <a:ext cx="6851320" cy="949106"/>
          </a:xfrm>
          <a:prstGeom prst="rect">
            <a:avLst/>
          </a:prstGeom>
        </p:spPr>
        <p:txBody>
          <a:bodyPr lIns="0" tIns="0" rIns="0" bIns="0" rtlCol="0" anchor="t">
            <a:spAutoFit/>
          </a:bodyPr>
          <a:lstStyle/>
          <a:p>
            <a:pPr algn="ctr">
              <a:lnSpc>
                <a:spcPts val="8190"/>
              </a:lnSpc>
            </a:pPr>
            <a:r>
              <a:rPr lang="en-US" sz="4000" spc="58">
                <a:solidFill>
                  <a:srgbClr val="121F49"/>
                </a:solidFill>
                <a:latin typeface="Source Sans Pro Semibold" panose="020B0603030403020204" pitchFamily="34" charset="0"/>
                <a:ea typeface="Source Sans Pro Semibold" panose="020B0603030403020204" pitchFamily="34" charset="0"/>
              </a:rPr>
              <a:t>Some Considerations</a:t>
            </a:r>
          </a:p>
        </p:txBody>
      </p:sp>
      <p:pic>
        <p:nvPicPr>
          <p:cNvPr id="6" name="Picture 5">
            <a:extLst>
              <a:ext uri="{FF2B5EF4-FFF2-40B4-BE49-F238E27FC236}">
                <a16:creationId xmlns:a16="http://schemas.microsoft.com/office/drawing/2014/main" id="{E60B4E26-5B7A-40F1-A3D5-2B2B75A6B6B9}"/>
              </a:ext>
            </a:extLst>
          </p:cNvPr>
          <p:cNvPicPr>
            <a:picLocks noChangeAspect="1"/>
          </p:cNvPicPr>
          <p:nvPr/>
        </p:nvPicPr>
        <p:blipFill>
          <a:blip r:embed="rId3"/>
          <a:stretch>
            <a:fillRect/>
          </a:stretch>
        </p:blipFill>
        <p:spPr>
          <a:xfrm>
            <a:off x="645143" y="4152899"/>
            <a:ext cx="6034064" cy="2548549"/>
          </a:xfrm>
          <a:prstGeom prst="rect">
            <a:avLst/>
          </a:prstGeom>
        </p:spPr>
      </p:pic>
      <p:pic>
        <p:nvPicPr>
          <p:cNvPr id="8" name="Picture 7">
            <a:extLst>
              <a:ext uri="{FF2B5EF4-FFF2-40B4-BE49-F238E27FC236}">
                <a16:creationId xmlns:a16="http://schemas.microsoft.com/office/drawing/2014/main" id="{73F38D9C-B225-44D4-B67B-F768F56A3648}"/>
              </a:ext>
            </a:extLst>
          </p:cNvPr>
          <p:cNvPicPr>
            <a:picLocks noChangeAspect="1"/>
          </p:cNvPicPr>
          <p:nvPr/>
        </p:nvPicPr>
        <p:blipFill>
          <a:blip r:embed="rId4"/>
          <a:stretch>
            <a:fillRect/>
          </a:stretch>
        </p:blipFill>
        <p:spPr>
          <a:xfrm>
            <a:off x="1033275" y="6962889"/>
            <a:ext cx="5257800" cy="3046081"/>
          </a:xfrm>
          <a:prstGeom prst="rect">
            <a:avLst/>
          </a:prstGeom>
        </p:spPr>
      </p:pic>
      <p:sp>
        <p:nvSpPr>
          <p:cNvPr id="9" name="TextBox 8">
            <a:extLst>
              <a:ext uri="{FF2B5EF4-FFF2-40B4-BE49-F238E27FC236}">
                <a16:creationId xmlns:a16="http://schemas.microsoft.com/office/drawing/2014/main" id="{8FA28E13-DEDC-4AC1-A8CF-53ECA1A1E33D}"/>
              </a:ext>
            </a:extLst>
          </p:cNvPr>
          <p:cNvSpPr txBox="1"/>
          <p:nvPr/>
        </p:nvSpPr>
        <p:spPr>
          <a:xfrm>
            <a:off x="7967887" y="2095500"/>
            <a:ext cx="9641857" cy="618630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600" dirty="0">
                <a:solidFill>
                  <a:schemeClr val="bg1"/>
                </a:solidFill>
                <a:latin typeface="Source Sans Pro"/>
                <a:ea typeface="Source Sans Pro"/>
              </a:rPr>
              <a:t>Centers are located in population centers.</a:t>
            </a:r>
          </a:p>
          <a:p>
            <a:pPr marL="457200" indent="-457200">
              <a:buFont typeface="Arial" panose="020B0604020202020204" pitchFamily="34" charset="0"/>
              <a:buChar char="•"/>
            </a:pPr>
            <a:endParaRPr lang="en-US" sz="3600">
              <a:solidFill>
                <a:schemeClr val="bg1"/>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3600" dirty="0">
                <a:solidFill>
                  <a:schemeClr val="bg1"/>
                </a:solidFill>
                <a:latin typeface="Source Sans Pro"/>
                <a:ea typeface="Source Sans Pro"/>
              </a:rPr>
              <a:t>Each facility has a local screening committee that determines acceptance or denial.</a:t>
            </a:r>
          </a:p>
          <a:p>
            <a:pPr marL="457200" indent="-457200">
              <a:buFont typeface="Arial" panose="020B0604020202020204" pitchFamily="34" charset="0"/>
              <a:buChar char="•"/>
            </a:pPr>
            <a:endParaRPr lang="en-US" sz="3600">
              <a:solidFill>
                <a:schemeClr val="bg1"/>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3600" dirty="0">
                <a:solidFill>
                  <a:schemeClr val="bg1"/>
                </a:solidFill>
                <a:latin typeface="Source Sans Pro"/>
                <a:ea typeface="Source Sans Pro"/>
              </a:rPr>
              <a:t>Not all facilities take all offender types (e.g. sex offenders, arsonists).</a:t>
            </a:r>
          </a:p>
          <a:p>
            <a:pPr marL="457200" indent="-457200">
              <a:buFont typeface="Arial" panose="020B0604020202020204" pitchFamily="34" charset="0"/>
              <a:buChar char="•"/>
            </a:pPr>
            <a:endParaRPr lang="en-US" sz="3600">
              <a:solidFill>
                <a:schemeClr val="bg1"/>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3600" dirty="0">
                <a:solidFill>
                  <a:schemeClr val="bg1"/>
                </a:solidFill>
                <a:latin typeface="Source Sans Pro"/>
                <a:ea typeface="Source Sans Pro"/>
              </a:rPr>
              <a:t>Offenders with special needs who don’t fit the traditional mold for prerelease center residents can be difficult to place.</a:t>
            </a:r>
          </a:p>
        </p:txBody>
      </p:sp>
      <p:pic>
        <p:nvPicPr>
          <p:cNvPr id="4" name="Picture 6">
            <a:extLst>
              <a:ext uri="{FF2B5EF4-FFF2-40B4-BE49-F238E27FC236}">
                <a16:creationId xmlns:a16="http://schemas.microsoft.com/office/drawing/2014/main" id="{96602406-0C86-41B5-BCE7-5F999C096D14}"/>
              </a:ext>
            </a:extLst>
          </p:cNvPr>
          <p:cNvPicPr>
            <a:picLocks noChangeAspect="1"/>
          </p:cNvPicPr>
          <p:nvPr/>
        </p:nvPicPr>
        <p:blipFill>
          <a:blip r:embed="rId5"/>
          <a:stretch>
            <a:fillRect/>
          </a:stretch>
        </p:blipFill>
        <p:spPr>
          <a:xfrm>
            <a:off x="1345720" y="1174785"/>
            <a:ext cx="4705709" cy="2761582"/>
          </a:xfrm>
          <a:prstGeom prst="rect">
            <a:avLst/>
          </a:prstGeom>
        </p:spPr>
      </p:pic>
    </p:spTree>
    <p:extLst>
      <p:ext uri="{BB962C8B-B14F-4D97-AF65-F5344CB8AC3E}">
        <p14:creationId xmlns:p14="http://schemas.microsoft.com/office/powerpoint/2010/main" val="154526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357E3003-B821-40CF-AF96-56981096B479}"/>
              </a:ext>
            </a:extLst>
          </p:cNvPr>
          <p:cNvGraphicFramePr>
            <a:graphicFrameLocks noChangeAspect="1"/>
          </p:cNvGraphicFramePr>
          <p:nvPr/>
        </p:nvGraphicFramePr>
        <p:xfrm>
          <a:off x="0" y="-38100"/>
          <a:ext cx="18423467" cy="10363200"/>
        </p:xfrm>
        <a:graphic>
          <a:graphicData uri="http://schemas.openxmlformats.org/presentationml/2006/ole">
            <mc:AlternateContent xmlns:mc="http://schemas.openxmlformats.org/markup-compatibility/2006">
              <mc:Choice xmlns:v="urn:schemas-microsoft-com:vml" Requires="v">
                <p:oleObj spid="_x0000_s23609" name="Acrobat Document" r:id="rId4" imgW="13716000" imgH="7715250" progId="Acrobat.Document.DC">
                  <p:embed/>
                </p:oleObj>
              </mc:Choice>
              <mc:Fallback>
                <p:oleObj name="Acrobat Document" r:id="rId4" imgW="13716000" imgH="7715250" progId="Acrobat.Document.DC">
                  <p:embed/>
                  <p:pic>
                    <p:nvPicPr>
                      <p:cNvPr id="7" name="Object 6">
                        <a:extLst>
                          <a:ext uri="{FF2B5EF4-FFF2-40B4-BE49-F238E27FC236}">
                            <a16:creationId xmlns:a16="http://schemas.microsoft.com/office/drawing/2014/main" id="{357E3003-B821-40CF-AF96-56981096B479}"/>
                          </a:ext>
                        </a:extLst>
                      </p:cNvPr>
                      <p:cNvPicPr/>
                      <p:nvPr/>
                    </p:nvPicPr>
                    <p:blipFill>
                      <a:blip r:embed="rId5"/>
                      <a:stretch>
                        <a:fillRect/>
                      </a:stretch>
                    </p:blipFill>
                    <p:spPr>
                      <a:xfrm>
                        <a:off x="0" y="-38100"/>
                        <a:ext cx="18423467" cy="10363200"/>
                      </a:xfrm>
                      <a:prstGeom prst="rect">
                        <a:avLst/>
                      </a:prstGeom>
                    </p:spPr>
                  </p:pic>
                </p:oleObj>
              </mc:Fallback>
            </mc:AlternateContent>
          </a:graphicData>
        </a:graphic>
      </p:graphicFrame>
      <p:sp>
        <p:nvSpPr>
          <p:cNvPr id="5" name="TextBox 5"/>
          <p:cNvSpPr txBox="1"/>
          <p:nvPr/>
        </p:nvSpPr>
        <p:spPr>
          <a:xfrm>
            <a:off x="8991600" y="3452317"/>
            <a:ext cx="5334000" cy="2144370"/>
          </a:xfrm>
          <a:prstGeom prst="rect">
            <a:avLst/>
          </a:prstGeom>
        </p:spPr>
        <p:txBody>
          <a:bodyPr wrap="square" lIns="0" tIns="0" rIns="0" bIns="0" rtlCol="0" anchor="t">
            <a:spAutoFit/>
          </a:bodyPr>
          <a:lstStyle/>
          <a:p>
            <a:pPr>
              <a:lnSpc>
                <a:spcPts val="18488"/>
              </a:lnSpc>
            </a:pPr>
            <a:r>
              <a:rPr lang="en-US" sz="14673" spc="132">
                <a:solidFill>
                  <a:srgbClr val="003060"/>
                </a:solidFill>
                <a:latin typeface="Montserrat Classic Bold"/>
              </a:rPr>
              <a:t> </a:t>
            </a:r>
          </a:p>
        </p:txBody>
      </p:sp>
      <p:sp>
        <p:nvSpPr>
          <p:cNvPr id="9" name="TextBox 8">
            <a:extLst>
              <a:ext uri="{FF2B5EF4-FFF2-40B4-BE49-F238E27FC236}">
                <a16:creationId xmlns:a16="http://schemas.microsoft.com/office/drawing/2014/main" id="{E0F2A1D1-480C-4EB6-ABF8-E0681965F21B}"/>
              </a:ext>
            </a:extLst>
          </p:cNvPr>
          <p:cNvSpPr txBox="1"/>
          <p:nvPr/>
        </p:nvSpPr>
        <p:spPr>
          <a:xfrm>
            <a:off x="9127067" y="3488862"/>
            <a:ext cx="9296400" cy="3416320"/>
          </a:xfrm>
          <a:prstGeom prst="rect">
            <a:avLst/>
          </a:prstGeom>
          <a:solidFill>
            <a:srgbClr val="121F49"/>
          </a:solidFill>
        </p:spPr>
        <p:txBody>
          <a:bodyPr wrap="square" rtlCol="0">
            <a:spAutoFit/>
          </a:bodyPr>
          <a:lstStyle/>
          <a:p>
            <a:pPr algn="ctr"/>
            <a:r>
              <a:rPr lang="en-US" sz="7200" b="1">
                <a:solidFill>
                  <a:schemeClr val="bg1"/>
                </a:solidFill>
                <a:latin typeface="Source Sans Pro" panose="020B0503030403020204" pitchFamily="34" charset="0"/>
                <a:ea typeface="Source Sans Pro" panose="020B0503030403020204" pitchFamily="34" charset="0"/>
              </a:rPr>
              <a:t>Sentencing Commission and Senate Bill 65</a:t>
            </a:r>
          </a:p>
        </p:txBody>
      </p:sp>
    </p:spTree>
    <p:extLst>
      <p:ext uri="{BB962C8B-B14F-4D97-AF65-F5344CB8AC3E}">
        <p14:creationId xmlns:p14="http://schemas.microsoft.com/office/powerpoint/2010/main" val="94799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srcRect t="7825" b="7825"/>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41817" y="952501"/>
            <a:ext cx="15011400" cy="8675594"/>
          </a:xfrm>
          <a:prstGeom prst="rect">
            <a:avLst/>
          </a:prstGeom>
          <a:solidFill>
            <a:srgbClr val="121F49"/>
          </a:solidFill>
        </p:spPr>
      </p:sp>
      <p:sp>
        <p:nvSpPr>
          <p:cNvPr id="3" name="TextBox 3"/>
          <p:cNvSpPr txBox="1"/>
          <p:nvPr/>
        </p:nvSpPr>
        <p:spPr>
          <a:xfrm>
            <a:off x="2526946" y="2112680"/>
            <a:ext cx="13441142" cy="7632859"/>
          </a:xfrm>
          <a:prstGeom prst="rect">
            <a:avLst/>
          </a:prstGeom>
        </p:spPr>
        <p:txBody>
          <a:bodyPr lIns="0" tIns="0" rIns="0" bIns="0" rtlCol="0" anchor="t">
            <a:spAutoFit/>
          </a:bodyPr>
          <a:lstStyle/>
          <a:p>
            <a:r>
              <a:rPr lang="en-US" sz="2600" dirty="0">
                <a:solidFill>
                  <a:schemeClr val="bg1"/>
                </a:solidFill>
                <a:latin typeface="Source Sans Pro"/>
                <a:ea typeface="Source Sans Pro"/>
              </a:rPr>
              <a:t>SB 65 was introduced in the 2017 Montana Legislature as part of the Justice Reinvestment suite of bills. </a:t>
            </a:r>
            <a:endParaRPr lang="en-US" sz="2600" dirty="0">
              <a:solidFill>
                <a:schemeClr val="bg1"/>
              </a:solidFill>
              <a:latin typeface="Source Sans Pro" panose="020B0503030403020204" pitchFamily="34" charset="0"/>
              <a:ea typeface="Source Sans Pro" panose="020B0503030403020204" pitchFamily="34" charset="0"/>
            </a:endParaRPr>
          </a:p>
          <a:p>
            <a:endParaRPr lang="en-US" sz="2600" dirty="0">
              <a:solidFill>
                <a:schemeClr val="bg1"/>
              </a:solidFill>
              <a:latin typeface="Source Sans Pro" panose="020B0503030403020204" pitchFamily="34" charset="0"/>
              <a:ea typeface="Source Sans Pro" panose="020B0503030403020204" pitchFamily="34" charset="0"/>
            </a:endParaRPr>
          </a:p>
          <a:p>
            <a:r>
              <a:rPr lang="en-US" sz="2600" dirty="0">
                <a:solidFill>
                  <a:schemeClr val="bg1"/>
                </a:solidFill>
                <a:latin typeface="Source Sans Pro"/>
                <a:ea typeface="Source Sans Pro"/>
              </a:rPr>
              <a:t>A significant factor in offenders not being paroled is their inability to secure appropriate housing in the community.</a:t>
            </a:r>
            <a:endParaRPr lang="en-US" sz="2600" dirty="0">
              <a:solidFill>
                <a:schemeClr val="bg1"/>
              </a:solidFill>
              <a:latin typeface="Source Sans Pro" panose="020B0503030403020204" pitchFamily="34" charset="0"/>
              <a:ea typeface="Source Sans Pro" panose="020B0503030403020204" pitchFamily="34" charset="0"/>
            </a:endParaRPr>
          </a:p>
          <a:p>
            <a:endParaRPr lang="en-US" sz="2600" dirty="0">
              <a:solidFill>
                <a:schemeClr val="bg1"/>
              </a:solidFill>
              <a:latin typeface="Source Sans Pro" panose="020B0503030403020204" pitchFamily="34" charset="0"/>
              <a:ea typeface="Source Sans Pro" panose="020B0503030403020204" pitchFamily="34" charset="0"/>
            </a:endParaRPr>
          </a:p>
          <a:p>
            <a:r>
              <a:rPr lang="en-US" sz="2600" dirty="0">
                <a:solidFill>
                  <a:schemeClr val="bg1"/>
                </a:solidFill>
                <a:latin typeface="Source Sans Pro"/>
                <a:ea typeface="Source Sans Pro"/>
              </a:rPr>
              <a:t>The legislation was intended to improve access to housing for offenders returning to communities after incarceration by allowing the DOC to provide housing assistance. (This did not receive funding in the 2017 session.)  In addition, the bill created a supportive grant program to be administered by the Montana Board of Crime Control. </a:t>
            </a:r>
            <a:endParaRPr lang="en-US" sz="2600" dirty="0">
              <a:solidFill>
                <a:schemeClr val="bg1"/>
              </a:solidFill>
              <a:latin typeface="Source Sans Pro" panose="020B0503030403020204" pitchFamily="34" charset="0"/>
              <a:ea typeface="Source Sans Pro" panose="020B0503030403020204" pitchFamily="34" charset="0"/>
            </a:endParaRPr>
          </a:p>
          <a:p>
            <a:endParaRPr lang="en-US" sz="2600" dirty="0">
              <a:solidFill>
                <a:schemeClr val="bg1"/>
              </a:solidFill>
              <a:latin typeface="Source Sans Pro"/>
              <a:ea typeface="Source Sans Pro"/>
            </a:endParaRPr>
          </a:p>
          <a:p>
            <a:r>
              <a:rPr lang="en-US" sz="2600" dirty="0">
                <a:solidFill>
                  <a:schemeClr val="bg1"/>
                </a:solidFill>
                <a:latin typeface="Source Sans Pro"/>
                <a:ea typeface="Source Sans Pro"/>
              </a:rPr>
              <a:t>The 2019 Montana Legislature funded the rental voucher program by providing $200,000 annually for this purpose.</a:t>
            </a:r>
          </a:p>
          <a:p>
            <a:endParaRPr lang="en-US" sz="2600" dirty="0">
              <a:solidFill>
                <a:schemeClr val="bg1"/>
              </a:solidFill>
              <a:latin typeface="Source Sans Pro" panose="020B0503030403020204" pitchFamily="34" charset="0"/>
              <a:ea typeface="Source Sans Pro" panose="020B0503030403020204" pitchFamily="34" charset="0"/>
            </a:endParaRPr>
          </a:p>
          <a:p>
            <a:r>
              <a:rPr lang="en-US" sz="2600" dirty="0">
                <a:solidFill>
                  <a:schemeClr val="bg1"/>
                </a:solidFill>
                <a:latin typeface="Source Sans Pro"/>
                <a:ea typeface="Source Sans Pro"/>
              </a:rPr>
              <a:t>The DOC adopted ARM 20.13.108 to clearly define offender eligibility and allowable expenses.</a:t>
            </a:r>
          </a:p>
          <a:p>
            <a:endParaRPr lang="en-US" sz="2600" dirty="0">
              <a:solidFill>
                <a:schemeClr val="bg1"/>
              </a:solidFill>
              <a:latin typeface="Source Sans Pro" panose="020B0503030403020204" pitchFamily="34" charset="0"/>
              <a:ea typeface="Source Sans Pro" panose="020B0503030403020204" pitchFamily="34" charset="0"/>
            </a:endParaRPr>
          </a:p>
          <a:p>
            <a:r>
              <a:rPr lang="en-US" sz="2600" dirty="0">
                <a:solidFill>
                  <a:schemeClr val="bg1"/>
                </a:solidFill>
                <a:ea typeface="+mn-lt"/>
                <a:cs typeface="+mn-lt"/>
              </a:rPr>
              <a:t>In 2021, the Montana Legislature provided that wrongful conviction claimants are entitled to a housing voucher pursuant to 46-23-1041 while the action is pending.</a:t>
            </a:r>
            <a:endParaRPr lang="en-US" sz="2600" dirty="0">
              <a:solidFill>
                <a:schemeClr val="bg1"/>
              </a:solidFill>
              <a:cs typeface="Calibri"/>
            </a:endParaRPr>
          </a:p>
          <a:p>
            <a:endParaRPr lang="en-US" sz="2800" dirty="0">
              <a:solidFill>
                <a:schemeClr val="bg1"/>
              </a:solidFill>
              <a:latin typeface="Source Sans Pro" panose="020B0503030403020204" pitchFamily="34" charset="0"/>
              <a:ea typeface="Source Sans Pro" panose="020B0503030403020204" pitchFamily="34" charset="0"/>
            </a:endParaRPr>
          </a:p>
        </p:txBody>
      </p:sp>
      <p:sp>
        <p:nvSpPr>
          <p:cNvPr id="5" name="TextBox 5"/>
          <p:cNvSpPr txBox="1"/>
          <p:nvPr/>
        </p:nvSpPr>
        <p:spPr>
          <a:xfrm>
            <a:off x="2379009" y="1157111"/>
            <a:ext cx="13236934" cy="904240"/>
          </a:xfrm>
          <a:prstGeom prst="rect">
            <a:avLst/>
          </a:prstGeom>
        </p:spPr>
        <p:txBody>
          <a:bodyPr lIns="0" tIns="0" rIns="0" bIns="0" rtlCol="0" anchor="t">
            <a:spAutoFit/>
          </a:bodyPr>
          <a:lstStyle/>
          <a:p>
            <a:pPr algn="ctr">
              <a:lnSpc>
                <a:spcPts val="7205"/>
              </a:lnSpc>
            </a:pPr>
            <a:r>
              <a:rPr lang="en-US" sz="5500" spc="159">
                <a:solidFill>
                  <a:schemeClr val="bg1"/>
                </a:solidFill>
                <a:latin typeface="Source Sans Pro Semibold" panose="020B0603030403020204" pitchFamily="34" charset="0"/>
                <a:ea typeface="Source Sans Pro Semibold" panose="020B0603030403020204" pitchFamily="34" charset="0"/>
              </a:rPr>
              <a:t>History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arge, standing, street, person&#10;&#10;Description automatically generated">
            <a:extLst>
              <a:ext uri="{FF2B5EF4-FFF2-40B4-BE49-F238E27FC236}">
                <a16:creationId xmlns:a16="http://schemas.microsoft.com/office/drawing/2014/main" id="{383DA9AB-0B32-486F-83E7-3F16450D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0"/>
            <a:ext cx="5957017" cy="10287000"/>
          </a:xfrm>
          <a:prstGeom prst="rect">
            <a:avLst/>
          </a:prstGeom>
          <a:solidFill>
            <a:srgbClr val="FFFFFF"/>
          </a:solidFill>
        </p:spPr>
      </p:sp>
      <p:sp>
        <p:nvSpPr>
          <p:cNvPr id="3" name="AutoShape 3"/>
          <p:cNvSpPr/>
          <p:nvPr/>
        </p:nvSpPr>
        <p:spPr>
          <a:xfrm>
            <a:off x="6713400" y="505686"/>
            <a:ext cx="10818710" cy="9175813"/>
          </a:xfrm>
          <a:prstGeom prst="rect">
            <a:avLst/>
          </a:prstGeom>
          <a:solidFill>
            <a:srgbClr val="FFFFFF"/>
          </a:solidFill>
        </p:spPr>
      </p:sp>
      <p:pic>
        <p:nvPicPr>
          <p:cNvPr id="9" name="Picture 5">
            <a:extLst>
              <a:ext uri="{FF2B5EF4-FFF2-40B4-BE49-F238E27FC236}">
                <a16:creationId xmlns:a16="http://schemas.microsoft.com/office/drawing/2014/main" id="{37F4B1AA-1B66-4E45-93FB-DB769BA5BC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478" y="6267884"/>
            <a:ext cx="4616343" cy="2298169"/>
          </a:xfrm>
          <a:prstGeom prst="rect">
            <a:avLst/>
          </a:prstGeom>
        </p:spPr>
      </p:pic>
      <p:sp>
        <p:nvSpPr>
          <p:cNvPr id="10" name="TextBox 7">
            <a:extLst>
              <a:ext uri="{FF2B5EF4-FFF2-40B4-BE49-F238E27FC236}">
                <a16:creationId xmlns:a16="http://schemas.microsoft.com/office/drawing/2014/main" id="{E6903D98-0149-4A25-A3C2-B0F299509C38}"/>
              </a:ext>
            </a:extLst>
          </p:cNvPr>
          <p:cNvSpPr txBox="1"/>
          <p:nvPr/>
        </p:nvSpPr>
        <p:spPr>
          <a:xfrm>
            <a:off x="960175" y="1904442"/>
            <a:ext cx="4852108" cy="2120068"/>
          </a:xfrm>
          <a:prstGeom prst="rect">
            <a:avLst/>
          </a:prstGeom>
        </p:spPr>
        <p:txBody>
          <a:bodyPr wrap="square" lIns="0" tIns="0" rIns="0" bIns="0" rtlCol="0" anchor="t">
            <a:spAutoFit/>
          </a:bodyPr>
          <a:lstStyle/>
          <a:p>
            <a:pPr>
              <a:lnSpc>
                <a:spcPts val="5480"/>
              </a:lnSpc>
            </a:pPr>
            <a:r>
              <a:rPr lang="en-US" sz="5400" b="1" spc="296">
                <a:solidFill>
                  <a:srgbClr val="121F49"/>
                </a:solidFill>
                <a:latin typeface="Source Sans Pro Semibold" panose="020B0603030403020204" pitchFamily="34" charset="0"/>
                <a:ea typeface="Source Sans Pro Semibold" panose="020B0603030403020204" pitchFamily="34" charset="0"/>
              </a:rPr>
              <a:t>What are rental vouchers?</a:t>
            </a:r>
          </a:p>
        </p:txBody>
      </p:sp>
      <p:sp>
        <p:nvSpPr>
          <p:cNvPr id="11" name="TextBox 10">
            <a:extLst>
              <a:ext uri="{FF2B5EF4-FFF2-40B4-BE49-F238E27FC236}">
                <a16:creationId xmlns:a16="http://schemas.microsoft.com/office/drawing/2014/main" id="{CC7F2598-2EBF-4C23-B3D5-4FAB87EBEE00}"/>
              </a:ext>
            </a:extLst>
          </p:cNvPr>
          <p:cNvSpPr txBox="1"/>
          <p:nvPr/>
        </p:nvSpPr>
        <p:spPr>
          <a:xfrm>
            <a:off x="6961035" y="605501"/>
            <a:ext cx="10434916" cy="8556638"/>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US" sz="3600" spc="296">
              <a:solidFill>
                <a:srgbClr val="121F49"/>
              </a:solidFill>
              <a:latin typeface="Source Sans Pro"/>
              <a:ea typeface="Source Sans Pro Semibold"/>
            </a:endParaRPr>
          </a:p>
          <a:p>
            <a:pPr marL="457200" indent="-457200">
              <a:buFont typeface="Arial" panose="020B0604020202020204" pitchFamily="34" charset="0"/>
              <a:buChar char="•"/>
            </a:pPr>
            <a:endParaRPr lang="en-US" sz="3600" spc="296">
              <a:solidFill>
                <a:srgbClr val="121F49"/>
              </a:solidFill>
              <a:latin typeface="Source Sans Pro"/>
              <a:ea typeface="Source Sans Pro Semibold"/>
            </a:endParaRPr>
          </a:p>
          <a:p>
            <a:pPr marL="457200" indent="-457200">
              <a:buFont typeface="Arial" panose="020B0604020202020204" pitchFamily="34" charset="0"/>
              <a:buChar char="•"/>
            </a:pPr>
            <a:endParaRPr lang="en-US" sz="3600" spc="296">
              <a:solidFill>
                <a:srgbClr val="121F49"/>
              </a:solidFill>
              <a:latin typeface="Source Sans Pro"/>
              <a:ea typeface="Source Sans Pro Semibold"/>
            </a:endParaRPr>
          </a:p>
          <a:p>
            <a:pPr marL="457200" indent="-457200">
              <a:buFont typeface="Arial" panose="020B0604020202020204" pitchFamily="34" charset="0"/>
              <a:buChar char="•"/>
            </a:pPr>
            <a:r>
              <a:rPr lang="en-US" sz="3600" spc="296" dirty="0">
                <a:solidFill>
                  <a:srgbClr val="121F49"/>
                </a:solidFill>
                <a:latin typeface="Source Sans Pro"/>
                <a:ea typeface="Source Sans Pro Semibold"/>
              </a:rPr>
              <a:t>Used to assist parolees with rent for a maximum of three months, based on financial eligibility requirements contained in ARM.</a:t>
            </a:r>
          </a:p>
          <a:p>
            <a:pPr marL="457200" indent="-457200">
              <a:buFont typeface="Arial" panose="020B0604020202020204" pitchFamily="34" charset="0"/>
              <a:buChar char="•"/>
            </a:pPr>
            <a:endParaRPr lang="en-US" sz="3600" spc="296">
              <a:solidFill>
                <a:srgbClr val="121F49"/>
              </a:solidFill>
              <a:latin typeface="Source Sans Pro"/>
              <a:ea typeface="Source Sans Pro Semibold"/>
            </a:endParaRPr>
          </a:p>
          <a:p>
            <a:pPr marL="457200" indent="-457200">
              <a:buFont typeface="Arial" panose="020B0604020202020204" pitchFamily="34" charset="0"/>
              <a:buChar char="•"/>
            </a:pPr>
            <a:r>
              <a:rPr lang="en-US" sz="3600" spc="296" dirty="0">
                <a:solidFill>
                  <a:srgbClr val="121F49"/>
                </a:solidFill>
                <a:latin typeface="Source Sans Pro"/>
                <a:ea typeface="Source Sans Pro Semibold"/>
              </a:rPr>
              <a:t>Eligible Offenders:  Those re-entering the community directly from prison, or from a residential treatment program to which the offender was conditionally paroled from prison, are eligible for rental vouchers.</a:t>
            </a: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p:txBody>
      </p:sp>
    </p:spTree>
    <p:extLst>
      <p:ext uri="{BB962C8B-B14F-4D97-AF65-F5344CB8AC3E}">
        <p14:creationId xmlns:p14="http://schemas.microsoft.com/office/powerpoint/2010/main" val="218761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arge, standing, street, person&#10;&#10;Description automatically generated">
            <a:extLst>
              <a:ext uri="{FF2B5EF4-FFF2-40B4-BE49-F238E27FC236}">
                <a16:creationId xmlns:a16="http://schemas.microsoft.com/office/drawing/2014/main" id="{383DA9AB-0B32-486F-83E7-3F16450D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2" name="AutoShape 2"/>
          <p:cNvSpPr/>
          <p:nvPr/>
        </p:nvSpPr>
        <p:spPr>
          <a:xfrm>
            <a:off x="0" y="0"/>
            <a:ext cx="5957017" cy="10287000"/>
          </a:xfrm>
          <a:prstGeom prst="rect">
            <a:avLst/>
          </a:prstGeom>
          <a:solidFill>
            <a:srgbClr val="FFFFFF"/>
          </a:solidFill>
        </p:spPr>
      </p:sp>
      <p:sp>
        <p:nvSpPr>
          <p:cNvPr id="3" name="AutoShape 3"/>
          <p:cNvSpPr/>
          <p:nvPr/>
        </p:nvSpPr>
        <p:spPr>
          <a:xfrm>
            <a:off x="6713400" y="505686"/>
            <a:ext cx="10818710" cy="9175813"/>
          </a:xfrm>
          <a:prstGeom prst="rect">
            <a:avLst/>
          </a:prstGeom>
          <a:solidFill>
            <a:srgbClr val="FFFFFF"/>
          </a:solidFill>
        </p:spPr>
      </p:sp>
      <p:pic>
        <p:nvPicPr>
          <p:cNvPr id="9" name="Picture 5">
            <a:extLst>
              <a:ext uri="{FF2B5EF4-FFF2-40B4-BE49-F238E27FC236}">
                <a16:creationId xmlns:a16="http://schemas.microsoft.com/office/drawing/2014/main" id="{37F4B1AA-1B66-4E45-93FB-DB769BA5BC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478" y="6267884"/>
            <a:ext cx="4616343" cy="2298169"/>
          </a:xfrm>
          <a:prstGeom prst="rect">
            <a:avLst/>
          </a:prstGeom>
        </p:spPr>
      </p:pic>
      <p:sp>
        <p:nvSpPr>
          <p:cNvPr id="10" name="TextBox 7">
            <a:extLst>
              <a:ext uri="{FF2B5EF4-FFF2-40B4-BE49-F238E27FC236}">
                <a16:creationId xmlns:a16="http://schemas.microsoft.com/office/drawing/2014/main" id="{E6903D98-0149-4A25-A3C2-B0F299509C38}"/>
              </a:ext>
            </a:extLst>
          </p:cNvPr>
          <p:cNvSpPr txBox="1"/>
          <p:nvPr/>
        </p:nvSpPr>
        <p:spPr>
          <a:xfrm>
            <a:off x="741661" y="1988486"/>
            <a:ext cx="4398270" cy="2120068"/>
          </a:xfrm>
          <a:prstGeom prst="rect">
            <a:avLst/>
          </a:prstGeom>
        </p:spPr>
        <p:txBody>
          <a:bodyPr wrap="square" lIns="0" tIns="0" rIns="0" bIns="0" rtlCol="0" anchor="t">
            <a:spAutoFit/>
          </a:bodyPr>
          <a:lstStyle/>
          <a:p>
            <a:pPr>
              <a:lnSpc>
                <a:spcPts val="5480"/>
              </a:lnSpc>
            </a:pPr>
            <a:r>
              <a:rPr lang="en-US" sz="5400" b="1" spc="296">
                <a:solidFill>
                  <a:srgbClr val="121F49"/>
                </a:solidFill>
                <a:latin typeface="Source Sans Pro Semibold" panose="020B0603030403020204" pitchFamily="34" charset="0"/>
                <a:ea typeface="Source Sans Pro Semibold" panose="020B0603030403020204" pitchFamily="34" charset="0"/>
              </a:rPr>
              <a:t>What are rental vouchers?</a:t>
            </a:r>
          </a:p>
        </p:txBody>
      </p:sp>
      <p:sp>
        <p:nvSpPr>
          <p:cNvPr id="11" name="TextBox 10">
            <a:extLst>
              <a:ext uri="{FF2B5EF4-FFF2-40B4-BE49-F238E27FC236}">
                <a16:creationId xmlns:a16="http://schemas.microsoft.com/office/drawing/2014/main" id="{CC7F2598-2EBF-4C23-B3D5-4FAB87EBEE00}"/>
              </a:ext>
            </a:extLst>
          </p:cNvPr>
          <p:cNvSpPr txBox="1"/>
          <p:nvPr/>
        </p:nvSpPr>
        <p:spPr>
          <a:xfrm>
            <a:off x="6876991" y="1193810"/>
            <a:ext cx="10485343" cy="11226599"/>
          </a:xfrm>
          <a:prstGeom prst="rect">
            <a:avLst/>
          </a:prstGeom>
        </p:spPr>
        <p:txBody>
          <a:bodyPr wrap="square" lIns="0" tIns="0" rIns="0" bIns="0" rtlCol="0" anchor="t">
            <a:spAutoFit/>
          </a:bodyPr>
          <a:lstStyle/>
          <a:p>
            <a:pPr marL="457200" indent="-457200">
              <a:buFont typeface="Arial,Sans-Serif" panose="020B0604020202020204" pitchFamily="34" charset="0"/>
              <a:buChar char="•"/>
            </a:pPr>
            <a:r>
              <a:rPr lang="en-US" sz="3600" spc="296" dirty="0">
                <a:solidFill>
                  <a:srgbClr val="121F49"/>
                </a:solidFill>
                <a:latin typeface="Source Sans Pro"/>
                <a:ea typeface="Source Sans Pro Semibold"/>
                <a:cs typeface="+mn-lt"/>
              </a:rPr>
              <a:t>Requests are made by DOC staff to the Programs &amp; Facilities Bureau and are reviewed according to procedure and ARM.</a:t>
            </a:r>
            <a:endParaRPr lang="en-US" sz="3600" spc="296" dirty="0">
              <a:latin typeface="Source Sans Pro"/>
              <a:ea typeface="Source Sans Pro Semibold"/>
              <a:cs typeface="+mn-lt"/>
            </a:endParaRPr>
          </a:p>
          <a:p>
            <a:pPr marL="457200" indent="-457200">
              <a:buFont typeface="Arial,Sans-Serif" panose="020B0604020202020204" pitchFamily="34" charset="0"/>
              <a:buChar char="•"/>
            </a:pPr>
            <a:endParaRPr lang="en-US" sz="3600" spc="296">
              <a:latin typeface="Source Sans Pro"/>
              <a:ea typeface="Source Sans Pro Semibold"/>
              <a:cs typeface="+mn-lt"/>
            </a:endParaRPr>
          </a:p>
          <a:p>
            <a:pPr marL="457200" indent="-457200">
              <a:buFont typeface="Arial" panose="020B0604020202020204" pitchFamily="34" charset="0"/>
              <a:buChar char="•"/>
            </a:pPr>
            <a:r>
              <a:rPr lang="en-US" sz="3600" spc="296" dirty="0">
                <a:solidFill>
                  <a:srgbClr val="121F49"/>
                </a:solidFill>
                <a:latin typeface="Source Sans Pro"/>
                <a:ea typeface="Source Sans Pro Semibold"/>
                <a:cs typeface="+mn-lt"/>
              </a:rPr>
              <a:t>The department has no contractual relationship with landlords under the rental voucher program.</a:t>
            </a:r>
            <a:endParaRPr lang="en-US" sz="2000" dirty="0">
              <a:latin typeface="Source Sans Pro"/>
              <a:ea typeface="Source Sans Pro Semibold"/>
            </a:endParaRPr>
          </a:p>
          <a:p>
            <a:pPr marL="457200" indent="-457200">
              <a:buFont typeface="Arial" panose="020B0604020202020204" pitchFamily="34" charset="0"/>
              <a:buChar char="•"/>
            </a:pPr>
            <a:endParaRPr lang="en-US" sz="3600" spc="296">
              <a:solidFill>
                <a:srgbClr val="121F49"/>
              </a:solidFill>
              <a:latin typeface="Source Sans Pro"/>
              <a:ea typeface="Source Sans Pro Semibold"/>
              <a:cs typeface="+mn-lt"/>
            </a:endParaRPr>
          </a:p>
          <a:p>
            <a:pPr marL="457200" indent="-457200">
              <a:buFont typeface="Arial" panose="020B0604020202020204" pitchFamily="34" charset="0"/>
              <a:buChar char="•"/>
            </a:pPr>
            <a:r>
              <a:rPr lang="en-US" sz="3600" spc="296" dirty="0">
                <a:solidFill>
                  <a:srgbClr val="121F49"/>
                </a:solidFill>
                <a:latin typeface="Source Sans Pro"/>
                <a:ea typeface="Source Sans Pro Semibold"/>
                <a:cs typeface="+mn-lt"/>
              </a:rPr>
              <a:t>Payments are distributed directly to landlords by the department, on behalf of an offender, after the residence has been determined appropriate.  Payments are not made directly to offenders.</a:t>
            </a:r>
            <a:endParaRPr lang="en-US" sz="3600" spc="296" dirty="0">
              <a:latin typeface="Source Sans Pro"/>
              <a:ea typeface="Source Sans Pro Semibold"/>
              <a:cs typeface="+mn-lt"/>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cs typeface="Calibri"/>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cs typeface="Calibri"/>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a:p>
            <a:pPr marL="457200" indent="-457200">
              <a:lnSpc>
                <a:spcPts val="5480"/>
              </a:lnSpc>
              <a:buFont typeface="Arial" panose="020B0604020202020204" pitchFamily="34" charset="0"/>
              <a:buChar char="•"/>
            </a:pPr>
            <a:endParaRPr lang="en-US" sz="3600" spc="296">
              <a:solidFill>
                <a:srgbClr val="121F49"/>
              </a:solidFill>
              <a:latin typeface="Source Sans Pro Semibold"/>
              <a:ea typeface="Source Sans Pro Semibold"/>
            </a:endParaRPr>
          </a:p>
        </p:txBody>
      </p:sp>
    </p:spTree>
    <p:extLst>
      <p:ext uri="{BB962C8B-B14F-4D97-AF65-F5344CB8AC3E}">
        <p14:creationId xmlns:p14="http://schemas.microsoft.com/office/powerpoint/2010/main" val="411497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A5F2896D703042B0C60CDDCF8961B8" ma:contentTypeVersion="2" ma:contentTypeDescription="Create a new document." ma:contentTypeScope="" ma:versionID="b9418d97ef2db06099e5ae3589c9cf90">
  <xsd:schema xmlns:xsd="http://www.w3.org/2001/XMLSchema" xmlns:xs="http://www.w3.org/2001/XMLSchema" xmlns:p="http://schemas.microsoft.com/office/2006/metadata/properties" xmlns:ns2="ca9869e0-8d6f-4352-9127-7497bf0c29b7" targetNamespace="http://schemas.microsoft.com/office/2006/metadata/properties" ma:root="true" ma:fieldsID="3951a5cc5bc3048e4ac22276a57f2583" ns2:_="">
    <xsd:import namespace="ca9869e0-8d6f-4352-9127-7497bf0c29b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9869e0-8d6f-4352-9127-7497bf0c2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4B7DBD-E909-4130-9E03-0F961235BDD5}">
  <ds:schemaRefs>
    <ds:schemaRef ds:uri="http://schemas.microsoft.com/sharepoint/v3/contenttype/forms"/>
  </ds:schemaRefs>
</ds:datastoreItem>
</file>

<file path=customXml/itemProps2.xml><?xml version="1.0" encoding="utf-8"?>
<ds:datastoreItem xmlns:ds="http://schemas.openxmlformats.org/officeDocument/2006/customXml" ds:itemID="{C52D8942-91C6-49BE-9261-F9BE34152BC1}">
  <ds:schemaRefs>
    <ds:schemaRef ds:uri="ca9869e0-8d6f-4352-9127-7497bf0c29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8AE898-5357-4DC2-8BA1-8B038C020658}">
  <ds:schemaRefs>
    <ds:schemaRef ds:uri="http://purl.org/dc/dcmitype/"/>
    <ds:schemaRef ds:uri="ca9869e0-8d6f-4352-9127-7497bf0c29b7"/>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Custom</PresentationFormat>
  <Paragraphs>134</Paragraphs>
  <Slides>16</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Source Sans Pro Semibold</vt:lpstr>
      <vt:lpstr>Wingdings</vt:lpstr>
      <vt:lpstr>Source Sans Pro</vt:lpstr>
      <vt:lpstr>Arial</vt:lpstr>
      <vt:lpstr>Calibri</vt:lpstr>
      <vt:lpstr>Arial,Sans-Serif</vt:lpstr>
      <vt:lpstr>Montserrat Classic Bold</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Department of Corrections:</dc:title>
  <dc:creator>Pester, Deitra</dc:creator>
  <cp:lastModifiedBy>Allen, Milly</cp:lastModifiedBy>
  <cp:revision>56</cp:revision>
  <dcterms:created xsi:type="dcterms:W3CDTF">2006-08-16T00:00:00Z</dcterms:created>
  <dcterms:modified xsi:type="dcterms:W3CDTF">2021-10-27T16:19:51Z</dcterms:modified>
  <dc:identifier>DAEAwrZc9OI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0x01010005A5F2896D703042B0C60CDDCF8961B8</vt:lpwstr>
  </property>
</Properties>
</file>